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1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24581-AAF3-4B5C-A48B-39BB71FE9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F20C5-47C5-4949-8D21-155D27672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41C84-C6D6-4AE3-A2B7-B6A37D91F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136151-6DF2-4138-B227-1B2204C02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E4F3D7-82AD-47A1-B661-33579847D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B65B44-8C65-460D-A0F4-A44BB1E8B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28959F-C5C2-460C-8BD8-B3916EFD6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3488DA-221D-4DC9-B5C9-9AAE601AD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81DB52-35F8-49A6-B250-E30C09D7DD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608AA2-86D9-4897-98E0-0B9BBC445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C2387-4A6B-4926-B4BD-52AE9AFDF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06043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家庭安全共同守护幸福家园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家庭安全隐患识别与预防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家庭成员安全教育与培训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家庭应急处理与救援措施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家庭安全管理制度建立与执行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家庭安全是指在家庭生活中，通过采取各种措施和行动，确保家庭成员的人身安全、财产安全以及家庭环境的和谐稳定。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家庭是社会的细胞，家庭安全是社会稳定的基础。保障家庭安全对于维护社会和谐、促进经济发展具有重要意义。同时，家庭安全也是每个家庭成员幸福生活的基本保障。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家庭安全的重要性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当前，家庭安全隐患主要包括火灾、盗窃、触电、煤气泄漏等。这些隐患给家庭成员的生命和财产安全带来严重威胁。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家庭安全隐患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许多家庭对安全问题缺乏足够的重视，家庭成员的安全意识薄弱，缺乏必要的防范措施和应对能力。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家庭安全意识不足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目前，许多家庭和学校对安全教育重视不够，导致孩子们缺乏必要的安全知识和自我保护能力。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家庭安全教育缺失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家庭安全现状分析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国家制定了一系列与家庭安全相关的法律法规，如《消防法》、《治安管理处罚法》等，为家庭安全提供了法律保障。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各级政府也出台了一系列与家庭安全相关的政策，如加强社区警务建设、推广智能家居安防产品等，旨在提高家庭安全防范能力。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教育部门也积极推动家庭安全教育纳入学校课程体系，提高孩子们的安全意识和自我保护能力。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家庭安全教育政策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家庭安全法规与政策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家庭安全隐患识别与预防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火灾隐患识别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老旧电线、电器短路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易燃物品堆积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26333" r="26333"/>
          <a:stretch>
            <a:fillRect/>
          </a:stretch>
        </p:blipFill>
        <p:spPr>
          <a:xfrm>
            <a:off x="6603343" y="1773672"/>
            <a:ext cx="4619079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167" r="101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火灾隐患识别及预防措施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417" r="21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煤气泄漏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违规使用明火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火灾隐患识别及预防措施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火灾隐患识别及预防措施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定期检查电线电器，及时更换老旧破损设备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安装煤气报警器，定期检查煤气管道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清理易燃物品，保持安全通道畅通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遵守用火规定，不乱丢烟蒂火柴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417" r="9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防盗措施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安装坚固的防盗门、窗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使用安全级别高的锁具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防盗措施与技巧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50" r="14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设置监控摄像头和报警系统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防盗技巧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不轻易透露个人信息和行程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防盗措施与技巧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防盗措施与技巧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长时间离家时请邻居帮忙留意异常情况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定期清理门口传单，避免暴露家中无人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250" r="925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电器使用安全隐患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超负荷用电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使用劣质电器产品或配件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电器使用安全隐患及应对方法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3232606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4962429"/>
            <a:ext cx="4714229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避免同时使用多个大功率电器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4958" r="4958"/>
          <a:stretch>
            <a:fillRect/>
          </a:stretch>
        </p:blipFill>
        <p:spPr>
          <a:xfrm>
            <a:off x="6927891" y="1290438"/>
            <a:ext cx="4828525" cy="4828525"/>
          </a:xfrm>
          <a:prstGeom prst="ellipse">
            <a:avLst/>
          </a:prstGeom>
        </p:spPr>
      </p:pic>
      <p:grpSp>
        <p:nvGrpSpPr>
          <p:cNvPr id="5" name="Group 5"/>
          <p:cNvGrpSpPr/>
          <p:nvPr/>
        </p:nvGrpSpPr>
        <p:grpSpPr>
          <a:xfrm>
            <a:off x="5396305" y="4914086"/>
            <a:ext cx="1091477" cy="1091477"/>
            <a:chOff x="5396305" y="4914086"/>
            <a:chExt cx="1091477" cy="1091477"/>
          </a:xfrm>
        </p:grpSpPr>
        <p:sp>
          <p:nvSpPr>
            <p:cNvPr id="6" name="AutoShape 6"/>
            <p:cNvSpPr/>
            <p:nvPr/>
          </p:nvSpPr>
          <p:spPr>
            <a:xfrm>
              <a:off x="5396305" y="4914086"/>
              <a:ext cx="1091477" cy="109147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539437" y="5154753"/>
              <a:ext cx="610142" cy="610142"/>
            </a:xfrm>
            <a:custGeom>
              <a:rect l="l" t="t" r="r" b="b"/>
              <a:pathLst>
                <a:path w="304800" h="304800">
                  <a:moveTo>
                    <a:pt x="310886" y="167269"/>
                  </a:moveTo>
                  <a:cubicBezTo>
                    <a:pt x="310886" y="167269"/>
                    <a:pt x="267148" y="122672"/>
                    <a:pt x="206873" y="122672"/>
                  </a:cubicBezTo>
                  <a:cubicBezTo>
                    <a:pt x="147980" y="122672"/>
                    <a:pt x="89764" y="167269"/>
                    <a:pt x="89764" y="167269"/>
                  </a:cubicBezTo>
                  <a:lnTo>
                    <a:pt x="57064" y="153619"/>
                  </a:lnTo>
                  <a:lnTo>
                    <a:pt x="57064" y="193662"/>
                  </a:lnTo>
                  <a:cubicBezTo>
                    <a:pt x="62217" y="195415"/>
                    <a:pt x="65989" y="200158"/>
                    <a:pt x="65989" y="205902"/>
                  </a:cubicBezTo>
                  <a:cubicBezTo>
                    <a:pt x="65989" y="211703"/>
                    <a:pt x="62141" y="216456"/>
                    <a:pt x="56912" y="218170"/>
                  </a:cubicBezTo>
                  <a:lnTo>
                    <a:pt x="66580" y="245135"/>
                  </a:lnTo>
                  <a:lnTo>
                    <a:pt x="38043" y="245135"/>
                  </a:lnTo>
                  <a:lnTo>
                    <a:pt x="47796" y="217942"/>
                  </a:lnTo>
                  <a:cubicBezTo>
                    <a:pt x="43110" y="215951"/>
                    <a:pt x="39834" y="211322"/>
                    <a:pt x="39834" y="205902"/>
                  </a:cubicBezTo>
                  <a:cubicBezTo>
                    <a:pt x="39834" y="200597"/>
                    <a:pt x="43015" y="196082"/>
                    <a:pt x="47558" y="194024"/>
                  </a:cubicBezTo>
                  <a:lnTo>
                    <a:pt x="47558" y="149647"/>
                  </a:lnTo>
                  <a:lnTo>
                    <a:pt x="0" y="129816"/>
                  </a:lnTo>
                  <a:lnTo>
                    <a:pt x="209255" y="35890"/>
                  </a:lnTo>
                  <a:lnTo>
                    <a:pt x="401241" y="130997"/>
                  </a:lnTo>
                  <a:lnTo>
                    <a:pt x="310886" y="167269"/>
                  </a:lnTo>
                  <a:close/>
                  <a:moveTo>
                    <a:pt x="204492" y="145266"/>
                  </a:moveTo>
                  <a:cubicBezTo>
                    <a:pt x="265128" y="145266"/>
                    <a:pt x="294846" y="177365"/>
                    <a:pt x="294846" y="177365"/>
                  </a:cubicBezTo>
                  <a:lnTo>
                    <a:pt x="294846" y="243945"/>
                  </a:lnTo>
                  <a:cubicBezTo>
                    <a:pt x="294846" y="243945"/>
                    <a:pt x="263938" y="268910"/>
                    <a:pt x="199739" y="268910"/>
                  </a:cubicBezTo>
                  <a:cubicBezTo>
                    <a:pt x="135541" y="268910"/>
                    <a:pt x="114138" y="243945"/>
                    <a:pt x="114138" y="243945"/>
                  </a:cubicBezTo>
                  <a:lnTo>
                    <a:pt x="114138" y="177365"/>
                  </a:lnTo>
                  <a:cubicBezTo>
                    <a:pt x="114138" y="177365"/>
                    <a:pt x="143856" y="145266"/>
                    <a:pt x="204492" y="145266"/>
                  </a:cubicBezTo>
                  <a:close/>
                  <a:moveTo>
                    <a:pt x="203302" y="254641"/>
                  </a:moveTo>
                  <a:cubicBezTo>
                    <a:pt x="245326" y="254641"/>
                    <a:pt x="279397" y="246116"/>
                    <a:pt x="279397" y="235620"/>
                  </a:cubicBezTo>
                  <a:cubicBezTo>
                    <a:pt x="279397" y="225123"/>
                    <a:pt x="245326" y="216599"/>
                    <a:pt x="203302" y="216599"/>
                  </a:cubicBezTo>
                  <a:cubicBezTo>
                    <a:pt x="161277" y="216599"/>
                    <a:pt x="127216" y="225123"/>
                    <a:pt x="127216" y="235620"/>
                  </a:cubicBezTo>
                  <a:cubicBezTo>
                    <a:pt x="127216" y="246116"/>
                    <a:pt x="161277" y="254641"/>
                    <a:pt x="203302" y="2546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5396305" y="316030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96305" y="1478824"/>
            <a:ext cx="1091477" cy="109147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8547" y="3392546"/>
            <a:ext cx="626995" cy="62699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68096" y="1750615"/>
            <a:ext cx="547896" cy="547896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39110" y="1502783"/>
            <a:ext cx="471422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不规范操作电器设备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电器使用安全隐患及应对方法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38" r="229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选用质量合格的电器产品和配件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按照说明书规范操作电器设备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电器使用安全隐患及应对方法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2700000" flipV="1">
            <a:off x="8223978" y="1744645"/>
            <a:ext cx="2833772" cy="7304932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-2700000">
            <a:off x="10515259" y="-2241425"/>
            <a:ext cx="2982918" cy="4296683"/>
          </a:xfrm>
          <a:prstGeom prst="roundRect">
            <a:avLst>
              <a:gd name="adj" fmla="val 16667"/>
            </a:avLst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0034" y="181253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其他常见家庭安全隐患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80034" y="3100507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高空坠物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15973" y="4402320"/>
            <a:ext cx="5095875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地板湿滑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195259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5958" y="323855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5958" y="4541391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475" r="8475"/>
          <a:stretch>
            <a:fillRect/>
          </a:stretch>
        </p:blipFill>
        <p:spPr>
          <a:xfrm>
            <a:off x="6774259" y="1242134"/>
            <a:ext cx="5232459" cy="508750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其他常见家庭安全隐患及处理方法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11828" y="1585714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003860" y="1688405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家中存放易燃易爆物品</a:t>
            </a:r>
          </a:p>
        </p:txBody>
      </p:sp>
      <p:sp>
        <p:nvSpPr>
          <p:cNvPr id="4" name="AutoShape 4"/>
          <p:cNvSpPr/>
          <p:nvPr/>
        </p:nvSpPr>
        <p:spPr>
          <a:xfrm>
            <a:off x="811828" y="3104653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03860" y="3207344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处理方法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828" y="4623592"/>
            <a:ext cx="98308" cy="120017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003860" y="4726283"/>
            <a:ext cx="565194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安装防护网或避免在阳台边缘放置重物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2458" b="2458"/>
          <a:stretch>
            <a:fillRect/>
          </a:stretch>
        </p:blipFill>
        <p:spPr>
          <a:xfrm>
            <a:off x="7082496" y="1585714"/>
            <a:ext cx="4305846" cy="4305846"/>
          </a:xfrm>
          <a:prstGeom prst="rect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其他常见家庭安全隐患及处理方法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及时擦干地板，穿着防滑拖鞋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将易燃易爆物品存放在安全位置，远离火源和儿童触及范围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其他常见家庭安全隐患及处理方法</a:t>
              </a:r>
            </a:p>
          </p:txBody>
        </p:sp>
      </p:grp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家庭成员安全教育与培训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https://d.book118.com/667106043130006042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22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2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2024-09-16T02:31:25.737</cp:lastPrinted>
  <dcterms:created xsi:type="dcterms:W3CDTF">2024-09-15T18:31:25Z</dcterms:created>
  <dcterms:modified xsi:type="dcterms:W3CDTF">2024-09-15T18:31:28Z</dcterms:modified>
</cp:coreProperties>
</file>