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CB838-836D-473D-AD7F-E8DAFA216F61}" type="datetimeFigureOut">
              <a:rPr lang="zh-CN" altLang="en-US" smtClean="0"/>
              <a:t>2019/11/27 Wednesday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E30415-BF60-4FFD-8B6D-0DA8BCE98D6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175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86855-8D0F-4FB8-8AB6-33D9A113F64C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711441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25A6B-314A-4BB2-93C7-07C7CA15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12332-3921-4165-9CD2-1EF1A334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B6E29-65B7-44BC-A979-01E6A4DF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0D665-5543-4A8F-95E2-DA0FBB70D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947860-25F1-43CF-8124-D7CDC33A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687E0-E38C-4BFD-A6DC-7DB039A7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9816B-8654-49D6-928D-399F04BD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2C595-E238-47A9-9747-D8BCCBBE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B75AA-7A7C-48D8-B94D-57C02295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ECCD9-2391-46BE-8DB7-D9C3FB983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6F37A-D3BE-4440-A1AE-C7299F1C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139469" y="3649519"/>
            <a:ext cx="7940770" cy="1362075"/>
          </a:xfrm>
        </p:spPr>
        <p:txBody>
          <a:bodyPr anchor="t"/>
          <a:lstStyle>
            <a:lvl1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600" b="1" cap="all">
                <a:latin typeface="+mn-ea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/>
              <a:t>第一节  儿科学的范围、任务和特点</a:t>
            </a:r>
            <a:br>
              <a:rPr lang="zh-CN" altLang="en-US" noProof="0"/>
            </a:b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3491345" y="847004"/>
            <a:ext cx="4682836" cy="1500187"/>
          </a:xfrm>
        </p:spPr>
        <p:txBody>
          <a:bodyPr anchor="b"/>
          <a:lstStyle>
            <a:lvl1pPr marL="0" indent="0" algn="ctr">
              <a:buNone/>
              <a:defRPr sz="5400" b="1">
                <a:latin typeface="+mn-ea"/>
                <a:ea typeface="+mn-ea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0"/>
              <a:t>第一章  绪论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752995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 altLang="zh-CN">
                <a:solidFill>
                  <a:srgbClr val="000000"/>
                </a:solidFill>
              </a:rPr>
              <a:t>Page </a:t>
            </a:r>
            <a:r>
              <a:rPr lang="de-DE" altLang="zh-CN">
                <a:solidFill>
                  <a:srgbClr val="000000"/>
                </a:solidFill>
                <a:sym typeface="MS UI Gothic" panose="020b0600070205080204" pitchFamily="34" charset="-128"/>
              </a:rPr>
              <a:t></a:t>
            </a:r>
            <a:r>
              <a:rPr lang="de-DE" altLang="zh-CN">
                <a:solidFill>
                  <a:srgbClr val="000000"/>
                </a:solidFill>
              </a:rPr>
              <a:t> </a:t>
            </a:r>
            <a:fld id="{9547C66C-4D70-4333-BE85-D3F7C03AF4E3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24019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de-DE" altLang="zh-CN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</a:rPr>
              <a:t>Page </a:t>
            </a:r>
            <a:r>
              <a:rPr lang="de-DE" altLang="zh-CN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  <a:sym typeface="MS UI Gothic" panose="020b0600070205080204" pitchFamily="34" charset="-128"/>
              </a:rPr>
              <a:t></a:t>
            </a:r>
            <a:r>
              <a:rPr lang="de-DE" altLang="zh-CN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</a:rPr>
              <a:t> </a:t>
            </a:r>
            <a:fld id="{6C4C191F-2FF7-47CF-ACF4-F911B66B8FCF}" type="slidenum">
              <a:rPr lang="zh-CN" altLang="en-US" i="1" smtClean="0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zh-CN" i="1">
              <a:solidFill>
                <a:srgbClr val="000000"/>
              </a:solidFill>
              <a:latin typeface="Arial" pitchFamily="34" charset="0"/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7092498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dpi="0" rotWithShape="1">
          <a:blip r:embed="rId1">
            <a:lum/>
          </a:blip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76400" y="309142"/>
            <a:ext cx="10515600" cy="474630"/>
          </a:xfrm>
        </p:spPr>
        <p:txBody>
          <a:bodyPr>
            <a:normAutofit/>
          </a:bodyPr>
          <a:lstStyle>
            <a:lvl1pPr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2019/11/27 Wednesday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102922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4BB36825-CFCB-41CF-A86E-CCD3DE1E4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85" y="214314"/>
            <a:ext cx="10390716" cy="146208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SmartArt 占位符 2">
            <a:extLst>
              <a:ext uri="{FF2B5EF4-FFF2-40B4-BE49-F238E27FC236}">
                <a16:creationId xmlns:a16="http://schemas.microsoft.com/office/drawing/2014/main" xmlns="" id="{F6B5C1DD-6840-4287-B870-9DD2A3F1A83C}"/>
              </a:ext>
            </a:extLst>
          </p:cNvPr>
          <p:cNvSpPr>
            <a:spLocks noGrp="1"/>
          </p:cNvSpPr>
          <p:nvPr>
            <p:ph type="dgm" idx="1"/>
          </p:nvPr>
        </p:nvSpPr>
        <p:spPr>
          <a:xfrm>
            <a:off x="1576917" y="2017713"/>
            <a:ext cx="10363200" cy="4114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66AB8372-6D18-49A0-928A-4BF6A84DA8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9400" y="6243638"/>
            <a:ext cx="2540000" cy="4572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95DF6812-DE9E-4DE7-8FAB-146365C35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76800" y="6243638"/>
            <a:ext cx="3860800" cy="4572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820C407B-760F-4F2C-96BE-78FCD20B5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9533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9CDB241-C0AF-417C-9301-D51509A98B3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508465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6" name="Picture 38" descr="bg2"/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48683" y="0"/>
            <a:ext cx="12240684" cy="6884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Rectangle 3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24418" y="1298575"/>
            <a:ext cx="10943167" cy="482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647768" y="6402388"/>
            <a:ext cx="1919817" cy="19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0" latinLnBrk="0" hangingPunct="0">
              <a:defRPr sz="1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de-DE" altLang="zh-CN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</a:rPr>
              <a:t>Page </a:t>
            </a:r>
            <a:r>
              <a:rPr lang="de-DE" altLang="zh-CN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  <a:sym typeface="MS UI Gothic" panose="020b0600070205080204" pitchFamily="34" charset="-128"/>
              </a:rPr>
              <a:t></a:t>
            </a:r>
            <a:r>
              <a:rPr lang="de-DE" altLang="zh-CN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</a:rPr>
              <a:t> </a:t>
            </a:r>
            <a:fld id="{6C4C191F-2FF7-47CF-ACF4-F911B66B8FCF}" type="slidenum">
              <a:rPr lang="zh-CN" altLang="en-US" i="1">
                <a:solidFill>
                  <a:srgbClr val="000000"/>
                </a:solidFill>
                <a:latin typeface="Arial" pitchFamily="34" charset="0"/>
                <a:ea typeface="华文细黑" panose="02010600040101010101" pitchFamily="2" charset="-122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zh-CN" i="1">
              <a:solidFill>
                <a:srgbClr val="000000"/>
              </a:solidFill>
              <a:latin typeface="Arial" pitchFamily="34" charset="0"/>
              <a:ea typeface="华文细黑" panose="02010600040101010101" pitchFamily="2" charset="-122"/>
            </a:endParaRPr>
          </a:p>
        </p:txBody>
      </p:sp>
      <p:sp>
        <p:nvSpPr>
          <p:cNvPr id="2050" name="Rectangle 27"/>
          <p:cNvSpPr>
            <a:spLocks noGrp="1" noChangeArrowheads="1"/>
          </p:cNvSpPr>
          <p:nvPr>
            <p:ph type="title"/>
          </p:nvPr>
        </p:nvSpPr>
        <p:spPr bwMode="auto">
          <a:xfrm>
            <a:off x="3790952" y="404813"/>
            <a:ext cx="7776633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4051470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5" r:id="rId2"/>
    <p:sldLayoutId id="2147483677" r:id="rId3"/>
    <p:sldLayoutId id="2147483678" r:id="rId4"/>
    <p:sldLayoutId id="2147483680" r:id="rId5"/>
  </p:sldLayoutIdLst>
  <p:transition/>
  <p:timing/>
  <p:hf hdr="0" ftr="0"/>
  <p:txStyles>
    <p:titleStyle>
      <a:lvl1pPr algn="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+mj-lt"/>
          <a:ea typeface="华文细黑" panose="02010600040101010101" pitchFamily="2" charset="-122"/>
          <a:cs typeface="+mj-cs"/>
        </a:defRPr>
      </a:lvl1pPr>
      <a:lvl2pPr algn="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/>
          <a:ea typeface="华文细黑" panose="02010600040101010101" pitchFamily="2" charset="-122"/>
        </a:defRPr>
      </a:lvl2pPr>
      <a:lvl3pPr algn="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/>
          <a:ea typeface="华文细黑" panose="02010600040101010101" pitchFamily="2" charset="-122"/>
        </a:defRPr>
      </a:lvl3pPr>
      <a:lvl4pPr algn="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/>
          <a:ea typeface="华文细黑" panose="02010600040101010101" pitchFamily="2" charset="-122"/>
        </a:defRPr>
      </a:lvl4pPr>
      <a:lvl5pPr algn="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/>
          <a:ea typeface="华文细黑" panose="02010600040101010101" pitchFamily="2" charset="-122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黑体" pitchFamily="2" charset="-122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黑体" pitchFamily="2" charset="-122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黑体" pitchFamily="2" charset="-122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黑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华文细黑" panose="02010600040101010101" pitchFamily="2" charset="-122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n"/>
        <a:defRPr>
          <a:solidFill>
            <a:schemeClr val="tx1"/>
          </a:solidFill>
          <a:latin typeface="+mn-lt"/>
          <a:ea typeface="华文细黑" panose="02010600040101010101" pitchFamily="2" charset="-122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1600">
          <a:solidFill>
            <a:schemeClr val="tx1"/>
          </a:solidFill>
          <a:latin typeface="+mn-lt"/>
          <a:ea typeface="华文细黑" panose="02010600040101010101" pitchFamily="2" charset="-122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n"/>
        <a:defRPr sz="1400">
          <a:solidFill>
            <a:schemeClr val="tx1"/>
          </a:solidFill>
          <a:latin typeface="+mn-lt"/>
          <a:ea typeface="华文细黑" panose="02010600040101010101" pitchFamily="2" charset="-122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华文细黑" panose="02010600040101010101" pitchFamily="2" charset="-122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bg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bg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bg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bg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306101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50" name="Rectangle 6">
            <a:extLst>
              <a:ext uri="{FF2B5EF4-FFF2-40B4-BE49-F238E27FC236}">
                <a16:creationId xmlns:a16="http://schemas.microsoft.com/office/drawing/2014/main" xmlns="" id="{C968DC22-2615-44FB-AB23-8854F69579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5120" y="1666239"/>
            <a:ext cx="8747760" cy="37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治疗原则：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  <a:sym typeface="Monotype Sorts" pitchFamily="2" charset="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肾上腺皮质激素为主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的综合治疗措施，尽快诱导缓解；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  <a:sym typeface="Monotype Sorts" pitchFamily="2" charset="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控制水肿和消除蛋白尿；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  <a:sym typeface="Monotype Sorts" pitchFamily="2" charset="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防止复发；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  <a:sym typeface="Monotype Sorts" pitchFamily="2" charset="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防治并发症；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  <a:sym typeface="Monotype Sorts" pitchFamily="2" charset="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Monotype Sorts" pitchFamily="2" charset="2"/>
              </a:rPr>
              <a:t>尽可能减轻药物副作用。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  <a:sym typeface="Monotype Sorts" pitchFamily="2" charset="2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BFBB5D9-81A2-468A-BDC5-312C1029AC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8766" y="918225"/>
            <a:ext cx="6780034" cy="1081087"/>
          </a:xfrm>
          <a:noFill/>
        </p:spPr>
        <p:txBody>
          <a:bodyPr/>
          <a:lstStyle/>
          <a:p>
            <a:pPr algn="l"/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八、治  疗</a:t>
            </a:r>
            <a:br>
              <a:rPr lang="en-US" altLang="zh-CN" sz="4000" b="1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438553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829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829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829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829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829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0" grpId="0" uiExpand="1" build="p" bldLvl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2" name="直接连接符 21"/>
          <p:cNvCxnSpPr/>
          <p:nvPr/>
        </p:nvCxnSpPr>
        <p:spPr>
          <a:xfrm flipV="1">
            <a:off x="3151482" y="3766125"/>
            <a:ext cx="1432709" cy="1176209"/>
          </a:xfrm>
          <a:prstGeom prst="line">
            <a:avLst/>
          </a:prstGeom>
          <a:ln w="28575">
            <a:solidFill>
              <a:srgbClr val="7A7A9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4584191" y="3766124"/>
            <a:ext cx="1432709" cy="704231"/>
          </a:xfrm>
          <a:prstGeom prst="line">
            <a:avLst/>
          </a:prstGeom>
          <a:ln w="28575">
            <a:solidFill>
              <a:srgbClr val="7A7A9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V="1">
            <a:off x="6016900" y="3134140"/>
            <a:ext cx="1432709" cy="1336215"/>
          </a:xfrm>
          <a:prstGeom prst="line">
            <a:avLst/>
          </a:prstGeom>
          <a:ln w="28575">
            <a:solidFill>
              <a:srgbClr val="7A7A9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7449610" y="3134139"/>
            <a:ext cx="1432709" cy="740412"/>
          </a:xfrm>
          <a:prstGeom prst="line">
            <a:avLst/>
          </a:prstGeom>
          <a:ln w="28575">
            <a:solidFill>
              <a:srgbClr val="7A7A9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矩形 26"/>
          <p:cNvSpPr/>
          <p:nvPr/>
        </p:nvSpPr>
        <p:spPr>
          <a:xfrm>
            <a:off x="3271520" y="2728471"/>
            <a:ext cx="2771583" cy="492430"/>
          </a:xfrm>
          <a:prstGeom prst="rect">
            <a:avLst/>
          </a:prstGeom>
          <a:noFill/>
          <a:ln w="6350">
            <a:noFill/>
          </a:ln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Aft>
                <a:spcPts val="1200"/>
              </a:spcAft>
            </a:pPr>
            <a:r>
              <a:rPr lang="zh-CN" altLang="en-US" sz="2400" b="1">
                <a:solidFill>
                  <a:srgbClr val="000000"/>
                </a:solidFill>
                <a:latin typeface="Times New Roman"/>
                <a:ea typeface="微软雅黑"/>
                <a:cs typeface="Times New Roman" pitchFamily="18" charset="0"/>
                <a:sym typeface="Times New Roman"/>
              </a:rPr>
              <a:t>糖皮质激素治疗</a:t>
            </a:r>
            <a:endParaRPr lang="en-US" altLang="zh-CN" sz="2400" b="1">
              <a:solidFill>
                <a:srgbClr val="000000"/>
              </a:solidFill>
              <a:latin typeface="Times New Roman"/>
              <a:ea typeface="微软雅黑"/>
              <a:cs typeface="Times New Roman" pitchFamily="18" charset="0"/>
              <a:sym typeface="Times New Roman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5934060" y="2033615"/>
            <a:ext cx="3047380" cy="556422"/>
          </a:xfrm>
          <a:prstGeom prst="rect">
            <a:avLst/>
          </a:prstGeom>
          <a:noFill/>
          <a:ln w="6350">
            <a:noFill/>
          </a:ln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/>
                <a:ea typeface="微软雅黑"/>
                <a:cs typeface="Times New Roman" pitchFamily="18" charset="0"/>
                <a:sym typeface="Times New Roman"/>
              </a:rPr>
              <a:t>抗凝与纤溶药物疗法</a:t>
            </a:r>
            <a:endParaRPr lang="zh-CN" altLang="en-US" sz="11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2184400" y="5221655"/>
            <a:ext cx="2078814" cy="556422"/>
          </a:xfrm>
          <a:prstGeom prst="rect">
            <a:avLst/>
          </a:prstGeom>
          <a:noFill/>
          <a:ln w="6350">
            <a:noFill/>
          </a:ln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一般治疗</a:t>
            </a:r>
          </a:p>
        </p:txBody>
      </p:sp>
      <p:sp>
        <p:nvSpPr>
          <p:cNvPr id="31" name="矩形 30"/>
          <p:cNvSpPr/>
          <p:nvPr/>
        </p:nvSpPr>
        <p:spPr>
          <a:xfrm>
            <a:off x="4943776" y="4882618"/>
            <a:ext cx="2412064" cy="1036554"/>
          </a:xfrm>
          <a:prstGeom prst="rect">
            <a:avLst/>
          </a:prstGeom>
          <a:noFill/>
          <a:ln w="6350">
            <a:noFill/>
          </a:ln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/>
                <a:ea typeface="微软雅黑"/>
                <a:cs typeface="Times New Roman" pitchFamily="18" charset="0"/>
                <a:sym typeface="Times New Roman"/>
              </a:rPr>
              <a:t>免疫抑制剂和免疫调节剂的应用</a:t>
            </a:r>
            <a:endParaRPr lang="zh-CN" altLang="en-US" sz="11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8270240" y="4462170"/>
            <a:ext cx="2133368" cy="492430"/>
          </a:xfrm>
          <a:prstGeom prst="rect">
            <a:avLst/>
          </a:prstGeom>
          <a:noFill/>
          <a:ln w="6350">
            <a:noFill/>
          </a:ln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Aft>
                <a:spcPts val="1200"/>
              </a:spcAft>
            </a:pPr>
            <a:r>
              <a:rPr lang="zh-CN" altLang="en-US" sz="2400" b="1">
                <a:solidFill>
                  <a:srgbClr val="000000"/>
                </a:solidFill>
                <a:latin typeface="Times New Roman"/>
                <a:ea typeface="微软雅黑"/>
                <a:cs typeface="Times New Roman" pitchFamily="18" charset="0"/>
                <a:sym typeface="Times New Roman"/>
              </a:rPr>
              <a:t>其他</a:t>
            </a:r>
            <a:r>
              <a:rPr lang="zh-CN" altLang="zh-CN" sz="2400" b="1">
                <a:solidFill>
                  <a:srgbClr val="000000"/>
                </a:solidFill>
                <a:latin typeface="Times New Roman"/>
                <a:ea typeface="微软雅黑"/>
                <a:cs typeface="Times New Roman" pitchFamily="18" charset="0"/>
                <a:sym typeface="Times New Roman"/>
              </a:rPr>
              <a:t>治疗</a:t>
            </a:r>
          </a:p>
        </p:txBody>
      </p:sp>
      <p:grpSp>
        <p:nvGrpSpPr>
          <p:cNvPr id="59" name="组合 58"/>
          <p:cNvGrpSpPr/>
          <p:nvPr/>
        </p:nvGrpSpPr>
        <p:grpSpPr>
          <a:xfrm>
            <a:off x="5690968" y="4181943"/>
            <a:ext cx="600719" cy="600797"/>
            <a:chOff x="3977400" y="1104393"/>
            <a:chExt cx="720000" cy="720000"/>
          </a:xfrm>
          <a:solidFill>
            <a:srgbClr val="00B0F0"/>
          </a:solidFill>
        </p:grpSpPr>
        <p:sp>
          <p:nvSpPr>
            <p:cNvPr id="60" name="椭圆 59"/>
            <p:cNvSpPr/>
            <p:nvPr/>
          </p:nvSpPr>
          <p:spPr>
            <a:xfrm>
              <a:off x="3977400" y="1104393"/>
              <a:ext cx="720000" cy="720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grpSp>
          <p:nvGrpSpPr>
            <p:cNvPr id="61" name="组合 60"/>
            <p:cNvGrpSpPr/>
            <p:nvPr/>
          </p:nvGrpSpPr>
          <p:grpSpPr>
            <a:xfrm>
              <a:off x="4160439" y="1284316"/>
              <a:ext cx="380192" cy="390553"/>
              <a:chOff x="3040063" y="5464468"/>
              <a:chExt cx="804862" cy="826796"/>
            </a:xfrm>
            <a:grpFill/>
          </p:grpSpPr>
          <p:sp>
            <p:nvSpPr>
              <p:cNvPr id="62" name="Freeform 5"/>
              <p:cNvSpPr>
                <a:spLocks noEditPoints="1"/>
              </p:cNvSpPr>
              <p:nvPr/>
            </p:nvSpPr>
            <p:spPr bwMode="auto">
              <a:xfrm>
                <a:off x="3042340" y="5464468"/>
                <a:ext cx="723900" cy="722314"/>
              </a:xfrm>
              <a:custGeom>
                <a:gdLst>
                  <a:gd name="T0" fmla="*/ 761 w 911"/>
                  <a:gd name="T1" fmla="*/ 119 h 911"/>
                  <a:gd name="T2" fmla="*/ 705 w 911"/>
                  <a:gd name="T3" fmla="*/ 76 h 911"/>
                  <a:gd name="T4" fmla="*/ 648 w 911"/>
                  <a:gd name="T5" fmla="*/ 43 h 911"/>
                  <a:gd name="T6" fmla="*/ 585 w 911"/>
                  <a:gd name="T7" fmla="*/ 20 h 911"/>
                  <a:gd name="T8" fmla="*/ 455 w 911"/>
                  <a:gd name="T9" fmla="*/ 0 h 911"/>
                  <a:gd name="T10" fmla="*/ 326 w 911"/>
                  <a:gd name="T11" fmla="*/ 20 h 911"/>
                  <a:gd name="T12" fmla="*/ 265 w 911"/>
                  <a:gd name="T13" fmla="*/ 43 h 911"/>
                  <a:gd name="T14" fmla="*/ 205 w 911"/>
                  <a:gd name="T15" fmla="*/ 76 h 911"/>
                  <a:gd name="T16" fmla="*/ 151 w 911"/>
                  <a:gd name="T17" fmla="*/ 119 h 911"/>
                  <a:gd name="T18" fmla="*/ 117 w 911"/>
                  <a:gd name="T19" fmla="*/ 151 h 911"/>
                  <a:gd name="T20" fmla="*/ 76 w 911"/>
                  <a:gd name="T21" fmla="*/ 205 h 911"/>
                  <a:gd name="T22" fmla="*/ 43 w 911"/>
                  <a:gd name="T23" fmla="*/ 265 h 911"/>
                  <a:gd name="T24" fmla="*/ 20 w 911"/>
                  <a:gd name="T25" fmla="*/ 326 h 911"/>
                  <a:gd name="T26" fmla="*/ 0 w 911"/>
                  <a:gd name="T27" fmla="*/ 455 h 911"/>
                  <a:gd name="T28" fmla="*/ 20 w 911"/>
                  <a:gd name="T29" fmla="*/ 587 h 911"/>
                  <a:gd name="T30" fmla="*/ 43 w 911"/>
                  <a:gd name="T31" fmla="*/ 648 h 911"/>
                  <a:gd name="T32" fmla="*/ 76 w 911"/>
                  <a:gd name="T33" fmla="*/ 707 h 911"/>
                  <a:gd name="T34" fmla="*/ 117 w 911"/>
                  <a:gd name="T35" fmla="*/ 761 h 911"/>
                  <a:gd name="T36" fmla="*/ 151 w 911"/>
                  <a:gd name="T37" fmla="*/ 794 h 911"/>
                  <a:gd name="T38" fmla="*/ 205 w 911"/>
                  <a:gd name="T39" fmla="*/ 837 h 911"/>
                  <a:gd name="T40" fmla="*/ 265 w 911"/>
                  <a:gd name="T41" fmla="*/ 869 h 911"/>
                  <a:gd name="T42" fmla="*/ 326 w 911"/>
                  <a:gd name="T43" fmla="*/ 893 h 911"/>
                  <a:gd name="T44" fmla="*/ 455 w 911"/>
                  <a:gd name="T45" fmla="*/ 911 h 911"/>
                  <a:gd name="T46" fmla="*/ 585 w 911"/>
                  <a:gd name="T47" fmla="*/ 893 h 911"/>
                  <a:gd name="T48" fmla="*/ 648 w 911"/>
                  <a:gd name="T49" fmla="*/ 869 h 911"/>
                  <a:gd name="T50" fmla="*/ 705 w 911"/>
                  <a:gd name="T51" fmla="*/ 837 h 911"/>
                  <a:gd name="T52" fmla="*/ 761 w 911"/>
                  <a:gd name="T53" fmla="*/ 794 h 911"/>
                  <a:gd name="T54" fmla="*/ 794 w 911"/>
                  <a:gd name="T55" fmla="*/ 761 h 911"/>
                  <a:gd name="T56" fmla="*/ 835 w 911"/>
                  <a:gd name="T57" fmla="*/ 707 h 911"/>
                  <a:gd name="T58" fmla="*/ 869 w 911"/>
                  <a:gd name="T59" fmla="*/ 648 h 911"/>
                  <a:gd name="T60" fmla="*/ 893 w 911"/>
                  <a:gd name="T61" fmla="*/ 587 h 911"/>
                  <a:gd name="T62" fmla="*/ 911 w 911"/>
                  <a:gd name="T63" fmla="*/ 455 h 911"/>
                  <a:gd name="T64" fmla="*/ 893 w 911"/>
                  <a:gd name="T65" fmla="*/ 326 h 911"/>
                  <a:gd name="T66" fmla="*/ 869 w 911"/>
                  <a:gd name="T67" fmla="*/ 265 h 911"/>
                  <a:gd name="T68" fmla="*/ 835 w 911"/>
                  <a:gd name="T69" fmla="*/ 205 h 911"/>
                  <a:gd name="T70" fmla="*/ 794 w 911"/>
                  <a:gd name="T71" fmla="*/ 151 h 911"/>
                  <a:gd name="T72" fmla="*/ 220 w 911"/>
                  <a:gd name="T73" fmla="*/ 693 h 911"/>
                  <a:gd name="T74" fmla="*/ 176 w 911"/>
                  <a:gd name="T75" fmla="*/ 639 h 911"/>
                  <a:gd name="T76" fmla="*/ 135 w 911"/>
                  <a:gd name="T77" fmla="*/ 551 h 911"/>
                  <a:gd name="T78" fmla="*/ 122 w 911"/>
                  <a:gd name="T79" fmla="*/ 455 h 911"/>
                  <a:gd name="T80" fmla="*/ 135 w 911"/>
                  <a:gd name="T81" fmla="*/ 362 h 911"/>
                  <a:gd name="T82" fmla="*/ 176 w 911"/>
                  <a:gd name="T83" fmla="*/ 272 h 911"/>
                  <a:gd name="T84" fmla="*/ 220 w 911"/>
                  <a:gd name="T85" fmla="*/ 220 h 911"/>
                  <a:gd name="T86" fmla="*/ 301 w 911"/>
                  <a:gd name="T87" fmla="*/ 160 h 911"/>
                  <a:gd name="T88" fmla="*/ 392 w 911"/>
                  <a:gd name="T89" fmla="*/ 130 h 911"/>
                  <a:gd name="T90" fmla="*/ 488 w 911"/>
                  <a:gd name="T91" fmla="*/ 124 h 911"/>
                  <a:gd name="T92" fmla="*/ 581 w 911"/>
                  <a:gd name="T93" fmla="*/ 148 h 911"/>
                  <a:gd name="T94" fmla="*/ 666 w 911"/>
                  <a:gd name="T95" fmla="*/ 198 h 911"/>
                  <a:gd name="T96" fmla="*/ 714 w 911"/>
                  <a:gd name="T97" fmla="*/ 245 h 911"/>
                  <a:gd name="T98" fmla="*/ 765 w 911"/>
                  <a:gd name="T99" fmla="*/ 331 h 911"/>
                  <a:gd name="T100" fmla="*/ 788 w 911"/>
                  <a:gd name="T101" fmla="*/ 425 h 911"/>
                  <a:gd name="T102" fmla="*/ 783 w 911"/>
                  <a:gd name="T103" fmla="*/ 520 h 911"/>
                  <a:gd name="T104" fmla="*/ 750 w 911"/>
                  <a:gd name="T105" fmla="*/ 612 h 911"/>
                  <a:gd name="T106" fmla="*/ 691 w 911"/>
                  <a:gd name="T107" fmla="*/ 693 h 911"/>
                  <a:gd name="T108" fmla="*/ 639 w 911"/>
                  <a:gd name="T109" fmla="*/ 734 h 911"/>
                  <a:gd name="T110" fmla="*/ 551 w 911"/>
                  <a:gd name="T111" fmla="*/ 776 h 911"/>
                  <a:gd name="T112" fmla="*/ 455 w 911"/>
                  <a:gd name="T113" fmla="*/ 790 h 911"/>
                  <a:gd name="T114" fmla="*/ 360 w 911"/>
                  <a:gd name="T115" fmla="*/ 776 h 911"/>
                  <a:gd name="T116" fmla="*/ 272 w 911"/>
                  <a:gd name="T117" fmla="*/ 734 h 911"/>
                  <a:gd name="T118" fmla="*/ 220 w 911"/>
                  <a:gd name="T119" fmla="*/ 693 h 9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911" h="911">
                    <a:moveTo>
                      <a:pt x="777" y="133"/>
                    </a:moveTo>
                    <a:lnTo>
                      <a:pt x="777" y="133"/>
                    </a:lnTo>
                    <a:lnTo>
                      <a:pt x="761" y="119"/>
                    </a:lnTo>
                    <a:lnTo>
                      <a:pt x="743" y="103"/>
                    </a:lnTo>
                    <a:lnTo>
                      <a:pt x="725" y="88"/>
                    </a:lnTo>
                    <a:lnTo>
                      <a:pt x="705" y="76"/>
                    </a:lnTo>
                    <a:lnTo>
                      <a:pt x="687" y="63"/>
                    </a:lnTo>
                    <a:lnTo>
                      <a:pt x="668" y="52"/>
                    </a:lnTo>
                    <a:lnTo>
                      <a:pt x="648" y="43"/>
                    </a:lnTo>
                    <a:lnTo>
                      <a:pt x="626" y="34"/>
                    </a:lnTo>
                    <a:lnTo>
                      <a:pt x="607" y="27"/>
                    </a:lnTo>
                    <a:lnTo>
                      <a:pt x="585" y="20"/>
                    </a:lnTo>
                    <a:lnTo>
                      <a:pt x="544" y="9"/>
                    </a:lnTo>
                    <a:lnTo>
                      <a:pt x="499" y="4"/>
                    </a:lnTo>
                    <a:lnTo>
                      <a:pt x="455" y="0"/>
                    </a:lnTo>
                    <a:lnTo>
                      <a:pt x="412" y="4"/>
                    </a:lnTo>
                    <a:lnTo>
                      <a:pt x="369" y="9"/>
                    </a:lnTo>
                    <a:lnTo>
                      <a:pt x="326" y="20"/>
                    </a:lnTo>
                    <a:lnTo>
                      <a:pt x="304" y="27"/>
                    </a:lnTo>
                    <a:lnTo>
                      <a:pt x="284" y="34"/>
                    </a:lnTo>
                    <a:lnTo>
                      <a:pt x="265" y="43"/>
                    </a:lnTo>
                    <a:lnTo>
                      <a:pt x="243" y="52"/>
                    </a:lnTo>
                    <a:lnTo>
                      <a:pt x="225" y="63"/>
                    </a:lnTo>
                    <a:lnTo>
                      <a:pt x="205" y="76"/>
                    </a:lnTo>
                    <a:lnTo>
                      <a:pt x="187" y="88"/>
                    </a:lnTo>
                    <a:lnTo>
                      <a:pt x="167" y="103"/>
                    </a:lnTo>
                    <a:lnTo>
                      <a:pt x="151" y="119"/>
                    </a:lnTo>
                    <a:lnTo>
                      <a:pt x="133" y="133"/>
                    </a:lnTo>
                    <a:lnTo>
                      <a:pt x="133" y="133"/>
                    </a:lnTo>
                    <a:lnTo>
                      <a:pt x="117" y="151"/>
                    </a:lnTo>
                    <a:lnTo>
                      <a:pt x="103" y="169"/>
                    </a:lnTo>
                    <a:lnTo>
                      <a:pt x="88" y="187"/>
                    </a:lnTo>
                    <a:lnTo>
                      <a:pt x="76" y="205"/>
                    </a:lnTo>
                    <a:lnTo>
                      <a:pt x="63" y="225"/>
                    </a:lnTo>
                    <a:lnTo>
                      <a:pt x="52" y="245"/>
                    </a:lnTo>
                    <a:lnTo>
                      <a:pt x="43" y="265"/>
                    </a:lnTo>
                    <a:lnTo>
                      <a:pt x="34" y="284"/>
                    </a:lnTo>
                    <a:lnTo>
                      <a:pt x="25" y="306"/>
                    </a:lnTo>
                    <a:lnTo>
                      <a:pt x="20" y="326"/>
                    </a:lnTo>
                    <a:lnTo>
                      <a:pt x="9" y="369"/>
                    </a:lnTo>
                    <a:lnTo>
                      <a:pt x="2" y="412"/>
                    </a:lnTo>
                    <a:lnTo>
                      <a:pt x="0" y="455"/>
                    </a:lnTo>
                    <a:lnTo>
                      <a:pt x="2" y="500"/>
                    </a:lnTo>
                    <a:lnTo>
                      <a:pt x="9" y="544"/>
                    </a:lnTo>
                    <a:lnTo>
                      <a:pt x="20" y="587"/>
                    </a:lnTo>
                    <a:lnTo>
                      <a:pt x="25" y="607"/>
                    </a:lnTo>
                    <a:lnTo>
                      <a:pt x="34" y="628"/>
                    </a:lnTo>
                    <a:lnTo>
                      <a:pt x="43" y="648"/>
                    </a:lnTo>
                    <a:lnTo>
                      <a:pt x="52" y="668"/>
                    </a:lnTo>
                    <a:lnTo>
                      <a:pt x="63" y="687"/>
                    </a:lnTo>
                    <a:lnTo>
                      <a:pt x="76" y="707"/>
                    </a:lnTo>
                    <a:lnTo>
                      <a:pt x="88" y="725"/>
                    </a:lnTo>
                    <a:lnTo>
                      <a:pt x="103" y="743"/>
                    </a:lnTo>
                    <a:lnTo>
                      <a:pt x="117" y="761"/>
                    </a:lnTo>
                    <a:lnTo>
                      <a:pt x="133" y="777"/>
                    </a:lnTo>
                    <a:lnTo>
                      <a:pt x="133" y="777"/>
                    </a:lnTo>
                    <a:lnTo>
                      <a:pt x="151" y="794"/>
                    </a:lnTo>
                    <a:lnTo>
                      <a:pt x="167" y="810"/>
                    </a:lnTo>
                    <a:lnTo>
                      <a:pt x="187" y="824"/>
                    </a:lnTo>
                    <a:lnTo>
                      <a:pt x="205" y="837"/>
                    </a:lnTo>
                    <a:lnTo>
                      <a:pt x="225" y="848"/>
                    </a:lnTo>
                    <a:lnTo>
                      <a:pt x="243" y="858"/>
                    </a:lnTo>
                    <a:lnTo>
                      <a:pt x="265" y="869"/>
                    </a:lnTo>
                    <a:lnTo>
                      <a:pt x="284" y="878"/>
                    </a:lnTo>
                    <a:lnTo>
                      <a:pt x="304" y="885"/>
                    </a:lnTo>
                    <a:lnTo>
                      <a:pt x="326" y="893"/>
                    </a:lnTo>
                    <a:lnTo>
                      <a:pt x="369" y="903"/>
                    </a:lnTo>
                    <a:lnTo>
                      <a:pt x="412" y="909"/>
                    </a:lnTo>
                    <a:lnTo>
                      <a:pt x="455" y="911"/>
                    </a:lnTo>
                    <a:lnTo>
                      <a:pt x="499" y="909"/>
                    </a:lnTo>
                    <a:lnTo>
                      <a:pt x="544" y="903"/>
                    </a:lnTo>
                    <a:lnTo>
                      <a:pt x="585" y="893"/>
                    </a:lnTo>
                    <a:lnTo>
                      <a:pt x="607" y="885"/>
                    </a:lnTo>
                    <a:lnTo>
                      <a:pt x="626" y="878"/>
                    </a:lnTo>
                    <a:lnTo>
                      <a:pt x="648" y="869"/>
                    </a:lnTo>
                    <a:lnTo>
                      <a:pt x="668" y="858"/>
                    </a:lnTo>
                    <a:lnTo>
                      <a:pt x="687" y="848"/>
                    </a:lnTo>
                    <a:lnTo>
                      <a:pt x="705" y="837"/>
                    </a:lnTo>
                    <a:lnTo>
                      <a:pt x="725" y="824"/>
                    </a:lnTo>
                    <a:lnTo>
                      <a:pt x="743" y="810"/>
                    </a:lnTo>
                    <a:lnTo>
                      <a:pt x="761" y="794"/>
                    </a:lnTo>
                    <a:lnTo>
                      <a:pt x="777" y="777"/>
                    </a:lnTo>
                    <a:lnTo>
                      <a:pt x="777" y="777"/>
                    </a:lnTo>
                    <a:lnTo>
                      <a:pt x="794" y="761"/>
                    </a:lnTo>
                    <a:lnTo>
                      <a:pt x="808" y="743"/>
                    </a:lnTo>
                    <a:lnTo>
                      <a:pt x="822" y="725"/>
                    </a:lnTo>
                    <a:lnTo>
                      <a:pt x="835" y="707"/>
                    </a:lnTo>
                    <a:lnTo>
                      <a:pt x="848" y="687"/>
                    </a:lnTo>
                    <a:lnTo>
                      <a:pt x="858" y="668"/>
                    </a:lnTo>
                    <a:lnTo>
                      <a:pt x="869" y="648"/>
                    </a:lnTo>
                    <a:lnTo>
                      <a:pt x="878" y="628"/>
                    </a:lnTo>
                    <a:lnTo>
                      <a:pt x="885" y="607"/>
                    </a:lnTo>
                    <a:lnTo>
                      <a:pt x="893" y="587"/>
                    </a:lnTo>
                    <a:lnTo>
                      <a:pt x="902" y="544"/>
                    </a:lnTo>
                    <a:lnTo>
                      <a:pt x="909" y="500"/>
                    </a:lnTo>
                    <a:lnTo>
                      <a:pt x="911" y="455"/>
                    </a:lnTo>
                    <a:lnTo>
                      <a:pt x="909" y="412"/>
                    </a:lnTo>
                    <a:lnTo>
                      <a:pt x="902" y="369"/>
                    </a:lnTo>
                    <a:lnTo>
                      <a:pt x="893" y="326"/>
                    </a:lnTo>
                    <a:lnTo>
                      <a:pt x="885" y="306"/>
                    </a:lnTo>
                    <a:lnTo>
                      <a:pt x="878" y="284"/>
                    </a:lnTo>
                    <a:lnTo>
                      <a:pt x="869" y="265"/>
                    </a:lnTo>
                    <a:lnTo>
                      <a:pt x="858" y="245"/>
                    </a:lnTo>
                    <a:lnTo>
                      <a:pt x="848" y="225"/>
                    </a:lnTo>
                    <a:lnTo>
                      <a:pt x="835" y="205"/>
                    </a:lnTo>
                    <a:lnTo>
                      <a:pt x="822" y="187"/>
                    </a:lnTo>
                    <a:lnTo>
                      <a:pt x="808" y="169"/>
                    </a:lnTo>
                    <a:lnTo>
                      <a:pt x="794" y="151"/>
                    </a:lnTo>
                    <a:lnTo>
                      <a:pt x="777" y="133"/>
                    </a:lnTo>
                    <a:lnTo>
                      <a:pt x="777" y="133"/>
                    </a:lnTo>
                    <a:close/>
                    <a:moveTo>
                      <a:pt x="220" y="693"/>
                    </a:moveTo>
                    <a:lnTo>
                      <a:pt x="220" y="693"/>
                    </a:lnTo>
                    <a:lnTo>
                      <a:pt x="196" y="666"/>
                    </a:lnTo>
                    <a:lnTo>
                      <a:pt x="176" y="639"/>
                    </a:lnTo>
                    <a:lnTo>
                      <a:pt x="160" y="612"/>
                    </a:lnTo>
                    <a:lnTo>
                      <a:pt x="146" y="581"/>
                    </a:lnTo>
                    <a:lnTo>
                      <a:pt x="135" y="551"/>
                    </a:lnTo>
                    <a:lnTo>
                      <a:pt x="128" y="520"/>
                    </a:lnTo>
                    <a:lnTo>
                      <a:pt x="124" y="488"/>
                    </a:lnTo>
                    <a:lnTo>
                      <a:pt x="122" y="455"/>
                    </a:lnTo>
                    <a:lnTo>
                      <a:pt x="124" y="425"/>
                    </a:lnTo>
                    <a:lnTo>
                      <a:pt x="128" y="392"/>
                    </a:lnTo>
                    <a:lnTo>
                      <a:pt x="135" y="362"/>
                    </a:lnTo>
                    <a:lnTo>
                      <a:pt x="146" y="331"/>
                    </a:lnTo>
                    <a:lnTo>
                      <a:pt x="160" y="301"/>
                    </a:lnTo>
                    <a:lnTo>
                      <a:pt x="176" y="272"/>
                    </a:lnTo>
                    <a:lnTo>
                      <a:pt x="196" y="245"/>
                    </a:lnTo>
                    <a:lnTo>
                      <a:pt x="220" y="220"/>
                    </a:lnTo>
                    <a:lnTo>
                      <a:pt x="220" y="220"/>
                    </a:lnTo>
                    <a:lnTo>
                      <a:pt x="245" y="198"/>
                    </a:lnTo>
                    <a:lnTo>
                      <a:pt x="272" y="178"/>
                    </a:lnTo>
                    <a:lnTo>
                      <a:pt x="301" y="160"/>
                    </a:lnTo>
                    <a:lnTo>
                      <a:pt x="329" y="148"/>
                    </a:lnTo>
                    <a:lnTo>
                      <a:pt x="360" y="137"/>
                    </a:lnTo>
                    <a:lnTo>
                      <a:pt x="392" y="130"/>
                    </a:lnTo>
                    <a:lnTo>
                      <a:pt x="423" y="124"/>
                    </a:lnTo>
                    <a:lnTo>
                      <a:pt x="455" y="122"/>
                    </a:lnTo>
                    <a:lnTo>
                      <a:pt x="488" y="124"/>
                    </a:lnTo>
                    <a:lnTo>
                      <a:pt x="520" y="130"/>
                    </a:lnTo>
                    <a:lnTo>
                      <a:pt x="551" y="137"/>
                    </a:lnTo>
                    <a:lnTo>
                      <a:pt x="581" y="148"/>
                    </a:lnTo>
                    <a:lnTo>
                      <a:pt x="610" y="160"/>
                    </a:lnTo>
                    <a:lnTo>
                      <a:pt x="639" y="178"/>
                    </a:lnTo>
                    <a:lnTo>
                      <a:pt x="666" y="198"/>
                    </a:lnTo>
                    <a:lnTo>
                      <a:pt x="691" y="220"/>
                    </a:lnTo>
                    <a:lnTo>
                      <a:pt x="691" y="220"/>
                    </a:lnTo>
                    <a:lnTo>
                      <a:pt x="714" y="245"/>
                    </a:lnTo>
                    <a:lnTo>
                      <a:pt x="734" y="272"/>
                    </a:lnTo>
                    <a:lnTo>
                      <a:pt x="750" y="301"/>
                    </a:lnTo>
                    <a:lnTo>
                      <a:pt x="765" y="331"/>
                    </a:lnTo>
                    <a:lnTo>
                      <a:pt x="776" y="362"/>
                    </a:lnTo>
                    <a:lnTo>
                      <a:pt x="783" y="392"/>
                    </a:lnTo>
                    <a:lnTo>
                      <a:pt x="788" y="425"/>
                    </a:lnTo>
                    <a:lnTo>
                      <a:pt x="788" y="455"/>
                    </a:lnTo>
                    <a:lnTo>
                      <a:pt x="788" y="488"/>
                    </a:lnTo>
                    <a:lnTo>
                      <a:pt x="783" y="520"/>
                    </a:lnTo>
                    <a:lnTo>
                      <a:pt x="776" y="551"/>
                    </a:lnTo>
                    <a:lnTo>
                      <a:pt x="765" y="581"/>
                    </a:lnTo>
                    <a:lnTo>
                      <a:pt x="750" y="612"/>
                    </a:lnTo>
                    <a:lnTo>
                      <a:pt x="734" y="639"/>
                    </a:lnTo>
                    <a:lnTo>
                      <a:pt x="714" y="666"/>
                    </a:lnTo>
                    <a:lnTo>
                      <a:pt x="691" y="693"/>
                    </a:lnTo>
                    <a:lnTo>
                      <a:pt x="691" y="693"/>
                    </a:lnTo>
                    <a:lnTo>
                      <a:pt x="666" y="714"/>
                    </a:lnTo>
                    <a:lnTo>
                      <a:pt x="639" y="734"/>
                    </a:lnTo>
                    <a:lnTo>
                      <a:pt x="610" y="752"/>
                    </a:lnTo>
                    <a:lnTo>
                      <a:pt x="581" y="765"/>
                    </a:lnTo>
                    <a:lnTo>
                      <a:pt x="551" y="776"/>
                    </a:lnTo>
                    <a:lnTo>
                      <a:pt x="520" y="783"/>
                    </a:lnTo>
                    <a:lnTo>
                      <a:pt x="488" y="788"/>
                    </a:lnTo>
                    <a:lnTo>
                      <a:pt x="455" y="790"/>
                    </a:lnTo>
                    <a:lnTo>
                      <a:pt x="423" y="788"/>
                    </a:lnTo>
                    <a:lnTo>
                      <a:pt x="392" y="783"/>
                    </a:lnTo>
                    <a:lnTo>
                      <a:pt x="360" y="776"/>
                    </a:lnTo>
                    <a:lnTo>
                      <a:pt x="329" y="765"/>
                    </a:lnTo>
                    <a:lnTo>
                      <a:pt x="301" y="752"/>
                    </a:lnTo>
                    <a:lnTo>
                      <a:pt x="272" y="734"/>
                    </a:lnTo>
                    <a:lnTo>
                      <a:pt x="245" y="714"/>
                    </a:lnTo>
                    <a:lnTo>
                      <a:pt x="220" y="693"/>
                    </a:lnTo>
                    <a:lnTo>
                      <a:pt x="220" y="693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63" name="Freeform 6"/>
              <p:cNvSpPr/>
              <p:nvPr/>
            </p:nvSpPr>
            <p:spPr bwMode="auto">
              <a:xfrm>
                <a:off x="3479800" y="5927726"/>
                <a:ext cx="365125" cy="363538"/>
              </a:xfrm>
              <a:custGeom>
                <a:gdLst>
                  <a:gd name="T0" fmla="*/ 427 w 459"/>
                  <a:gd name="T1" fmla="*/ 277 h 459"/>
                  <a:gd name="T2" fmla="*/ 151 w 459"/>
                  <a:gd name="T3" fmla="*/ 0 h 459"/>
                  <a:gd name="T4" fmla="*/ 151 w 459"/>
                  <a:gd name="T5" fmla="*/ 0 h 459"/>
                  <a:gd name="T6" fmla="*/ 135 w 459"/>
                  <a:gd name="T7" fmla="*/ 22 h 459"/>
                  <a:gd name="T8" fmla="*/ 119 w 459"/>
                  <a:gd name="T9" fmla="*/ 43 h 459"/>
                  <a:gd name="T10" fmla="*/ 101 w 459"/>
                  <a:gd name="T11" fmla="*/ 63 h 459"/>
                  <a:gd name="T12" fmla="*/ 83 w 459"/>
                  <a:gd name="T13" fmla="*/ 83 h 459"/>
                  <a:gd name="T14" fmla="*/ 83 w 459"/>
                  <a:gd name="T15" fmla="*/ 83 h 459"/>
                  <a:gd name="T16" fmla="*/ 63 w 459"/>
                  <a:gd name="T17" fmla="*/ 103 h 459"/>
                  <a:gd name="T18" fmla="*/ 43 w 459"/>
                  <a:gd name="T19" fmla="*/ 119 h 459"/>
                  <a:gd name="T20" fmla="*/ 22 w 459"/>
                  <a:gd name="T21" fmla="*/ 135 h 459"/>
                  <a:gd name="T22" fmla="*/ 0 w 459"/>
                  <a:gd name="T23" fmla="*/ 151 h 459"/>
                  <a:gd name="T24" fmla="*/ 277 w 459"/>
                  <a:gd name="T25" fmla="*/ 428 h 459"/>
                  <a:gd name="T26" fmla="*/ 277 w 459"/>
                  <a:gd name="T27" fmla="*/ 428 h 459"/>
                  <a:gd name="T28" fmla="*/ 284 w 459"/>
                  <a:gd name="T29" fmla="*/ 436 h 459"/>
                  <a:gd name="T30" fmla="*/ 293 w 459"/>
                  <a:gd name="T31" fmla="*/ 441 h 459"/>
                  <a:gd name="T32" fmla="*/ 311 w 459"/>
                  <a:gd name="T33" fmla="*/ 452 h 459"/>
                  <a:gd name="T34" fmla="*/ 331 w 459"/>
                  <a:gd name="T35" fmla="*/ 457 h 459"/>
                  <a:gd name="T36" fmla="*/ 353 w 459"/>
                  <a:gd name="T37" fmla="*/ 459 h 459"/>
                  <a:gd name="T38" fmla="*/ 373 w 459"/>
                  <a:gd name="T39" fmla="*/ 457 h 459"/>
                  <a:gd name="T40" fmla="*/ 392 w 459"/>
                  <a:gd name="T41" fmla="*/ 452 h 459"/>
                  <a:gd name="T42" fmla="*/ 410 w 459"/>
                  <a:gd name="T43" fmla="*/ 441 h 459"/>
                  <a:gd name="T44" fmla="*/ 419 w 459"/>
                  <a:gd name="T45" fmla="*/ 436 h 459"/>
                  <a:gd name="T46" fmla="*/ 427 w 459"/>
                  <a:gd name="T47" fmla="*/ 428 h 459"/>
                  <a:gd name="T48" fmla="*/ 427 w 459"/>
                  <a:gd name="T49" fmla="*/ 428 h 459"/>
                  <a:gd name="T50" fmla="*/ 434 w 459"/>
                  <a:gd name="T51" fmla="*/ 419 h 459"/>
                  <a:gd name="T52" fmla="*/ 441 w 459"/>
                  <a:gd name="T53" fmla="*/ 410 h 459"/>
                  <a:gd name="T54" fmla="*/ 450 w 459"/>
                  <a:gd name="T55" fmla="*/ 392 h 459"/>
                  <a:gd name="T56" fmla="*/ 457 w 459"/>
                  <a:gd name="T57" fmla="*/ 373 h 459"/>
                  <a:gd name="T58" fmla="*/ 459 w 459"/>
                  <a:gd name="T59" fmla="*/ 353 h 459"/>
                  <a:gd name="T60" fmla="*/ 457 w 459"/>
                  <a:gd name="T61" fmla="*/ 333 h 459"/>
                  <a:gd name="T62" fmla="*/ 450 w 459"/>
                  <a:gd name="T63" fmla="*/ 313 h 459"/>
                  <a:gd name="T64" fmla="*/ 441 w 459"/>
                  <a:gd name="T65" fmla="*/ 293 h 459"/>
                  <a:gd name="T66" fmla="*/ 434 w 459"/>
                  <a:gd name="T67" fmla="*/ 284 h 459"/>
                  <a:gd name="T68" fmla="*/ 427 w 459"/>
                  <a:gd name="T69" fmla="*/ 277 h 459"/>
                  <a:gd name="T70" fmla="*/ 427 w 459"/>
                  <a:gd name="T71" fmla="*/ 277 h 4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9" h="459">
                    <a:moveTo>
                      <a:pt x="427" y="277"/>
                    </a:moveTo>
                    <a:lnTo>
                      <a:pt x="151" y="0"/>
                    </a:lnTo>
                    <a:lnTo>
                      <a:pt x="151" y="0"/>
                    </a:lnTo>
                    <a:lnTo>
                      <a:pt x="135" y="22"/>
                    </a:lnTo>
                    <a:lnTo>
                      <a:pt x="119" y="43"/>
                    </a:lnTo>
                    <a:lnTo>
                      <a:pt x="101" y="63"/>
                    </a:lnTo>
                    <a:lnTo>
                      <a:pt x="83" y="83"/>
                    </a:lnTo>
                    <a:lnTo>
                      <a:pt x="83" y="83"/>
                    </a:lnTo>
                    <a:lnTo>
                      <a:pt x="63" y="103"/>
                    </a:lnTo>
                    <a:lnTo>
                      <a:pt x="43" y="119"/>
                    </a:lnTo>
                    <a:lnTo>
                      <a:pt x="22" y="135"/>
                    </a:lnTo>
                    <a:lnTo>
                      <a:pt x="0" y="151"/>
                    </a:lnTo>
                    <a:lnTo>
                      <a:pt x="277" y="428"/>
                    </a:lnTo>
                    <a:lnTo>
                      <a:pt x="277" y="428"/>
                    </a:lnTo>
                    <a:lnTo>
                      <a:pt x="284" y="436"/>
                    </a:lnTo>
                    <a:lnTo>
                      <a:pt x="293" y="441"/>
                    </a:lnTo>
                    <a:lnTo>
                      <a:pt x="311" y="452"/>
                    </a:lnTo>
                    <a:lnTo>
                      <a:pt x="331" y="457"/>
                    </a:lnTo>
                    <a:lnTo>
                      <a:pt x="353" y="459"/>
                    </a:lnTo>
                    <a:lnTo>
                      <a:pt x="373" y="457"/>
                    </a:lnTo>
                    <a:lnTo>
                      <a:pt x="392" y="452"/>
                    </a:lnTo>
                    <a:lnTo>
                      <a:pt x="410" y="441"/>
                    </a:lnTo>
                    <a:lnTo>
                      <a:pt x="419" y="436"/>
                    </a:lnTo>
                    <a:lnTo>
                      <a:pt x="427" y="428"/>
                    </a:lnTo>
                    <a:lnTo>
                      <a:pt x="427" y="428"/>
                    </a:lnTo>
                    <a:lnTo>
                      <a:pt x="434" y="419"/>
                    </a:lnTo>
                    <a:lnTo>
                      <a:pt x="441" y="410"/>
                    </a:lnTo>
                    <a:lnTo>
                      <a:pt x="450" y="392"/>
                    </a:lnTo>
                    <a:lnTo>
                      <a:pt x="457" y="373"/>
                    </a:lnTo>
                    <a:lnTo>
                      <a:pt x="459" y="353"/>
                    </a:lnTo>
                    <a:lnTo>
                      <a:pt x="457" y="333"/>
                    </a:lnTo>
                    <a:lnTo>
                      <a:pt x="450" y="313"/>
                    </a:lnTo>
                    <a:lnTo>
                      <a:pt x="441" y="293"/>
                    </a:lnTo>
                    <a:lnTo>
                      <a:pt x="434" y="284"/>
                    </a:lnTo>
                    <a:lnTo>
                      <a:pt x="427" y="277"/>
                    </a:lnTo>
                    <a:lnTo>
                      <a:pt x="427" y="27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64" name="Freeform 7"/>
              <p:cNvSpPr/>
              <p:nvPr/>
            </p:nvSpPr>
            <p:spPr bwMode="auto">
              <a:xfrm>
                <a:off x="3040063" y="5486401"/>
                <a:ext cx="193675" cy="193675"/>
              </a:xfrm>
              <a:custGeom>
                <a:gdLst>
                  <a:gd name="T0" fmla="*/ 0 w 245"/>
                  <a:gd name="T1" fmla="*/ 243 h 243"/>
                  <a:gd name="T2" fmla="*/ 61 w 245"/>
                  <a:gd name="T3" fmla="*/ 243 h 243"/>
                  <a:gd name="T4" fmla="*/ 61 w 245"/>
                  <a:gd name="T5" fmla="*/ 243 h 243"/>
                  <a:gd name="T6" fmla="*/ 63 w 245"/>
                  <a:gd name="T7" fmla="*/ 227 h 243"/>
                  <a:gd name="T8" fmla="*/ 68 w 245"/>
                  <a:gd name="T9" fmla="*/ 209 h 243"/>
                  <a:gd name="T10" fmla="*/ 72 w 245"/>
                  <a:gd name="T11" fmla="*/ 192 h 243"/>
                  <a:gd name="T12" fmla="*/ 79 w 245"/>
                  <a:gd name="T13" fmla="*/ 178 h 243"/>
                  <a:gd name="T14" fmla="*/ 88 w 245"/>
                  <a:gd name="T15" fmla="*/ 162 h 243"/>
                  <a:gd name="T16" fmla="*/ 97 w 245"/>
                  <a:gd name="T17" fmla="*/ 147 h 243"/>
                  <a:gd name="T18" fmla="*/ 108 w 245"/>
                  <a:gd name="T19" fmla="*/ 133 h 243"/>
                  <a:gd name="T20" fmla="*/ 120 w 245"/>
                  <a:gd name="T21" fmla="*/ 120 h 243"/>
                  <a:gd name="T22" fmla="*/ 120 w 245"/>
                  <a:gd name="T23" fmla="*/ 120 h 243"/>
                  <a:gd name="T24" fmla="*/ 133 w 245"/>
                  <a:gd name="T25" fmla="*/ 108 h 243"/>
                  <a:gd name="T26" fmla="*/ 147 w 245"/>
                  <a:gd name="T27" fmla="*/ 97 h 243"/>
                  <a:gd name="T28" fmla="*/ 162 w 245"/>
                  <a:gd name="T29" fmla="*/ 88 h 243"/>
                  <a:gd name="T30" fmla="*/ 178 w 245"/>
                  <a:gd name="T31" fmla="*/ 79 h 243"/>
                  <a:gd name="T32" fmla="*/ 194 w 245"/>
                  <a:gd name="T33" fmla="*/ 74 h 243"/>
                  <a:gd name="T34" fmla="*/ 210 w 245"/>
                  <a:gd name="T35" fmla="*/ 68 h 243"/>
                  <a:gd name="T36" fmla="*/ 227 w 245"/>
                  <a:gd name="T37" fmla="*/ 63 h 243"/>
                  <a:gd name="T38" fmla="*/ 245 w 245"/>
                  <a:gd name="T39" fmla="*/ 61 h 243"/>
                  <a:gd name="T40" fmla="*/ 245 w 245"/>
                  <a:gd name="T41" fmla="*/ 0 h 243"/>
                  <a:gd name="T42" fmla="*/ 245 w 245"/>
                  <a:gd name="T43" fmla="*/ 0 h 243"/>
                  <a:gd name="T44" fmla="*/ 221 w 245"/>
                  <a:gd name="T45" fmla="*/ 3 h 243"/>
                  <a:gd name="T46" fmla="*/ 198 w 245"/>
                  <a:gd name="T47" fmla="*/ 7 h 243"/>
                  <a:gd name="T48" fmla="*/ 176 w 245"/>
                  <a:gd name="T49" fmla="*/ 14 h 243"/>
                  <a:gd name="T50" fmla="*/ 155 w 245"/>
                  <a:gd name="T51" fmla="*/ 23 h 243"/>
                  <a:gd name="T52" fmla="*/ 133 w 245"/>
                  <a:gd name="T53" fmla="*/ 34 h 243"/>
                  <a:gd name="T54" fmla="*/ 113 w 245"/>
                  <a:gd name="T55" fmla="*/ 47 h 243"/>
                  <a:gd name="T56" fmla="*/ 95 w 245"/>
                  <a:gd name="T57" fmla="*/ 61 h 243"/>
                  <a:gd name="T58" fmla="*/ 77 w 245"/>
                  <a:gd name="T59" fmla="*/ 77 h 243"/>
                  <a:gd name="T60" fmla="*/ 77 w 245"/>
                  <a:gd name="T61" fmla="*/ 77 h 243"/>
                  <a:gd name="T62" fmla="*/ 61 w 245"/>
                  <a:gd name="T63" fmla="*/ 95 h 243"/>
                  <a:gd name="T64" fmla="*/ 47 w 245"/>
                  <a:gd name="T65" fmla="*/ 113 h 243"/>
                  <a:gd name="T66" fmla="*/ 34 w 245"/>
                  <a:gd name="T67" fmla="*/ 133 h 243"/>
                  <a:gd name="T68" fmla="*/ 23 w 245"/>
                  <a:gd name="T69" fmla="*/ 155 h 243"/>
                  <a:gd name="T70" fmla="*/ 14 w 245"/>
                  <a:gd name="T71" fmla="*/ 176 h 243"/>
                  <a:gd name="T72" fmla="*/ 7 w 245"/>
                  <a:gd name="T73" fmla="*/ 198 h 243"/>
                  <a:gd name="T74" fmla="*/ 3 w 245"/>
                  <a:gd name="T75" fmla="*/ 219 h 243"/>
                  <a:gd name="T76" fmla="*/ 0 w 245"/>
                  <a:gd name="T77" fmla="*/ 243 h 243"/>
                  <a:gd name="T78" fmla="*/ 0 w 245"/>
                  <a:gd name="T79" fmla="*/ 243 h 2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45" h="243">
                    <a:moveTo>
                      <a:pt x="0" y="243"/>
                    </a:moveTo>
                    <a:lnTo>
                      <a:pt x="61" y="243"/>
                    </a:lnTo>
                    <a:lnTo>
                      <a:pt x="61" y="243"/>
                    </a:lnTo>
                    <a:lnTo>
                      <a:pt x="63" y="227"/>
                    </a:lnTo>
                    <a:lnTo>
                      <a:pt x="68" y="209"/>
                    </a:lnTo>
                    <a:lnTo>
                      <a:pt x="72" y="192"/>
                    </a:lnTo>
                    <a:lnTo>
                      <a:pt x="79" y="178"/>
                    </a:lnTo>
                    <a:lnTo>
                      <a:pt x="88" y="162"/>
                    </a:lnTo>
                    <a:lnTo>
                      <a:pt x="97" y="147"/>
                    </a:lnTo>
                    <a:lnTo>
                      <a:pt x="108" y="133"/>
                    </a:lnTo>
                    <a:lnTo>
                      <a:pt x="120" y="120"/>
                    </a:lnTo>
                    <a:lnTo>
                      <a:pt x="120" y="120"/>
                    </a:lnTo>
                    <a:lnTo>
                      <a:pt x="133" y="108"/>
                    </a:lnTo>
                    <a:lnTo>
                      <a:pt x="147" y="97"/>
                    </a:lnTo>
                    <a:lnTo>
                      <a:pt x="162" y="88"/>
                    </a:lnTo>
                    <a:lnTo>
                      <a:pt x="178" y="79"/>
                    </a:lnTo>
                    <a:lnTo>
                      <a:pt x="194" y="74"/>
                    </a:lnTo>
                    <a:lnTo>
                      <a:pt x="210" y="68"/>
                    </a:lnTo>
                    <a:lnTo>
                      <a:pt x="227" y="63"/>
                    </a:lnTo>
                    <a:lnTo>
                      <a:pt x="245" y="61"/>
                    </a:lnTo>
                    <a:lnTo>
                      <a:pt x="245" y="0"/>
                    </a:lnTo>
                    <a:lnTo>
                      <a:pt x="245" y="0"/>
                    </a:lnTo>
                    <a:lnTo>
                      <a:pt x="221" y="3"/>
                    </a:lnTo>
                    <a:lnTo>
                      <a:pt x="198" y="7"/>
                    </a:lnTo>
                    <a:lnTo>
                      <a:pt x="176" y="14"/>
                    </a:lnTo>
                    <a:lnTo>
                      <a:pt x="155" y="23"/>
                    </a:lnTo>
                    <a:lnTo>
                      <a:pt x="133" y="34"/>
                    </a:lnTo>
                    <a:lnTo>
                      <a:pt x="113" y="47"/>
                    </a:lnTo>
                    <a:lnTo>
                      <a:pt x="95" y="61"/>
                    </a:lnTo>
                    <a:lnTo>
                      <a:pt x="77" y="77"/>
                    </a:lnTo>
                    <a:lnTo>
                      <a:pt x="77" y="77"/>
                    </a:lnTo>
                    <a:lnTo>
                      <a:pt x="61" y="95"/>
                    </a:lnTo>
                    <a:lnTo>
                      <a:pt x="47" y="113"/>
                    </a:lnTo>
                    <a:lnTo>
                      <a:pt x="34" y="133"/>
                    </a:lnTo>
                    <a:lnTo>
                      <a:pt x="23" y="155"/>
                    </a:lnTo>
                    <a:lnTo>
                      <a:pt x="14" y="176"/>
                    </a:lnTo>
                    <a:lnTo>
                      <a:pt x="7" y="198"/>
                    </a:lnTo>
                    <a:lnTo>
                      <a:pt x="3" y="219"/>
                    </a:lnTo>
                    <a:lnTo>
                      <a:pt x="0" y="243"/>
                    </a:lnTo>
                    <a:lnTo>
                      <a:pt x="0" y="2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p:grpSp>
      </p:grpSp>
      <p:grpSp>
        <p:nvGrpSpPr>
          <p:cNvPr id="65" name="组合 64"/>
          <p:cNvGrpSpPr/>
          <p:nvPr/>
        </p:nvGrpSpPr>
        <p:grpSpPr>
          <a:xfrm>
            <a:off x="2841544" y="4625789"/>
            <a:ext cx="600719" cy="600797"/>
            <a:chOff x="2386238" y="1104393"/>
            <a:chExt cx="720000" cy="720000"/>
          </a:xfrm>
        </p:grpSpPr>
        <p:sp>
          <p:nvSpPr>
            <p:cNvPr id="66" name="椭圆 65"/>
            <p:cNvSpPr/>
            <p:nvPr/>
          </p:nvSpPr>
          <p:spPr>
            <a:xfrm>
              <a:off x="2386238" y="1104393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67" name="Freeform 13"/>
            <p:cNvSpPr>
              <a:spLocks noEditPoints="1"/>
            </p:cNvSpPr>
            <p:nvPr/>
          </p:nvSpPr>
          <p:spPr bwMode="auto">
            <a:xfrm>
              <a:off x="2591501" y="1238296"/>
              <a:ext cx="309475" cy="452194"/>
            </a:xfrm>
            <a:custGeom>
              <a:gdLst>
                <a:gd name="T0" fmla="*/ 330 w 825"/>
                <a:gd name="T1" fmla="*/ 9 h 1204"/>
                <a:gd name="T2" fmla="*/ 182 w 825"/>
                <a:gd name="T3" fmla="*/ 72 h 1204"/>
                <a:gd name="T4" fmla="*/ 72 w 825"/>
                <a:gd name="T5" fmla="*/ 184 h 1204"/>
                <a:gd name="T6" fmla="*/ 9 w 825"/>
                <a:gd name="T7" fmla="*/ 329 h 1204"/>
                <a:gd name="T8" fmla="*/ 2 w 825"/>
                <a:gd name="T9" fmla="*/ 436 h 1204"/>
                <a:gd name="T10" fmla="*/ 17 w 825"/>
                <a:gd name="T11" fmla="*/ 533 h 1204"/>
                <a:gd name="T12" fmla="*/ 40 w 825"/>
                <a:gd name="T13" fmla="*/ 608 h 1204"/>
                <a:gd name="T14" fmla="*/ 107 w 825"/>
                <a:gd name="T15" fmla="*/ 819 h 1204"/>
                <a:gd name="T16" fmla="*/ 114 w 825"/>
                <a:gd name="T17" fmla="*/ 911 h 1204"/>
                <a:gd name="T18" fmla="*/ 128 w 825"/>
                <a:gd name="T19" fmla="*/ 1035 h 1204"/>
                <a:gd name="T20" fmla="*/ 157 w 825"/>
                <a:gd name="T21" fmla="*/ 1071 h 1204"/>
                <a:gd name="T22" fmla="*/ 184 w 825"/>
                <a:gd name="T23" fmla="*/ 1100 h 1204"/>
                <a:gd name="T24" fmla="*/ 216 w 825"/>
                <a:gd name="T25" fmla="*/ 1152 h 1204"/>
                <a:gd name="T26" fmla="*/ 278 w 825"/>
                <a:gd name="T27" fmla="*/ 1191 h 1204"/>
                <a:gd name="T28" fmla="*/ 359 w 825"/>
                <a:gd name="T29" fmla="*/ 1204 h 1204"/>
                <a:gd name="T30" fmla="*/ 512 w 825"/>
                <a:gd name="T31" fmla="*/ 1200 h 1204"/>
                <a:gd name="T32" fmla="*/ 582 w 825"/>
                <a:gd name="T33" fmla="*/ 1175 h 1204"/>
                <a:gd name="T34" fmla="*/ 625 w 825"/>
                <a:gd name="T35" fmla="*/ 1134 h 1204"/>
                <a:gd name="T36" fmla="*/ 648 w 825"/>
                <a:gd name="T37" fmla="*/ 1082 h 1204"/>
                <a:gd name="T38" fmla="*/ 686 w 825"/>
                <a:gd name="T39" fmla="*/ 1055 h 1204"/>
                <a:gd name="T40" fmla="*/ 710 w 825"/>
                <a:gd name="T41" fmla="*/ 986 h 1204"/>
                <a:gd name="T42" fmla="*/ 713 w 825"/>
                <a:gd name="T43" fmla="*/ 878 h 1204"/>
                <a:gd name="T44" fmla="*/ 735 w 825"/>
                <a:gd name="T45" fmla="*/ 756 h 1204"/>
                <a:gd name="T46" fmla="*/ 796 w 825"/>
                <a:gd name="T47" fmla="*/ 583 h 1204"/>
                <a:gd name="T48" fmla="*/ 819 w 825"/>
                <a:gd name="T49" fmla="*/ 484 h 1204"/>
                <a:gd name="T50" fmla="*/ 825 w 825"/>
                <a:gd name="T51" fmla="*/ 414 h 1204"/>
                <a:gd name="T52" fmla="*/ 792 w 825"/>
                <a:gd name="T53" fmla="*/ 252 h 1204"/>
                <a:gd name="T54" fmla="*/ 704 w 825"/>
                <a:gd name="T55" fmla="*/ 122 h 1204"/>
                <a:gd name="T56" fmla="*/ 573 w 825"/>
                <a:gd name="T57" fmla="*/ 34 h 1204"/>
                <a:gd name="T58" fmla="*/ 413 w 825"/>
                <a:gd name="T59" fmla="*/ 0 h 1204"/>
                <a:gd name="T60" fmla="*/ 558 w 825"/>
                <a:gd name="T61" fmla="*/ 1047 h 1204"/>
                <a:gd name="T62" fmla="*/ 540 w 825"/>
                <a:gd name="T63" fmla="*/ 1085 h 1204"/>
                <a:gd name="T64" fmla="*/ 512 w 825"/>
                <a:gd name="T65" fmla="*/ 1101 h 1204"/>
                <a:gd name="T66" fmla="*/ 359 w 825"/>
                <a:gd name="T67" fmla="*/ 1109 h 1204"/>
                <a:gd name="T68" fmla="*/ 310 w 825"/>
                <a:gd name="T69" fmla="*/ 1100 h 1204"/>
                <a:gd name="T70" fmla="*/ 276 w 825"/>
                <a:gd name="T71" fmla="*/ 1071 h 1204"/>
                <a:gd name="T72" fmla="*/ 269 w 825"/>
                <a:gd name="T73" fmla="*/ 1042 h 1204"/>
                <a:gd name="T74" fmla="*/ 558 w 825"/>
                <a:gd name="T75" fmla="*/ 1042 h 1204"/>
                <a:gd name="T76" fmla="*/ 215 w 825"/>
                <a:gd name="T77" fmla="*/ 993 h 1204"/>
                <a:gd name="T78" fmla="*/ 618 w 825"/>
                <a:gd name="T79" fmla="*/ 941 h 1204"/>
                <a:gd name="T80" fmla="*/ 618 w 825"/>
                <a:gd name="T81" fmla="*/ 893 h 1204"/>
                <a:gd name="T82" fmla="*/ 620 w 825"/>
                <a:gd name="T83" fmla="*/ 840 h 1204"/>
                <a:gd name="T84" fmla="*/ 697 w 825"/>
                <a:gd name="T85" fmla="*/ 574 h 1204"/>
                <a:gd name="T86" fmla="*/ 636 w 825"/>
                <a:gd name="T87" fmla="*/ 750 h 1204"/>
                <a:gd name="T88" fmla="*/ 189 w 825"/>
                <a:gd name="T89" fmla="*/ 750 h 1204"/>
                <a:gd name="T90" fmla="*/ 130 w 825"/>
                <a:gd name="T91" fmla="*/ 574 h 1204"/>
                <a:gd name="T92" fmla="*/ 98 w 825"/>
                <a:gd name="T93" fmla="*/ 414 h 1204"/>
                <a:gd name="T94" fmla="*/ 112 w 825"/>
                <a:gd name="T95" fmla="*/ 319 h 1204"/>
                <a:gd name="T96" fmla="*/ 170 w 825"/>
                <a:gd name="T97" fmla="*/ 212 h 1204"/>
                <a:gd name="T98" fmla="*/ 263 w 825"/>
                <a:gd name="T99" fmla="*/ 135 h 1204"/>
                <a:gd name="T100" fmla="*/ 380 w 825"/>
                <a:gd name="T101" fmla="*/ 99 h 1204"/>
                <a:gd name="T102" fmla="*/ 477 w 825"/>
                <a:gd name="T103" fmla="*/ 103 h 1204"/>
                <a:gd name="T104" fmla="*/ 591 w 825"/>
                <a:gd name="T105" fmla="*/ 151 h 1204"/>
                <a:gd name="T106" fmla="*/ 675 w 825"/>
                <a:gd name="T107" fmla="*/ 236 h 1204"/>
                <a:gd name="T108" fmla="*/ 722 w 825"/>
                <a:gd name="T109" fmla="*/ 349 h 1204"/>
                <a:gd name="T110" fmla="*/ 728 w 825"/>
                <a:gd name="T111" fmla="*/ 452 h 1204"/>
                <a:gd name="T112" fmla="*/ 697 w 825"/>
                <a:gd name="T113" fmla="*/ 574 h 12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25" h="1204">
                  <a:moveTo>
                    <a:pt x="413" y="0"/>
                  </a:moveTo>
                  <a:lnTo>
                    <a:pt x="413" y="0"/>
                  </a:lnTo>
                  <a:lnTo>
                    <a:pt x="371" y="4"/>
                  </a:lnTo>
                  <a:lnTo>
                    <a:pt x="330" y="9"/>
                  </a:lnTo>
                  <a:lnTo>
                    <a:pt x="290" y="20"/>
                  </a:lnTo>
                  <a:lnTo>
                    <a:pt x="252" y="34"/>
                  </a:lnTo>
                  <a:lnTo>
                    <a:pt x="216" y="50"/>
                  </a:lnTo>
                  <a:lnTo>
                    <a:pt x="182" y="72"/>
                  </a:lnTo>
                  <a:lnTo>
                    <a:pt x="152" y="95"/>
                  </a:lnTo>
                  <a:lnTo>
                    <a:pt x="123" y="122"/>
                  </a:lnTo>
                  <a:lnTo>
                    <a:pt x="96" y="151"/>
                  </a:lnTo>
                  <a:lnTo>
                    <a:pt x="72" y="184"/>
                  </a:lnTo>
                  <a:lnTo>
                    <a:pt x="51" y="216"/>
                  </a:lnTo>
                  <a:lnTo>
                    <a:pt x="33" y="252"/>
                  </a:lnTo>
                  <a:lnTo>
                    <a:pt x="20" y="290"/>
                  </a:lnTo>
                  <a:lnTo>
                    <a:pt x="9" y="329"/>
                  </a:lnTo>
                  <a:lnTo>
                    <a:pt x="4" y="371"/>
                  </a:lnTo>
                  <a:lnTo>
                    <a:pt x="0" y="414"/>
                  </a:lnTo>
                  <a:lnTo>
                    <a:pt x="0" y="414"/>
                  </a:lnTo>
                  <a:lnTo>
                    <a:pt x="2" y="436"/>
                  </a:lnTo>
                  <a:lnTo>
                    <a:pt x="4" y="461"/>
                  </a:lnTo>
                  <a:lnTo>
                    <a:pt x="6" y="484"/>
                  </a:lnTo>
                  <a:lnTo>
                    <a:pt x="11" y="509"/>
                  </a:lnTo>
                  <a:lnTo>
                    <a:pt x="17" y="533"/>
                  </a:lnTo>
                  <a:lnTo>
                    <a:pt x="24" y="558"/>
                  </a:lnTo>
                  <a:lnTo>
                    <a:pt x="31" y="583"/>
                  </a:lnTo>
                  <a:lnTo>
                    <a:pt x="40" y="608"/>
                  </a:lnTo>
                  <a:lnTo>
                    <a:pt x="40" y="608"/>
                  </a:lnTo>
                  <a:lnTo>
                    <a:pt x="80" y="714"/>
                  </a:lnTo>
                  <a:lnTo>
                    <a:pt x="92" y="756"/>
                  </a:lnTo>
                  <a:lnTo>
                    <a:pt x="101" y="788"/>
                  </a:lnTo>
                  <a:lnTo>
                    <a:pt x="107" y="819"/>
                  </a:lnTo>
                  <a:lnTo>
                    <a:pt x="110" y="848"/>
                  </a:lnTo>
                  <a:lnTo>
                    <a:pt x="112" y="878"/>
                  </a:lnTo>
                  <a:lnTo>
                    <a:pt x="114" y="911"/>
                  </a:lnTo>
                  <a:lnTo>
                    <a:pt x="114" y="911"/>
                  </a:lnTo>
                  <a:lnTo>
                    <a:pt x="114" y="961"/>
                  </a:lnTo>
                  <a:lnTo>
                    <a:pt x="117" y="986"/>
                  </a:lnTo>
                  <a:lnTo>
                    <a:pt x="121" y="1011"/>
                  </a:lnTo>
                  <a:lnTo>
                    <a:pt x="128" y="1035"/>
                  </a:lnTo>
                  <a:lnTo>
                    <a:pt x="134" y="1044"/>
                  </a:lnTo>
                  <a:lnTo>
                    <a:pt x="141" y="1055"/>
                  </a:lnTo>
                  <a:lnTo>
                    <a:pt x="148" y="1064"/>
                  </a:lnTo>
                  <a:lnTo>
                    <a:pt x="157" y="1071"/>
                  </a:lnTo>
                  <a:lnTo>
                    <a:pt x="166" y="1078"/>
                  </a:lnTo>
                  <a:lnTo>
                    <a:pt x="179" y="1082"/>
                  </a:lnTo>
                  <a:lnTo>
                    <a:pt x="179" y="1082"/>
                  </a:lnTo>
                  <a:lnTo>
                    <a:pt x="184" y="1100"/>
                  </a:lnTo>
                  <a:lnTo>
                    <a:pt x="191" y="1118"/>
                  </a:lnTo>
                  <a:lnTo>
                    <a:pt x="202" y="1134"/>
                  </a:lnTo>
                  <a:lnTo>
                    <a:pt x="216" y="1152"/>
                  </a:lnTo>
                  <a:lnTo>
                    <a:pt x="216" y="1152"/>
                  </a:lnTo>
                  <a:lnTo>
                    <a:pt x="231" y="1164"/>
                  </a:lnTo>
                  <a:lnTo>
                    <a:pt x="245" y="1175"/>
                  </a:lnTo>
                  <a:lnTo>
                    <a:pt x="261" y="1184"/>
                  </a:lnTo>
                  <a:lnTo>
                    <a:pt x="278" y="1191"/>
                  </a:lnTo>
                  <a:lnTo>
                    <a:pt x="296" y="1197"/>
                  </a:lnTo>
                  <a:lnTo>
                    <a:pt x="315" y="1200"/>
                  </a:lnTo>
                  <a:lnTo>
                    <a:pt x="337" y="1204"/>
                  </a:lnTo>
                  <a:lnTo>
                    <a:pt x="359" y="1204"/>
                  </a:lnTo>
                  <a:lnTo>
                    <a:pt x="468" y="1204"/>
                  </a:lnTo>
                  <a:lnTo>
                    <a:pt x="468" y="1204"/>
                  </a:lnTo>
                  <a:lnTo>
                    <a:pt x="490" y="1204"/>
                  </a:lnTo>
                  <a:lnTo>
                    <a:pt x="512" y="1200"/>
                  </a:lnTo>
                  <a:lnTo>
                    <a:pt x="530" y="1197"/>
                  </a:lnTo>
                  <a:lnTo>
                    <a:pt x="549" y="1191"/>
                  </a:lnTo>
                  <a:lnTo>
                    <a:pt x="566" y="1184"/>
                  </a:lnTo>
                  <a:lnTo>
                    <a:pt x="582" y="1175"/>
                  </a:lnTo>
                  <a:lnTo>
                    <a:pt x="596" y="1164"/>
                  </a:lnTo>
                  <a:lnTo>
                    <a:pt x="609" y="1152"/>
                  </a:lnTo>
                  <a:lnTo>
                    <a:pt x="609" y="1152"/>
                  </a:lnTo>
                  <a:lnTo>
                    <a:pt x="625" y="1134"/>
                  </a:lnTo>
                  <a:lnTo>
                    <a:pt x="636" y="1118"/>
                  </a:lnTo>
                  <a:lnTo>
                    <a:pt x="643" y="1100"/>
                  </a:lnTo>
                  <a:lnTo>
                    <a:pt x="648" y="1082"/>
                  </a:lnTo>
                  <a:lnTo>
                    <a:pt x="648" y="1082"/>
                  </a:lnTo>
                  <a:lnTo>
                    <a:pt x="661" y="1078"/>
                  </a:lnTo>
                  <a:lnTo>
                    <a:pt x="670" y="1071"/>
                  </a:lnTo>
                  <a:lnTo>
                    <a:pt x="679" y="1064"/>
                  </a:lnTo>
                  <a:lnTo>
                    <a:pt x="686" y="1055"/>
                  </a:lnTo>
                  <a:lnTo>
                    <a:pt x="692" y="1044"/>
                  </a:lnTo>
                  <a:lnTo>
                    <a:pt x="697" y="1035"/>
                  </a:lnTo>
                  <a:lnTo>
                    <a:pt x="706" y="1011"/>
                  </a:lnTo>
                  <a:lnTo>
                    <a:pt x="710" y="986"/>
                  </a:lnTo>
                  <a:lnTo>
                    <a:pt x="713" y="961"/>
                  </a:lnTo>
                  <a:lnTo>
                    <a:pt x="713" y="911"/>
                  </a:lnTo>
                  <a:lnTo>
                    <a:pt x="713" y="911"/>
                  </a:lnTo>
                  <a:lnTo>
                    <a:pt x="713" y="878"/>
                  </a:lnTo>
                  <a:lnTo>
                    <a:pt x="715" y="848"/>
                  </a:lnTo>
                  <a:lnTo>
                    <a:pt x="719" y="819"/>
                  </a:lnTo>
                  <a:lnTo>
                    <a:pt x="726" y="788"/>
                  </a:lnTo>
                  <a:lnTo>
                    <a:pt x="735" y="756"/>
                  </a:lnTo>
                  <a:lnTo>
                    <a:pt x="747" y="714"/>
                  </a:lnTo>
                  <a:lnTo>
                    <a:pt x="787" y="608"/>
                  </a:lnTo>
                  <a:lnTo>
                    <a:pt x="787" y="608"/>
                  </a:lnTo>
                  <a:lnTo>
                    <a:pt x="796" y="583"/>
                  </a:lnTo>
                  <a:lnTo>
                    <a:pt x="803" y="558"/>
                  </a:lnTo>
                  <a:lnTo>
                    <a:pt x="810" y="533"/>
                  </a:lnTo>
                  <a:lnTo>
                    <a:pt x="816" y="509"/>
                  </a:lnTo>
                  <a:lnTo>
                    <a:pt x="819" y="484"/>
                  </a:lnTo>
                  <a:lnTo>
                    <a:pt x="823" y="461"/>
                  </a:lnTo>
                  <a:lnTo>
                    <a:pt x="825" y="436"/>
                  </a:lnTo>
                  <a:lnTo>
                    <a:pt x="825" y="414"/>
                  </a:lnTo>
                  <a:lnTo>
                    <a:pt x="825" y="414"/>
                  </a:lnTo>
                  <a:lnTo>
                    <a:pt x="823" y="371"/>
                  </a:lnTo>
                  <a:lnTo>
                    <a:pt x="818" y="329"/>
                  </a:lnTo>
                  <a:lnTo>
                    <a:pt x="807" y="290"/>
                  </a:lnTo>
                  <a:lnTo>
                    <a:pt x="792" y="252"/>
                  </a:lnTo>
                  <a:lnTo>
                    <a:pt x="776" y="216"/>
                  </a:lnTo>
                  <a:lnTo>
                    <a:pt x="755" y="184"/>
                  </a:lnTo>
                  <a:lnTo>
                    <a:pt x="731" y="151"/>
                  </a:lnTo>
                  <a:lnTo>
                    <a:pt x="704" y="122"/>
                  </a:lnTo>
                  <a:lnTo>
                    <a:pt x="675" y="95"/>
                  </a:lnTo>
                  <a:lnTo>
                    <a:pt x="643" y="72"/>
                  </a:lnTo>
                  <a:lnTo>
                    <a:pt x="609" y="50"/>
                  </a:lnTo>
                  <a:lnTo>
                    <a:pt x="573" y="34"/>
                  </a:lnTo>
                  <a:lnTo>
                    <a:pt x="535" y="20"/>
                  </a:lnTo>
                  <a:lnTo>
                    <a:pt x="495" y="9"/>
                  </a:lnTo>
                  <a:lnTo>
                    <a:pt x="456" y="4"/>
                  </a:lnTo>
                  <a:lnTo>
                    <a:pt x="413" y="0"/>
                  </a:lnTo>
                  <a:lnTo>
                    <a:pt x="413" y="0"/>
                  </a:lnTo>
                  <a:close/>
                  <a:moveTo>
                    <a:pt x="558" y="1042"/>
                  </a:moveTo>
                  <a:lnTo>
                    <a:pt x="558" y="1042"/>
                  </a:lnTo>
                  <a:lnTo>
                    <a:pt x="558" y="1047"/>
                  </a:lnTo>
                  <a:lnTo>
                    <a:pt x="557" y="1056"/>
                  </a:lnTo>
                  <a:lnTo>
                    <a:pt x="551" y="1071"/>
                  </a:lnTo>
                  <a:lnTo>
                    <a:pt x="546" y="1078"/>
                  </a:lnTo>
                  <a:lnTo>
                    <a:pt x="540" y="1085"/>
                  </a:lnTo>
                  <a:lnTo>
                    <a:pt x="540" y="1085"/>
                  </a:lnTo>
                  <a:lnTo>
                    <a:pt x="535" y="1091"/>
                  </a:lnTo>
                  <a:lnTo>
                    <a:pt x="528" y="1096"/>
                  </a:lnTo>
                  <a:lnTo>
                    <a:pt x="512" y="1101"/>
                  </a:lnTo>
                  <a:lnTo>
                    <a:pt x="492" y="1107"/>
                  </a:lnTo>
                  <a:lnTo>
                    <a:pt x="468" y="1109"/>
                  </a:lnTo>
                  <a:lnTo>
                    <a:pt x="359" y="1109"/>
                  </a:lnTo>
                  <a:lnTo>
                    <a:pt x="359" y="1109"/>
                  </a:lnTo>
                  <a:lnTo>
                    <a:pt x="344" y="1107"/>
                  </a:lnTo>
                  <a:lnTo>
                    <a:pt x="332" y="1107"/>
                  </a:lnTo>
                  <a:lnTo>
                    <a:pt x="321" y="1103"/>
                  </a:lnTo>
                  <a:lnTo>
                    <a:pt x="310" y="1100"/>
                  </a:lnTo>
                  <a:lnTo>
                    <a:pt x="301" y="1096"/>
                  </a:lnTo>
                  <a:lnTo>
                    <a:pt x="294" y="1092"/>
                  </a:lnTo>
                  <a:lnTo>
                    <a:pt x="283" y="1082"/>
                  </a:lnTo>
                  <a:lnTo>
                    <a:pt x="276" y="1071"/>
                  </a:lnTo>
                  <a:lnTo>
                    <a:pt x="270" y="1060"/>
                  </a:lnTo>
                  <a:lnTo>
                    <a:pt x="269" y="1051"/>
                  </a:lnTo>
                  <a:lnTo>
                    <a:pt x="269" y="1042"/>
                  </a:lnTo>
                  <a:lnTo>
                    <a:pt x="269" y="1042"/>
                  </a:lnTo>
                  <a:lnTo>
                    <a:pt x="269" y="1040"/>
                  </a:lnTo>
                  <a:lnTo>
                    <a:pt x="558" y="1040"/>
                  </a:lnTo>
                  <a:lnTo>
                    <a:pt x="558" y="1040"/>
                  </a:lnTo>
                  <a:lnTo>
                    <a:pt x="558" y="1042"/>
                  </a:lnTo>
                  <a:lnTo>
                    <a:pt x="558" y="1042"/>
                  </a:lnTo>
                  <a:close/>
                  <a:moveTo>
                    <a:pt x="611" y="993"/>
                  </a:moveTo>
                  <a:lnTo>
                    <a:pt x="215" y="993"/>
                  </a:lnTo>
                  <a:lnTo>
                    <a:pt x="215" y="993"/>
                  </a:lnTo>
                  <a:lnTo>
                    <a:pt x="213" y="975"/>
                  </a:lnTo>
                  <a:lnTo>
                    <a:pt x="209" y="941"/>
                  </a:lnTo>
                  <a:lnTo>
                    <a:pt x="618" y="941"/>
                  </a:lnTo>
                  <a:lnTo>
                    <a:pt x="618" y="941"/>
                  </a:lnTo>
                  <a:lnTo>
                    <a:pt x="614" y="975"/>
                  </a:lnTo>
                  <a:lnTo>
                    <a:pt x="611" y="993"/>
                  </a:lnTo>
                  <a:lnTo>
                    <a:pt x="611" y="993"/>
                  </a:lnTo>
                  <a:close/>
                  <a:moveTo>
                    <a:pt x="618" y="893"/>
                  </a:moveTo>
                  <a:lnTo>
                    <a:pt x="209" y="893"/>
                  </a:lnTo>
                  <a:lnTo>
                    <a:pt x="209" y="893"/>
                  </a:lnTo>
                  <a:lnTo>
                    <a:pt x="207" y="840"/>
                  </a:lnTo>
                  <a:lnTo>
                    <a:pt x="620" y="840"/>
                  </a:lnTo>
                  <a:lnTo>
                    <a:pt x="620" y="840"/>
                  </a:lnTo>
                  <a:lnTo>
                    <a:pt x="618" y="893"/>
                  </a:lnTo>
                  <a:lnTo>
                    <a:pt x="618" y="893"/>
                  </a:lnTo>
                  <a:close/>
                  <a:moveTo>
                    <a:pt x="697" y="574"/>
                  </a:moveTo>
                  <a:lnTo>
                    <a:pt x="697" y="574"/>
                  </a:lnTo>
                  <a:lnTo>
                    <a:pt x="670" y="644"/>
                  </a:lnTo>
                  <a:lnTo>
                    <a:pt x="650" y="702"/>
                  </a:lnTo>
                  <a:lnTo>
                    <a:pt x="636" y="750"/>
                  </a:lnTo>
                  <a:lnTo>
                    <a:pt x="627" y="794"/>
                  </a:lnTo>
                  <a:lnTo>
                    <a:pt x="200" y="794"/>
                  </a:lnTo>
                  <a:lnTo>
                    <a:pt x="200" y="794"/>
                  </a:lnTo>
                  <a:lnTo>
                    <a:pt x="189" y="750"/>
                  </a:lnTo>
                  <a:lnTo>
                    <a:pt x="175" y="702"/>
                  </a:lnTo>
                  <a:lnTo>
                    <a:pt x="155" y="644"/>
                  </a:lnTo>
                  <a:lnTo>
                    <a:pt x="130" y="574"/>
                  </a:lnTo>
                  <a:lnTo>
                    <a:pt x="130" y="574"/>
                  </a:lnTo>
                  <a:lnTo>
                    <a:pt x="116" y="533"/>
                  </a:lnTo>
                  <a:lnTo>
                    <a:pt x="105" y="491"/>
                  </a:lnTo>
                  <a:lnTo>
                    <a:pt x="99" y="452"/>
                  </a:lnTo>
                  <a:lnTo>
                    <a:pt x="98" y="414"/>
                  </a:lnTo>
                  <a:lnTo>
                    <a:pt x="98" y="414"/>
                  </a:lnTo>
                  <a:lnTo>
                    <a:pt x="99" y="382"/>
                  </a:lnTo>
                  <a:lnTo>
                    <a:pt x="103" y="349"/>
                  </a:lnTo>
                  <a:lnTo>
                    <a:pt x="112" y="319"/>
                  </a:lnTo>
                  <a:lnTo>
                    <a:pt x="123" y="290"/>
                  </a:lnTo>
                  <a:lnTo>
                    <a:pt x="135" y="263"/>
                  </a:lnTo>
                  <a:lnTo>
                    <a:pt x="152" y="236"/>
                  </a:lnTo>
                  <a:lnTo>
                    <a:pt x="170" y="212"/>
                  </a:lnTo>
                  <a:lnTo>
                    <a:pt x="189" y="189"/>
                  </a:lnTo>
                  <a:lnTo>
                    <a:pt x="213" y="169"/>
                  </a:lnTo>
                  <a:lnTo>
                    <a:pt x="236" y="151"/>
                  </a:lnTo>
                  <a:lnTo>
                    <a:pt x="263" y="135"/>
                  </a:lnTo>
                  <a:lnTo>
                    <a:pt x="290" y="122"/>
                  </a:lnTo>
                  <a:lnTo>
                    <a:pt x="319" y="112"/>
                  </a:lnTo>
                  <a:lnTo>
                    <a:pt x="350" y="103"/>
                  </a:lnTo>
                  <a:lnTo>
                    <a:pt x="380" y="99"/>
                  </a:lnTo>
                  <a:lnTo>
                    <a:pt x="413" y="97"/>
                  </a:lnTo>
                  <a:lnTo>
                    <a:pt x="413" y="97"/>
                  </a:lnTo>
                  <a:lnTo>
                    <a:pt x="445" y="99"/>
                  </a:lnTo>
                  <a:lnTo>
                    <a:pt x="477" y="103"/>
                  </a:lnTo>
                  <a:lnTo>
                    <a:pt x="508" y="112"/>
                  </a:lnTo>
                  <a:lnTo>
                    <a:pt x="537" y="122"/>
                  </a:lnTo>
                  <a:lnTo>
                    <a:pt x="564" y="135"/>
                  </a:lnTo>
                  <a:lnTo>
                    <a:pt x="591" y="151"/>
                  </a:lnTo>
                  <a:lnTo>
                    <a:pt x="614" y="169"/>
                  </a:lnTo>
                  <a:lnTo>
                    <a:pt x="638" y="189"/>
                  </a:lnTo>
                  <a:lnTo>
                    <a:pt x="657" y="212"/>
                  </a:lnTo>
                  <a:lnTo>
                    <a:pt x="675" y="236"/>
                  </a:lnTo>
                  <a:lnTo>
                    <a:pt x="692" y="263"/>
                  </a:lnTo>
                  <a:lnTo>
                    <a:pt x="704" y="290"/>
                  </a:lnTo>
                  <a:lnTo>
                    <a:pt x="715" y="319"/>
                  </a:lnTo>
                  <a:lnTo>
                    <a:pt x="722" y="349"/>
                  </a:lnTo>
                  <a:lnTo>
                    <a:pt x="728" y="382"/>
                  </a:lnTo>
                  <a:lnTo>
                    <a:pt x="729" y="414"/>
                  </a:lnTo>
                  <a:lnTo>
                    <a:pt x="729" y="414"/>
                  </a:lnTo>
                  <a:lnTo>
                    <a:pt x="728" y="452"/>
                  </a:lnTo>
                  <a:lnTo>
                    <a:pt x="720" y="491"/>
                  </a:lnTo>
                  <a:lnTo>
                    <a:pt x="711" y="533"/>
                  </a:lnTo>
                  <a:lnTo>
                    <a:pt x="697" y="574"/>
                  </a:lnTo>
                  <a:lnTo>
                    <a:pt x="697" y="57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7174938" y="2843581"/>
            <a:ext cx="600719" cy="600797"/>
            <a:chOff x="4772981" y="1104393"/>
            <a:chExt cx="720000" cy="720000"/>
          </a:xfrm>
        </p:grpSpPr>
        <p:sp>
          <p:nvSpPr>
            <p:cNvPr id="69" name="椭圆 68"/>
            <p:cNvSpPr/>
            <p:nvPr/>
          </p:nvSpPr>
          <p:spPr>
            <a:xfrm>
              <a:off x="4772981" y="1104393"/>
              <a:ext cx="720000" cy="7200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grpSp>
          <p:nvGrpSpPr>
            <p:cNvPr id="70" name="组合 69"/>
            <p:cNvGrpSpPr/>
            <p:nvPr/>
          </p:nvGrpSpPr>
          <p:grpSpPr>
            <a:xfrm>
              <a:off x="4921550" y="1252962"/>
              <a:ext cx="422862" cy="422862"/>
              <a:chOff x="5608638" y="6561138"/>
              <a:chExt cx="827088" cy="827088"/>
            </a:xfrm>
            <a:solidFill>
              <a:schemeClr val="bg1"/>
            </a:solidFill>
          </p:grpSpPr>
          <p:sp>
            <p:nvSpPr>
              <p:cNvPr id="71" name="Freeform 14"/>
              <p:cNvSpPr/>
              <p:nvPr/>
            </p:nvSpPr>
            <p:spPr bwMode="auto">
              <a:xfrm>
                <a:off x="5672138" y="7112001"/>
                <a:ext cx="212725" cy="214313"/>
              </a:xfrm>
              <a:custGeom>
                <a:gdLst>
                  <a:gd name="T0" fmla="*/ 265 w 268"/>
                  <a:gd name="T1" fmla="*/ 3 h 268"/>
                  <a:gd name="T2" fmla="*/ 265 w 268"/>
                  <a:gd name="T3" fmla="*/ 3 h 268"/>
                  <a:gd name="T4" fmla="*/ 261 w 268"/>
                  <a:gd name="T5" fmla="*/ 2 h 268"/>
                  <a:gd name="T6" fmla="*/ 256 w 268"/>
                  <a:gd name="T7" fmla="*/ 0 h 268"/>
                  <a:gd name="T8" fmla="*/ 250 w 268"/>
                  <a:gd name="T9" fmla="*/ 2 h 268"/>
                  <a:gd name="T10" fmla="*/ 243 w 268"/>
                  <a:gd name="T11" fmla="*/ 3 h 268"/>
                  <a:gd name="T12" fmla="*/ 227 w 268"/>
                  <a:gd name="T13" fmla="*/ 9 h 268"/>
                  <a:gd name="T14" fmla="*/ 205 w 268"/>
                  <a:gd name="T15" fmla="*/ 21 h 268"/>
                  <a:gd name="T16" fmla="*/ 184 w 268"/>
                  <a:gd name="T17" fmla="*/ 38 h 268"/>
                  <a:gd name="T18" fmla="*/ 158 w 268"/>
                  <a:gd name="T19" fmla="*/ 57 h 268"/>
                  <a:gd name="T20" fmla="*/ 131 w 268"/>
                  <a:gd name="T21" fmla="*/ 79 h 268"/>
                  <a:gd name="T22" fmla="*/ 104 w 268"/>
                  <a:gd name="T23" fmla="*/ 106 h 268"/>
                  <a:gd name="T24" fmla="*/ 104 w 268"/>
                  <a:gd name="T25" fmla="*/ 106 h 268"/>
                  <a:gd name="T26" fmla="*/ 79 w 268"/>
                  <a:gd name="T27" fmla="*/ 133 h 268"/>
                  <a:gd name="T28" fmla="*/ 56 w 268"/>
                  <a:gd name="T29" fmla="*/ 158 h 268"/>
                  <a:gd name="T30" fmla="*/ 36 w 268"/>
                  <a:gd name="T31" fmla="*/ 183 h 268"/>
                  <a:gd name="T32" fmla="*/ 20 w 268"/>
                  <a:gd name="T33" fmla="*/ 207 h 268"/>
                  <a:gd name="T34" fmla="*/ 9 w 268"/>
                  <a:gd name="T35" fmla="*/ 227 h 268"/>
                  <a:gd name="T36" fmla="*/ 2 w 268"/>
                  <a:gd name="T37" fmla="*/ 245 h 268"/>
                  <a:gd name="T38" fmla="*/ 0 w 268"/>
                  <a:gd name="T39" fmla="*/ 252 h 268"/>
                  <a:gd name="T40" fmla="*/ 0 w 268"/>
                  <a:gd name="T41" fmla="*/ 257 h 268"/>
                  <a:gd name="T42" fmla="*/ 0 w 268"/>
                  <a:gd name="T43" fmla="*/ 263 h 268"/>
                  <a:gd name="T44" fmla="*/ 4 w 268"/>
                  <a:gd name="T45" fmla="*/ 266 h 268"/>
                  <a:gd name="T46" fmla="*/ 4 w 268"/>
                  <a:gd name="T47" fmla="*/ 266 h 268"/>
                  <a:gd name="T48" fmla="*/ 7 w 268"/>
                  <a:gd name="T49" fmla="*/ 268 h 268"/>
                  <a:gd name="T50" fmla="*/ 11 w 268"/>
                  <a:gd name="T51" fmla="*/ 268 h 268"/>
                  <a:gd name="T52" fmla="*/ 18 w 268"/>
                  <a:gd name="T53" fmla="*/ 268 h 268"/>
                  <a:gd name="T54" fmla="*/ 25 w 268"/>
                  <a:gd name="T55" fmla="*/ 266 h 268"/>
                  <a:gd name="T56" fmla="*/ 41 w 268"/>
                  <a:gd name="T57" fmla="*/ 259 h 268"/>
                  <a:gd name="T58" fmla="*/ 61 w 268"/>
                  <a:gd name="T59" fmla="*/ 248 h 268"/>
                  <a:gd name="T60" fmla="*/ 85 w 268"/>
                  <a:gd name="T61" fmla="*/ 232 h 268"/>
                  <a:gd name="T62" fmla="*/ 110 w 268"/>
                  <a:gd name="T63" fmla="*/ 212 h 268"/>
                  <a:gd name="T64" fmla="*/ 137 w 268"/>
                  <a:gd name="T65" fmla="*/ 191 h 268"/>
                  <a:gd name="T66" fmla="*/ 164 w 268"/>
                  <a:gd name="T67" fmla="*/ 164 h 268"/>
                  <a:gd name="T68" fmla="*/ 164 w 268"/>
                  <a:gd name="T69" fmla="*/ 164 h 268"/>
                  <a:gd name="T70" fmla="*/ 189 w 268"/>
                  <a:gd name="T71" fmla="*/ 137 h 268"/>
                  <a:gd name="T72" fmla="*/ 212 w 268"/>
                  <a:gd name="T73" fmla="*/ 111 h 268"/>
                  <a:gd name="T74" fmla="*/ 232 w 268"/>
                  <a:gd name="T75" fmla="*/ 86 h 268"/>
                  <a:gd name="T76" fmla="*/ 247 w 268"/>
                  <a:gd name="T77" fmla="*/ 63 h 268"/>
                  <a:gd name="T78" fmla="*/ 259 w 268"/>
                  <a:gd name="T79" fmla="*/ 43 h 268"/>
                  <a:gd name="T80" fmla="*/ 266 w 268"/>
                  <a:gd name="T81" fmla="*/ 25 h 268"/>
                  <a:gd name="T82" fmla="*/ 268 w 268"/>
                  <a:gd name="T83" fmla="*/ 18 h 268"/>
                  <a:gd name="T84" fmla="*/ 268 w 268"/>
                  <a:gd name="T85" fmla="*/ 12 h 268"/>
                  <a:gd name="T86" fmla="*/ 266 w 268"/>
                  <a:gd name="T87" fmla="*/ 7 h 268"/>
                  <a:gd name="T88" fmla="*/ 265 w 268"/>
                  <a:gd name="T89" fmla="*/ 3 h 268"/>
                  <a:gd name="T90" fmla="*/ 265 w 268"/>
                  <a:gd name="T91" fmla="*/ 3 h 2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68" h="268">
                    <a:moveTo>
                      <a:pt x="265" y="3"/>
                    </a:moveTo>
                    <a:lnTo>
                      <a:pt x="265" y="3"/>
                    </a:lnTo>
                    <a:lnTo>
                      <a:pt x="261" y="2"/>
                    </a:lnTo>
                    <a:lnTo>
                      <a:pt x="256" y="0"/>
                    </a:lnTo>
                    <a:lnTo>
                      <a:pt x="250" y="2"/>
                    </a:lnTo>
                    <a:lnTo>
                      <a:pt x="243" y="3"/>
                    </a:lnTo>
                    <a:lnTo>
                      <a:pt x="227" y="9"/>
                    </a:lnTo>
                    <a:lnTo>
                      <a:pt x="205" y="21"/>
                    </a:lnTo>
                    <a:lnTo>
                      <a:pt x="184" y="38"/>
                    </a:lnTo>
                    <a:lnTo>
                      <a:pt x="158" y="57"/>
                    </a:lnTo>
                    <a:lnTo>
                      <a:pt x="131" y="79"/>
                    </a:lnTo>
                    <a:lnTo>
                      <a:pt x="104" y="106"/>
                    </a:lnTo>
                    <a:lnTo>
                      <a:pt x="104" y="106"/>
                    </a:lnTo>
                    <a:lnTo>
                      <a:pt x="79" y="133"/>
                    </a:lnTo>
                    <a:lnTo>
                      <a:pt x="56" y="158"/>
                    </a:lnTo>
                    <a:lnTo>
                      <a:pt x="36" y="183"/>
                    </a:lnTo>
                    <a:lnTo>
                      <a:pt x="20" y="207"/>
                    </a:lnTo>
                    <a:lnTo>
                      <a:pt x="9" y="227"/>
                    </a:lnTo>
                    <a:lnTo>
                      <a:pt x="2" y="245"/>
                    </a:lnTo>
                    <a:lnTo>
                      <a:pt x="0" y="252"/>
                    </a:lnTo>
                    <a:lnTo>
                      <a:pt x="0" y="257"/>
                    </a:lnTo>
                    <a:lnTo>
                      <a:pt x="0" y="263"/>
                    </a:lnTo>
                    <a:lnTo>
                      <a:pt x="4" y="266"/>
                    </a:lnTo>
                    <a:lnTo>
                      <a:pt x="4" y="266"/>
                    </a:lnTo>
                    <a:lnTo>
                      <a:pt x="7" y="268"/>
                    </a:lnTo>
                    <a:lnTo>
                      <a:pt x="11" y="268"/>
                    </a:lnTo>
                    <a:lnTo>
                      <a:pt x="18" y="268"/>
                    </a:lnTo>
                    <a:lnTo>
                      <a:pt x="25" y="266"/>
                    </a:lnTo>
                    <a:lnTo>
                      <a:pt x="41" y="259"/>
                    </a:lnTo>
                    <a:lnTo>
                      <a:pt x="61" y="248"/>
                    </a:lnTo>
                    <a:lnTo>
                      <a:pt x="85" y="232"/>
                    </a:lnTo>
                    <a:lnTo>
                      <a:pt x="110" y="212"/>
                    </a:lnTo>
                    <a:lnTo>
                      <a:pt x="137" y="191"/>
                    </a:lnTo>
                    <a:lnTo>
                      <a:pt x="164" y="164"/>
                    </a:lnTo>
                    <a:lnTo>
                      <a:pt x="164" y="164"/>
                    </a:lnTo>
                    <a:lnTo>
                      <a:pt x="189" y="137"/>
                    </a:lnTo>
                    <a:lnTo>
                      <a:pt x="212" y="111"/>
                    </a:lnTo>
                    <a:lnTo>
                      <a:pt x="232" y="86"/>
                    </a:lnTo>
                    <a:lnTo>
                      <a:pt x="247" y="63"/>
                    </a:lnTo>
                    <a:lnTo>
                      <a:pt x="259" y="43"/>
                    </a:lnTo>
                    <a:lnTo>
                      <a:pt x="266" y="25"/>
                    </a:lnTo>
                    <a:lnTo>
                      <a:pt x="268" y="18"/>
                    </a:lnTo>
                    <a:lnTo>
                      <a:pt x="268" y="12"/>
                    </a:lnTo>
                    <a:lnTo>
                      <a:pt x="266" y="7"/>
                    </a:lnTo>
                    <a:lnTo>
                      <a:pt x="265" y="3"/>
                    </a:lnTo>
                    <a:lnTo>
                      <a:pt x="265" y="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72" name="Freeform 15"/>
              <p:cNvSpPr/>
              <p:nvPr/>
            </p:nvSpPr>
            <p:spPr bwMode="auto">
              <a:xfrm>
                <a:off x="5608638" y="7046913"/>
                <a:ext cx="176213" cy="176213"/>
              </a:xfrm>
              <a:custGeom>
                <a:gdLst>
                  <a:gd name="T0" fmla="*/ 218 w 221"/>
                  <a:gd name="T1" fmla="*/ 4 h 221"/>
                  <a:gd name="T2" fmla="*/ 218 w 221"/>
                  <a:gd name="T3" fmla="*/ 4 h 221"/>
                  <a:gd name="T4" fmla="*/ 214 w 221"/>
                  <a:gd name="T5" fmla="*/ 2 h 221"/>
                  <a:gd name="T6" fmla="*/ 209 w 221"/>
                  <a:gd name="T7" fmla="*/ 0 h 221"/>
                  <a:gd name="T8" fmla="*/ 198 w 221"/>
                  <a:gd name="T9" fmla="*/ 2 h 221"/>
                  <a:gd name="T10" fmla="*/ 182 w 221"/>
                  <a:gd name="T11" fmla="*/ 5 h 221"/>
                  <a:gd name="T12" fmla="*/ 165 w 221"/>
                  <a:gd name="T13" fmla="*/ 14 h 221"/>
                  <a:gd name="T14" fmla="*/ 146 w 221"/>
                  <a:gd name="T15" fmla="*/ 27 h 221"/>
                  <a:gd name="T16" fmla="*/ 124 w 221"/>
                  <a:gd name="T17" fmla="*/ 43 h 221"/>
                  <a:gd name="T18" fmla="*/ 102 w 221"/>
                  <a:gd name="T19" fmla="*/ 61 h 221"/>
                  <a:gd name="T20" fmla="*/ 81 w 221"/>
                  <a:gd name="T21" fmla="*/ 81 h 221"/>
                  <a:gd name="T22" fmla="*/ 81 w 221"/>
                  <a:gd name="T23" fmla="*/ 81 h 221"/>
                  <a:gd name="T24" fmla="*/ 59 w 221"/>
                  <a:gd name="T25" fmla="*/ 104 h 221"/>
                  <a:gd name="T26" fmla="*/ 41 w 221"/>
                  <a:gd name="T27" fmla="*/ 126 h 221"/>
                  <a:gd name="T28" fmla="*/ 27 w 221"/>
                  <a:gd name="T29" fmla="*/ 146 h 221"/>
                  <a:gd name="T30" fmla="*/ 14 w 221"/>
                  <a:gd name="T31" fmla="*/ 166 h 221"/>
                  <a:gd name="T32" fmla="*/ 5 w 221"/>
                  <a:gd name="T33" fmla="*/ 184 h 221"/>
                  <a:gd name="T34" fmla="*/ 0 w 221"/>
                  <a:gd name="T35" fmla="*/ 198 h 221"/>
                  <a:gd name="T36" fmla="*/ 0 w 221"/>
                  <a:gd name="T37" fmla="*/ 211 h 221"/>
                  <a:gd name="T38" fmla="*/ 2 w 221"/>
                  <a:gd name="T39" fmla="*/ 214 h 221"/>
                  <a:gd name="T40" fmla="*/ 3 w 221"/>
                  <a:gd name="T41" fmla="*/ 218 h 221"/>
                  <a:gd name="T42" fmla="*/ 3 w 221"/>
                  <a:gd name="T43" fmla="*/ 218 h 221"/>
                  <a:gd name="T44" fmla="*/ 7 w 221"/>
                  <a:gd name="T45" fmla="*/ 220 h 221"/>
                  <a:gd name="T46" fmla="*/ 12 w 221"/>
                  <a:gd name="T47" fmla="*/ 221 h 221"/>
                  <a:gd name="T48" fmla="*/ 23 w 221"/>
                  <a:gd name="T49" fmla="*/ 221 h 221"/>
                  <a:gd name="T50" fmla="*/ 38 w 221"/>
                  <a:gd name="T51" fmla="*/ 216 h 221"/>
                  <a:gd name="T52" fmla="*/ 56 w 221"/>
                  <a:gd name="T53" fmla="*/ 207 h 221"/>
                  <a:gd name="T54" fmla="*/ 75 w 221"/>
                  <a:gd name="T55" fmla="*/ 194 h 221"/>
                  <a:gd name="T56" fmla="*/ 95 w 221"/>
                  <a:gd name="T57" fmla="*/ 180 h 221"/>
                  <a:gd name="T58" fmla="*/ 117 w 221"/>
                  <a:gd name="T59" fmla="*/ 162 h 221"/>
                  <a:gd name="T60" fmla="*/ 140 w 221"/>
                  <a:gd name="T61" fmla="*/ 140 h 221"/>
                  <a:gd name="T62" fmla="*/ 140 w 221"/>
                  <a:gd name="T63" fmla="*/ 140 h 221"/>
                  <a:gd name="T64" fmla="*/ 160 w 221"/>
                  <a:gd name="T65" fmla="*/ 119 h 221"/>
                  <a:gd name="T66" fmla="*/ 178 w 221"/>
                  <a:gd name="T67" fmla="*/ 97 h 221"/>
                  <a:gd name="T68" fmla="*/ 194 w 221"/>
                  <a:gd name="T69" fmla="*/ 76 h 221"/>
                  <a:gd name="T70" fmla="*/ 207 w 221"/>
                  <a:gd name="T71" fmla="*/ 56 h 221"/>
                  <a:gd name="T72" fmla="*/ 216 w 221"/>
                  <a:gd name="T73" fmla="*/ 40 h 221"/>
                  <a:gd name="T74" fmla="*/ 219 w 221"/>
                  <a:gd name="T75" fmla="*/ 23 h 221"/>
                  <a:gd name="T76" fmla="*/ 221 w 221"/>
                  <a:gd name="T77" fmla="*/ 13 h 221"/>
                  <a:gd name="T78" fmla="*/ 219 w 221"/>
                  <a:gd name="T79" fmla="*/ 7 h 221"/>
                  <a:gd name="T80" fmla="*/ 218 w 221"/>
                  <a:gd name="T81" fmla="*/ 4 h 221"/>
                  <a:gd name="T82" fmla="*/ 218 w 221"/>
                  <a:gd name="T83" fmla="*/ 4 h 2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21" h="221">
                    <a:moveTo>
                      <a:pt x="218" y="4"/>
                    </a:moveTo>
                    <a:lnTo>
                      <a:pt x="218" y="4"/>
                    </a:lnTo>
                    <a:lnTo>
                      <a:pt x="214" y="2"/>
                    </a:lnTo>
                    <a:lnTo>
                      <a:pt x="209" y="0"/>
                    </a:lnTo>
                    <a:lnTo>
                      <a:pt x="198" y="2"/>
                    </a:lnTo>
                    <a:lnTo>
                      <a:pt x="182" y="5"/>
                    </a:lnTo>
                    <a:lnTo>
                      <a:pt x="165" y="14"/>
                    </a:lnTo>
                    <a:lnTo>
                      <a:pt x="146" y="27"/>
                    </a:lnTo>
                    <a:lnTo>
                      <a:pt x="124" y="43"/>
                    </a:lnTo>
                    <a:lnTo>
                      <a:pt x="102" y="61"/>
                    </a:lnTo>
                    <a:lnTo>
                      <a:pt x="81" y="81"/>
                    </a:lnTo>
                    <a:lnTo>
                      <a:pt x="81" y="81"/>
                    </a:lnTo>
                    <a:lnTo>
                      <a:pt x="59" y="104"/>
                    </a:lnTo>
                    <a:lnTo>
                      <a:pt x="41" y="126"/>
                    </a:lnTo>
                    <a:lnTo>
                      <a:pt x="27" y="146"/>
                    </a:lnTo>
                    <a:lnTo>
                      <a:pt x="14" y="166"/>
                    </a:lnTo>
                    <a:lnTo>
                      <a:pt x="5" y="184"/>
                    </a:lnTo>
                    <a:lnTo>
                      <a:pt x="0" y="198"/>
                    </a:lnTo>
                    <a:lnTo>
                      <a:pt x="0" y="211"/>
                    </a:lnTo>
                    <a:lnTo>
                      <a:pt x="2" y="214"/>
                    </a:lnTo>
                    <a:lnTo>
                      <a:pt x="3" y="218"/>
                    </a:lnTo>
                    <a:lnTo>
                      <a:pt x="3" y="218"/>
                    </a:lnTo>
                    <a:lnTo>
                      <a:pt x="7" y="220"/>
                    </a:lnTo>
                    <a:lnTo>
                      <a:pt x="12" y="221"/>
                    </a:lnTo>
                    <a:lnTo>
                      <a:pt x="23" y="221"/>
                    </a:lnTo>
                    <a:lnTo>
                      <a:pt x="38" y="216"/>
                    </a:lnTo>
                    <a:lnTo>
                      <a:pt x="56" y="207"/>
                    </a:lnTo>
                    <a:lnTo>
                      <a:pt x="75" y="194"/>
                    </a:lnTo>
                    <a:lnTo>
                      <a:pt x="95" y="180"/>
                    </a:lnTo>
                    <a:lnTo>
                      <a:pt x="117" y="162"/>
                    </a:lnTo>
                    <a:lnTo>
                      <a:pt x="140" y="140"/>
                    </a:lnTo>
                    <a:lnTo>
                      <a:pt x="140" y="140"/>
                    </a:lnTo>
                    <a:lnTo>
                      <a:pt x="160" y="119"/>
                    </a:lnTo>
                    <a:lnTo>
                      <a:pt x="178" y="97"/>
                    </a:lnTo>
                    <a:lnTo>
                      <a:pt x="194" y="76"/>
                    </a:lnTo>
                    <a:lnTo>
                      <a:pt x="207" y="56"/>
                    </a:lnTo>
                    <a:lnTo>
                      <a:pt x="216" y="40"/>
                    </a:lnTo>
                    <a:lnTo>
                      <a:pt x="219" y="23"/>
                    </a:lnTo>
                    <a:lnTo>
                      <a:pt x="221" y="13"/>
                    </a:lnTo>
                    <a:lnTo>
                      <a:pt x="219" y="7"/>
                    </a:lnTo>
                    <a:lnTo>
                      <a:pt x="218" y="4"/>
                    </a:lnTo>
                    <a:lnTo>
                      <a:pt x="218" y="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73" name="Freeform 16"/>
              <p:cNvSpPr/>
              <p:nvPr/>
            </p:nvSpPr>
            <p:spPr bwMode="auto">
              <a:xfrm>
                <a:off x="5773738" y="7213601"/>
                <a:ext cx="176213" cy="174625"/>
              </a:xfrm>
              <a:custGeom>
                <a:gdLst>
                  <a:gd name="T0" fmla="*/ 81 w 221"/>
                  <a:gd name="T1" fmla="*/ 81 h 219"/>
                  <a:gd name="T2" fmla="*/ 81 w 221"/>
                  <a:gd name="T3" fmla="*/ 81 h 219"/>
                  <a:gd name="T4" fmla="*/ 61 w 221"/>
                  <a:gd name="T5" fmla="*/ 102 h 219"/>
                  <a:gd name="T6" fmla="*/ 41 w 221"/>
                  <a:gd name="T7" fmla="*/ 124 h 219"/>
                  <a:gd name="T8" fmla="*/ 27 w 221"/>
                  <a:gd name="T9" fmla="*/ 145 h 219"/>
                  <a:gd name="T10" fmla="*/ 14 w 221"/>
                  <a:gd name="T11" fmla="*/ 163 h 219"/>
                  <a:gd name="T12" fmla="*/ 5 w 221"/>
                  <a:gd name="T13" fmla="*/ 181 h 219"/>
                  <a:gd name="T14" fmla="*/ 1 w 221"/>
                  <a:gd name="T15" fmla="*/ 196 h 219"/>
                  <a:gd name="T16" fmla="*/ 0 w 221"/>
                  <a:gd name="T17" fmla="*/ 208 h 219"/>
                  <a:gd name="T18" fmla="*/ 1 w 221"/>
                  <a:gd name="T19" fmla="*/ 212 h 219"/>
                  <a:gd name="T20" fmla="*/ 3 w 221"/>
                  <a:gd name="T21" fmla="*/ 216 h 219"/>
                  <a:gd name="T22" fmla="*/ 3 w 221"/>
                  <a:gd name="T23" fmla="*/ 216 h 219"/>
                  <a:gd name="T24" fmla="*/ 7 w 221"/>
                  <a:gd name="T25" fmla="*/ 219 h 219"/>
                  <a:gd name="T26" fmla="*/ 12 w 221"/>
                  <a:gd name="T27" fmla="*/ 219 h 219"/>
                  <a:gd name="T28" fmla="*/ 23 w 221"/>
                  <a:gd name="T29" fmla="*/ 219 h 219"/>
                  <a:gd name="T30" fmla="*/ 37 w 221"/>
                  <a:gd name="T31" fmla="*/ 214 h 219"/>
                  <a:gd name="T32" fmla="*/ 55 w 221"/>
                  <a:gd name="T33" fmla="*/ 205 h 219"/>
                  <a:gd name="T34" fmla="*/ 75 w 221"/>
                  <a:gd name="T35" fmla="*/ 194 h 219"/>
                  <a:gd name="T36" fmla="*/ 97 w 221"/>
                  <a:gd name="T37" fmla="*/ 178 h 219"/>
                  <a:gd name="T38" fmla="*/ 118 w 221"/>
                  <a:gd name="T39" fmla="*/ 160 h 219"/>
                  <a:gd name="T40" fmla="*/ 140 w 221"/>
                  <a:gd name="T41" fmla="*/ 138 h 219"/>
                  <a:gd name="T42" fmla="*/ 140 w 221"/>
                  <a:gd name="T43" fmla="*/ 138 h 219"/>
                  <a:gd name="T44" fmla="*/ 160 w 221"/>
                  <a:gd name="T45" fmla="*/ 117 h 219"/>
                  <a:gd name="T46" fmla="*/ 180 w 221"/>
                  <a:gd name="T47" fmla="*/ 95 h 219"/>
                  <a:gd name="T48" fmla="*/ 194 w 221"/>
                  <a:gd name="T49" fmla="*/ 73 h 219"/>
                  <a:gd name="T50" fmla="*/ 207 w 221"/>
                  <a:gd name="T51" fmla="*/ 55 h 219"/>
                  <a:gd name="T52" fmla="*/ 216 w 221"/>
                  <a:gd name="T53" fmla="*/ 37 h 219"/>
                  <a:gd name="T54" fmla="*/ 221 w 221"/>
                  <a:gd name="T55" fmla="*/ 23 h 219"/>
                  <a:gd name="T56" fmla="*/ 221 w 221"/>
                  <a:gd name="T57" fmla="*/ 10 h 219"/>
                  <a:gd name="T58" fmla="*/ 219 w 221"/>
                  <a:gd name="T59" fmla="*/ 7 h 219"/>
                  <a:gd name="T60" fmla="*/ 217 w 221"/>
                  <a:gd name="T61" fmla="*/ 3 h 219"/>
                  <a:gd name="T62" fmla="*/ 217 w 221"/>
                  <a:gd name="T63" fmla="*/ 3 h 219"/>
                  <a:gd name="T64" fmla="*/ 214 w 221"/>
                  <a:gd name="T65" fmla="*/ 0 h 219"/>
                  <a:gd name="T66" fmla="*/ 208 w 221"/>
                  <a:gd name="T67" fmla="*/ 0 h 219"/>
                  <a:gd name="T68" fmla="*/ 198 w 221"/>
                  <a:gd name="T69" fmla="*/ 0 h 219"/>
                  <a:gd name="T70" fmla="*/ 183 w 221"/>
                  <a:gd name="T71" fmla="*/ 5 h 219"/>
                  <a:gd name="T72" fmla="*/ 165 w 221"/>
                  <a:gd name="T73" fmla="*/ 12 h 219"/>
                  <a:gd name="T74" fmla="*/ 145 w 221"/>
                  <a:gd name="T75" fmla="*/ 25 h 219"/>
                  <a:gd name="T76" fmla="*/ 126 w 221"/>
                  <a:gd name="T77" fmla="*/ 41 h 219"/>
                  <a:gd name="T78" fmla="*/ 104 w 221"/>
                  <a:gd name="T79" fmla="*/ 59 h 219"/>
                  <a:gd name="T80" fmla="*/ 81 w 221"/>
                  <a:gd name="T81" fmla="*/ 81 h 219"/>
                  <a:gd name="T82" fmla="*/ 81 w 221"/>
                  <a:gd name="T83" fmla="*/ 81 h 2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21" h="219">
                    <a:moveTo>
                      <a:pt x="81" y="81"/>
                    </a:moveTo>
                    <a:lnTo>
                      <a:pt x="81" y="81"/>
                    </a:lnTo>
                    <a:lnTo>
                      <a:pt x="61" y="102"/>
                    </a:lnTo>
                    <a:lnTo>
                      <a:pt x="41" y="124"/>
                    </a:lnTo>
                    <a:lnTo>
                      <a:pt x="27" y="145"/>
                    </a:lnTo>
                    <a:lnTo>
                      <a:pt x="14" y="163"/>
                    </a:lnTo>
                    <a:lnTo>
                      <a:pt x="5" y="181"/>
                    </a:lnTo>
                    <a:lnTo>
                      <a:pt x="1" y="196"/>
                    </a:lnTo>
                    <a:lnTo>
                      <a:pt x="0" y="208"/>
                    </a:lnTo>
                    <a:lnTo>
                      <a:pt x="1" y="212"/>
                    </a:lnTo>
                    <a:lnTo>
                      <a:pt x="3" y="216"/>
                    </a:lnTo>
                    <a:lnTo>
                      <a:pt x="3" y="216"/>
                    </a:lnTo>
                    <a:lnTo>
                      <a:pt x="7" y="219"/>
                    </a:lnTo>
                    <a:lnTo>
                      <a:pt x="12" y="219"/>
                    </a:lnTo>
                    <a:lnTo>
                      <a:pt x="23" y="219"/>
                    </a:lnTo>
                    <a:lnTo>
                      <a:pt x="37" y="214"/>
                    </a:lnTo>
                    <a:lnTo>
                      <a:pt x="55" y="205"/>
                    </a:lnTo>
                    <a:lnTo>
                      <a:pt x="75" y="194"/>
                    </a:lnTo>
                    <a:lnTo>
                      <a:pt x="97" y="178"/>
                    </a:lnTo>
                    <a:lnTo>
                      <a:pt x="118" y="160"/>
                    </a:lnTo>
                    <a:lnTo>
                      <a:pt x="140" y="138"/>
                    </a:lnTo>
                    <a:lnTo>
                      <a:pt x="140" y="138"/>
                    </a:lnTo>
                    <a:lnTo>
                      <a:pt x="160" y="117"/>
                    </a:lnTo>
                    <a:lnTo>
                      <a:pt x="180" y="95"/>
                    </a:lnTo>
                    <a:lnTo>
                      <a:pt x="194" y="73"/>
                    </a:lnTo>
                    <a:lnTo>
                      <a:pt x="207" y="55"/>
                    </a:lnTo>
                    <a:lnTo>
                      <a:pt x="216" y="37"/>
                    </a:lnTo>
                    <a:lnTo>
                      <a:pt x="221" y="23"/>
                    </a:lnTo>
                    <a:lnTo>
                      <a:pt x="221" y="10"/>
                    </a:lnTo>
                    <a:lnTo>
                      <a:pt x="219" y="7"/>
                    </a:lnTo>
                    <a:lnTo>
                      <a:pt x="217" y="3"/>
                    </a:lnTo>
                    <a:lnTo>
                      <a:pt x="217" y="3"/>
                    </a:lnTo>
                    <a:lnTo>
                      <a:pt x="214" y="0"/>
                    </a:lnTo>
                    <a:lnTo>
                      <a:pt x="208" y="0"/>
                    </a:lnTo>
                    <a:lnTo>
                      <a:pt x="198" y="0"/>
                    </a:lnTo>
                    <a:lnTo>
                      <a:pt x="183" y="5"/>
                    </a:lnTo>
                    <a:lnTo>
                      <a:pt x="165" y="12"/>
                    </a:lnTo>
                    <a:lnTo>
                      <a:pt x="145" y="25"/>
                    </a:lnTo>
                    <a:lnTo>
                      <a:pt x="126" y="41"/>
                    </a:lnTo>
                    <a:lnTo>
                      <a:pt x="104" y="59"/>
                    </a:lnTo>
                    <a:lnTo>
                      <a:pt x="81" y="81"/>
                    </a:lnTo>
                    <a:lnTo>
                      <a:pt x="81" y="8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74" name="Freeform 17"/>
              <p:cNvSpPr>
                <a:spLocks noEditPoints="1"/>
              </p:cNvSpPr>
              <p:nvPr/>
            </p:nvSpPr>
            <p:spPr bwMode="auto">
              <a:xfrm>
                <a:off x="5630863" y="6561138"/>
                <a:ext cx="804863" cy="806450"/>
              </a:xfrm>
              <a:custGeom>
                <a:gdLst>
                  <a:gd name="T0" fmla="*/ 990 w 1013"/>
                  <a:gd name="T1" fmla="*/ 13 h 1015"/>
                  <a:gd name="T2" fmla="*/ 964 w 1013"/>
                  <a:gd name="T3" fmla="*/ 4 h 1015"/>
                  <a:gd name="T4" fmla="*/ 882 w 1013"/>
                  <a:gd name="T5" fmla="*/ 4 h 1015"/>
                  <a:gd name="T6" fmla="*/ 770 w 1013"/>
                  <a:gd name="T7" fmla="*/ 34 h 1015"/>
                  <a:gd name="T8" fmla="*/ 640 w 1013"/>
                  <a:gd name="T9" fmla="*/ 92 h 1015"/>
                  <a:gd name="T10" fmla="*/ 504 w 1013"/>
                  <a:gd name="T11" fmla="*/ 182 h 1015"/>
                  <a:gd name="T12" fmla="*/ 297 w 1013"/>
                  <a:gd name="T13" fmla="*/ 380 h 1015"/>
                  <a:gd name="T14" fmla="*/ 286 w 1013"/>
                  <a:gd name="T15" fmla="*/ 385 h 1015"/>
                  <a:gd name="T16" fmla="*/ 273 w 1013"/>
                  <a:gd name="T17" fmla="*/ 387 h 1015"/>
                  <a:gd name="T18" fmla="*/ 172 w 1013"/>
                  <a:gd name="T19" fmla="*/ 387 h 1015"/>
                  <a:gd name="T20" fmla="*/ 73 w 1013"/>
                  <a:gd name="T21" fmla="*/ 412 h 1015"/>
                  <a:gd name="T22" fmla="*/ 12 w 1013"/>
                  <a:gd name="T23" fmla="*/ 445 h 1015"/>
                  <a:gd name="T24" fmla="*/ 0 w 1013"/>
                  <a:gd name="T25" fmla="*/ 464 h 1015"/>
                  <a:gd name="T26" fmla="*/ 7 w 1013"/>
                  <a:gd name="T27" fmla="*/ 486 h 1015"/>
                  <a:gd name="T28" fmla="*/ 21 w 1013"/>
                  <a:gd name="T29" fmla="*/ 493 h 1015"/>
                  <a:gd name="T30" fmla="*/ 154 w 1013"/>
                  <a:gd name="T31" fmla="*/ 531 h 1015"/>
                  <a:gd name="T32" fmla="*/ 279 w 1013"/>
                  <a:gd name="T33" fmla="*/ 599 h 1015"/>
                  <a:gd name="T34" fmla="*/ 352 w 1013"/>
                  <a:gd name="T35" fmla="*/ 662 h 1015"/>
                  <a:gd name="T36" fmla="*/ 441 w 1013"/>
                  <a:gd name="T37" fmla="*/ 776 h 1015"/>
                  <a:gd name="T38" fmla="*/ 500 w 1013"/>
                  <a:gd name="T39" fmla="*/ 904 h 1015"/>
                  <a:gd name="T40" fmla="*/ 520 w 1013"/>
                  <a:gd name="T41" fmla="*/ 994 h 1015"/>
                  <a:gd name="T42" fmla="*/ 534 w 1013"/>
                  <a:gd name="T43" fmla="*/ 1012 h 1015"/>
                  <a:gd name="T44" fmla="*/ 558 w 1013"/>
                  <a:gd name="T45" fmla="*/ 1013 h 1015"/>
                  <a:gd name="T46" fmla="*/ 570 w 1013"/>
                  <a:gd name="T47" fmla="*/ 1003 h 1015"/>
                  <a:gd name="T48" fmla="*/ 612 w 1013"/>
                  <a:gd name="T49" fmla="*/ 907 h 1015"/>
                  <a:gd name="T50" fmla="*/ 630 w 1013"/>
                  <a:gd name="T51" fmla="*/ 808 h 1015"/>
                  <a:gd name="T52" fmla="*/ 626 w 1013"/>
                  <a:gd name="T53" fmla="*/ 740 h 1015"/>
                  <a:gd name="T54" fmla="*/ 630 w 1013"/>
                  <a:gd name="T55" fmla="*/ 722 h 1015"/>
                  <a:gd name="T56" fmla="*/ 754 w 1013"/>
                  <a:gd name="T57" fmla="*/ 598 h 1015"/>
                  <a:gd name="T58" fmla="*/ 865 w 1013"/>
                  <a:gd name="T59" fmla="*/ 464 h 1015"/>
                  <a:gd name="T60" fmla="*/ 945 w 1013"/>
                  <a:gd name="T61" fmla="*/ 330 h 1015"/>
                  <a:gd name="T62" fmla="*/ 993 w 1013"/>
                  <a:gd name="T63" fmla="*/ 204 h 1015"/>
                  <a:gd name="T64" fmla="*/ 1013 w 1013"/>
                  <a:gd name="T65" fmla="*/ 101 h 1015"/>
                  <a:gd name="T66" fmla="*/ 1008 w 1013"/>
                  <a:gd name="T67" fmla="*/ 40 h 1015"/>
                  <a:gd name="T68" fmla="*/ 995 w 1013"/>
                  <a:gd name="T69" fmla="*/ 18 h 1015"/>
                  <a:gd name="T70" fmla="*/ 644 w 1013"/>
                  <a:gd name="T71" fmla="*/ 533 h 1015"/>
                  <a:gd name="T72" fmla="*/ 592 w 1013"/>
                  <a:gd name="T73" fmla="*/ 560 h 1015"/>
                  <a:gd name="T74" fmla="*/ 534 w 1013"/>
                  <a:gd name="T75" fmla="*/ 554 h 1015"/>
                  <a:gd name="T76" fmla="*/ 500 w 1013"/>
                  <a:gd name="T77" fmla="*/ 533 h 1015"/>
                  <a:gd name="T78" fmla="*/ 473 w 1013"/>
                  <a:gd name="T79" fmla="*/ 481 h 1015"/>
                  <a:gd name="T80" fmla="*/ 478 w 1013"/>
                  <a:gd name="T81" fmla="*/ 423 h 1015"/>
                  <a:gd name="T82" fmla="*/ 500 w 1013"/>
                  <a:gd name="T83" fmla="*/ 389 h 1015"/>
                  <a:gd name="T84" fmla="*/ 552 w 1013"/>
                  <a:gd name="T85" fmla="*/ 362 h 1015"/>
                  <a:gd name="T86" fmla="*/ 610 w 1013"/>
                  <a:gd name="T87" fmla="*/ 367 h 1015"/>
                  <a:gd name="T88" fmla="*/ 644 w 1013"/>
                  <a:gd name="T89" fmla="*/ 389 h 1015"/>
                  <a:gd name="T90" fmla="*/ 671 w 1013"/>
                  <a:gd name="T91" fmla="*/ 441 h 1015"/>
                  <a:gd name="T92" fmla="*/ 666 w 1013"/>
                  <a:gd name="T93" fmla="*/ 499 h 1015"/>
                  <a:gd name="T94" fmla="*/ 644 w 1013"/>
                  <a:gd name="T95" fmla="*/ 533 h 10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013" h="1015">
                    <a:moveTo>
                      <a:pt x="995" y="18"/>
                    </a:moveTo>
                    <a:lnTo>
                      <a:pt x="995" y="18"/>
                    </a:lnTo>
                    <a:lnTo>
                      <a:pt x="990" y="13"/>
                    </a:lnTo>
                    <a:lnTo>
                      <a:pt x="982" y="9"/>
                    </a:lnTo>
                    <a:lnTo>
                      <a:pt x="973" y="6"/>
                    </a:lnTo>
                    <a:lnTo>
                      <a:pt x="964" y="4"/>
                    </a:lnTo>
                    <a:lnTo>
                      <a:pt x="941" y="0"/>
                    </a:lnTo>
                    <a:lnTo>
                      <a:pt x="914" y="2"/>
                    </a:lnTo>
                    <a:lnTo>
                      <a:pt x="882" y="4"/>
                    </a:lnTo>
                    <a:lnTo>
                      <a:pt x="847" y="11"/>
                    </a:lnTo>
                    <a:lnTo>
                      <a:pt x="810" y="20"/>
                    </a:lnTo>
                    <a:lnTo>
                      <a:pt x="770" y="34"/>
                    </a:lnTo>
                    <a:lnTo>
                      <a:pt x="729" y="51"/>
                    </a:lnTo>
                    <a:lnTo>
                      <a:pt x="685" y="69"/>
                    </a:lnTo>
                    <a:lnTo>
                      <a:pt x="640" y="92"/>
                    </a:lnTo>
                    <a:lnTo>
                      <a:pt x="595" y="119"/>
                    </a:lnTo>
                    <a:lnTo>
                      <a:pt x="549" y="148"/>
                    </a:lnTo>
                    <a:lnTo>
                      <a:pt x="504" y="182"/>
                    </a:lnTo>
                    <a:lnTo>
                      <a:pt x="460" y="220"/>
                    </a:lnTo>
                    <a:lnTo>
                      <a:pt x="415" y="259"/>
                    </a:lnTo>
                    <a:lnTo>
                      <a:pt x="297" y="380"/>
                    </a:lnTo>
                    <a:lnTo>
                      <a:pt x="297" y="380"/>
                    </a:lnTo>
                    <a:lnTo>
                      <a:pt x="291" y="384"/>
                    </a:lnTo>
                    <a:lnTo>
                      <a:pt x="286" y="385"/>
                    </a:lnTo>
                    <a:lnTo>
                      <a:pt x="280" y="387"/>
                    </a:lnTo>
                    <a:lnTo>
                      <a:pt x="273" y="387"/>
                    </a:lnTo>
                    <a:lnTo>
                      <a:pt x="273" y="387"/>
                    </a:lnTo>
                    <a:lnTo>
                      <a:pt x="241" y="385"/>
                    </a:lnTo>
                    <a:lnTo>
                      <a:pt x="207" y="385"/>
                    </a:lnTo>
                    <a:lnTo>
                      <a:pt x="172" y="387"/>
                    </a:lnTo>
                    <a:lnTo>
                      <a:pt x="138" y="393"/>
                    </a:lnTo>
                    <a:lnTo>
                      <a:pt x="106" y="402"/>
                    </a:lnTo>
                    <a:lnTo>
                      <a:pt x="73" y="412"/>
                    </a:lnTo>
                    <a:lnTo>
                      <a:pt x="43" y="427"/>
                    </a:lnTo>
                    <a:lnTo>
                      <a:pt x="12" y="445"/>
                    </a:lnTo>
                    <a:lnTo>
                      <a:pt x="12" y="445"/>
                    </a:lnTo>
                    <a:lnTo>
                      <a:pt x="5" y="450"/>
                    </a:lnTo>
                    <a:lnTo>
                      <a:pt x="1" y="457"/>
                    </a:lnTo>
                    <a:lnTo>
                      <a:pt x="0" y="464"/>
                    </a:lnTo>
                    <a:lnTo>
                      <a:pt x="0" y="472"/>
                    </a:lnTo>
                    <a:lnTo>
                      <a:pt x="1" y="479"/>
                    </a:lnTo>
                    <a:lnTo>
                      <a:pt x="7" y="486"/>
                    </a:lnTo>
                    <a:lnTo>
                      <a:pt x="12" y="491"/>
                    </a:lnTo>
                    <a:lnTo>
                      <a:pt x="21" y="493"/>
                    </a:lnTo>
                    <a:lnTo>
                      <a:pt x="21" y="493"/>
                    </a:lnTo>
                    <a:lnTo>
                      <a:pt x="66" y="502"/>
                    </a:lnTo>
                    <a:lnTo>
                      <a:pt x="111" y="515"/>
                    </a:lnTo>
                    <a:lnTo>
                      <a:pt x="154" y="531"/>
                    </a:lnTo>
                    <a:lnTo>
                      <a:pt x="198" y="551"/>
                    </a:lnTo>
                    <a:lnTo>
                      <a:pt x="237" y="572"/>
                    </a:lnTo>
                    <a:lnTo>
                      <a:pt x="279" y="599"/>
                    </a:lnTo>
                    <a:lnTo>
                      <a:pt x="316" y="628"/>
                    </a:lnTo>
                    <a:lnTo>
                      <a:pt x="352" y="662"/>
                    </a:lnTo>
                    <a:lnTo>
                      <a:pt x="352" y="662"/>
                    </a:lnTo>
                    <a:lnTo>
                      <a:pt x="385" y="698"/>
                    </a:lnTo>
                    <a:lnTo>
                      <a:pt x="415" y="736"/>
                    </a:lnTo>
                    <a:lnTo>
                      <a:pt x="441" y="776"/>
                    </a:lnTo>
                    <a:lnTo>
                      <a:pt x="464" y="817"/>
                    </a:lnTo>
                    <a:lnTo>
                      <a:pt x="484" y="860"/>
                    </a:lnTo>
                    <a:lnTo>
                      <a:pt x="500" y="904"/>
                    </a:lnTo>
                    <a:lnTo>
                      <a:pt x="511" y="947"/>
                    </a:lnTo>
                    <a:lnTo>
                      <a:pt x="520" y="994"/>
                    </a:lnTo>
                    <a:lnTo>
                      <a:pt x="520" y="994"/>
                    </a:lnTo>
                    <a:lnTo>
                      <a:pt x="523" y="1001"/>
                    </a:lnTo>
                    <a:lnTo>
                      <a:pt x="529" y="1008"/>
                    </a:lnTo>
                    <a:lnTo>
                      <a:pt x="534" y="1012"/>
                    </a:lnTo>
                    <a:lnTo>
                      <a:pt x="541" y="1015"/>
                    </a:lnTo>
                    <a:lnTo>
                      <a:pt x="549" y="1015"/>
                    </a:lnTo>
                    <a:lnTo>
                      <a:pt x="558" y="1013"/>
                    </a:lnTo>
                    <a:lnTo>
                      <a:pt x="565" y="1008"/>
                    </a:lnTo>
                    <a:lnTo>
                      <a:pt x="570" y="1003"/>
                    </a:lnTo>
                    <a:lnTo>
                      <a:pt x="570" y="1003"/>
                    </a:lnTo>
                    <a:lnTo>
                      <a:pt x="586" y="972"/>
                    </a:lnTo>
                    <a:lnTo>
                      <a:pt x="601" y="940"/>
                    </a:lnTo>
                    <a:lnTo>
                      <a:pt x="612" y="907"/>
                    </a:lnTo>
                    <a:lnTo>
                      <a:pt x="621" y="875"/>
                    </a:lnTo>
                    <a:lnTo>
                      <a:pt x="626" y="841"/>
                    </a:lnTo>
                    <a:lnTo>
                      <a:pt x="630" y="808"/>
                    </a:lnTo>
                    <a:lnTo>
                      <a:pt x="630" y="774"/>
                    </a:lnTo>
                    <a:lnTo>
                      <a:pt x="626" y="740"/>
                    </a:lnTo>
                    <a:lnTo>
                      <a:pt x="626" y="740"/>
                    </a:lnTo>
                    <a:lnTo>
                      <a:pt x="626" y="734"/>
                    </a:lnTo>
                    <a:lnTo>
                      <a:pt x="628" y="727"/>
                    </a:lnTo>
                    <a:lnTo>
                      <a:pt x="630" y="722"/>
                    </a:lnTo>
                    <a:lnTo>
                      <a:pt x="635" y="718"/>
                    </a:lnTo>
                    <a:lnTo>
                      <a:pt x="754" y="598"/>
                    </a:lnTo>
                    <a:lnTo>
                      <a:pt x="754" y="598"/>
                    </a:lnTo>
                    <a:lnTo>
                      <a:pt x="795" y="554"/>
                    </a:lnTo>
                    <a:lnTo>
                      <a:pt x="831" y="509"/>
                    </a:lnTo>
                    <a:lnTo>
                      <a:pt x="865" y="464"/>
                    </a:lnTo>
                    <a:lnTo>
                      <a:pt x="896" y="420"/>
                    </a:lnTo>
                    <a:lnTo>
                      <a:pt x="921" y="375"/>
                    </a:lnTo>
                    <a:lnTo>
                      <a:pt x="945" y="330"/>
                    </a:lnTo>
                    <a:lnTo>
                      <a:pt x="964" y="286"/>
                    </a:lnTo>
                    <a:lnTo>
                      <a:pt x="981" y="243"/>
                    </a:lnTo>
                    <a:lnTo>
                      <a:pt x="993" y="204"/>
                    </a:lnTo>
                    <a:lnTo>
                      <a:pt x="1004" y="166"/>
                    </a:lnTo>
                    <a:lnTo>
                      <a:pt x="1009" y="132"/>
                    </a:lnTo>
                    <a:lnTo>
                      <a:pt x="1013" y="101"/>
                    </a:lnTo>
                    <a:lnTo>
                      <a:pt x="1013" y="72"/>
                    </a:lnTo>
                    <a:lnTo>
                      <a:pt x="1009" y="51"/>
                    </a:lnTo>
                    <a:lnTo>
                      <a:pt x="1008" y="40"/>
                    </a:lnTo>
                    <a:lnTo>
                      <a:pt x="1004" y="31"/>
                    </a:lnTo>
                    <a:lnTo>
                      <a:pt x="1000" y="24"/>
                    </a:lnTo>
                    <a:lnTo>
                      <a:pt x="995" y="18"/>
                    </a:lnTo>
                    <a:lnTo>
                      <a:pt x="995" y="18"/>
                    </a:lnTo>
                    <a:close/>
                    <a:moveTo>
                      <a:pt x="644" y="533"/>
                    </a:moveTo>
                    <a:lnTo>
                      <a:pt x="644" y="533"/>
                    </a:lnTo>
                    <a:lnTo>
                      <a:pt x="628" y="545"/>
                    </a:lnTo>
                    <a:lnTo>
                      <a:pt x="610" y="554"/>
                    </a:lnTo>
                    <a:lnTo>
                      <a:pt x="592" y="560"/>
                    </a:lnTo>
                    <a:lnTo>
                      <a:pt x="572" y="562"/>
                    </a:lnTo>
                    <a:lnTo>
                      <a:pt x="552" y="560"/>
                    </a:lnTo>
                    <a:lnTo>
                      <a:pt x="534" y="554"/>
                    </a:lnTo>
                    <a:lnTo>
                      <a:pt x="516" y="545"/>
                    </a:lnTo>
                    <a:lnTo>
                      <a:pt x="500" y="533"/>
                    </a:lnTo>
                    <a:lnTo>
                      <a:pt x="500" y="533"/>
                    </a:lnTo>
                    <a:lnTo>
                      <a:pt x="487" y="517"/>
                    </a:lnTo>
                    <a:lnTo>
                      <a:pt x="478" y="499"/>
                    </a:lnTo>
                    <a:lnTo>
                      <a:pt x="473" y="481"/>
                    </a:lnTo>
                    <a:lnTo>
                      <a:pt x="471" y="461"/>
                    </a:lnTo>
                    <a:lnTo>
                      <a:pt x="473" y="441"/>
                    </a:lnTo>
                    <a:lnTo>
                      <a:pt x="478" y="423"/>
                    </a:lnTo>
                    <a:lnTo>
                      <a:pt x="487" y="405"/>
                    </a:lnTo>
                    <a:lnTo>
                      <a:pt x="500" y="389"/>
                    </a:lnTo>
                    <a:lnTo>
                      <a:pt x="500" y="389"/>
                    </a:lnTo>
                    <a:lnTo>
                      <a:pt x="516" y="376"/>
                    </a:lnTo>
                    <a:lnTo>
                      <a:pt x="534" y="367"/>
                    </a:lnTo>
                    <a:lnTo>
                      <a:pt x="552" y="362"/>
                    </a:lnTo>
                    <a:lnTo>
                      <a:pt x="572" y="360"/>
                    </a:lnTo>
                    <a:lnTo>
                      <a:pt x="592" y="362"/>
                    </a:lnTo>
                    <a:lnTo>
                      <a:pt x="610" y="367"/>
                    </a:lnTo>
                    <a:lnTo>
                      <a:pt x="628" y="376"/>
                    </a:lnTo>
                    <a:lnTo>
                      <a:pt x="644" y="389"/>
                    </a:lnTo>
                    <a:lnTo>
                      <a:pt x="644" y="389"/>
                    </a:lnTo>
                    <a:lnTo>
                      <a:pt x="657" y="405"/>
                    </a:lnTo>
                    <a:lnTo>
                      <a:pt x="666" y="423"/>
                    </a:lnTo>
                    <a:lnTo>
                      <a:pt x="671" y="441"/>
                    </a:lnTo>
                    <a:lnTo>
                      <a:pt x="673" y="461"/>
                    </a:lnTo>
                    <a:lnTo>
                      <a:pt x="671" y="481"/>
                    </a:lnTo>
                    <a:lnTo>
                      <a:pt x="666" y="499"/>
                    </a:lnTo>
                    <a:lnTo>
                      <a:pt x="657" y="517"/>
                    </a:lnTo>
                    <a:lnTo>
                      <a:pt x="644" y="533"/>
                    </a:lnTo>
                    <a:lnTo>
                      <a:pt x="644" y="5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p:grpSp>
      </p:grpSp>
      <p:grpSp>
        <p:nvGrpSpPr>
          <p:cNvPr id="75" name="组合 74"/>
          <p:cNvGrpSpPr/>
          <p:nvPr/>
        </p:nvGrpSpPr>
        <p:grpSpPr>
          <a:xfrm>
            <a:off x="4266256" y="3486989"/>
            <a:ext cx="600719" cy="600797"/>
            <a:chOff x="3181819" y="1104393"/>
            <a:chExt cx="720000" cy="720000"/>
          </a:xfrm>
        </p:grpSpPr>
        <p:sp>
          <p:nvSpPr>
            <p:cNvPr id="76" name="椭圆 75"/>
            <p:cNvSpPr/>
            <p:nvPr/>
          </p:nvSpPr>
          <p:spPr>
            <a:xfrm>
              <a:off x="3181819" y="1104393"/>
              <a:ext cx="720000" cy="720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grpSp>
          <p:nvGrpSpPr>
            <p:cNvPr id="77" name="组合 76"/>
            <p:cNvGrpSpPr/>
            <p:nvPr/>
          </p:nvGrpSpPr>
          <p:grpSpPr>
            <a:xfrm>
              <a:off x="3371664" y="1223057"/>
              <a:ext cx="340310" cy="452193"/>
              <a:chOff x="5114925" y="5351463"/>
              <a:chExt cx="695325" cy="923926"/>
            </a:xfrm>
            <a:solidFill>
              <a:schemeClr val="bg1"/>
            </a:solidFill>
          </p:grpSpPr>
          <p:sp>
            <p:nvSpPr>
              <p:cNvPr id="78" name="Freeform 18"/>
              <p:cNvSpPr/>
              <p:nvPr/>
            </p:nvSpPr>
            <p:spPr bwMode="auto">
              <a:xfrm>
                <a:off x="5121275" y="5988051"/>
                <a:ext cx="311150" cy="287338"/>
              </a:xfrm>
              <a:custGeom>
                <a:gdLst>
                  <a:gd name="T0" fmla="*/ 272 w 392"/>
                  <a:gd name="T1" fmla="*/ 18 h 362"/>
                  <a:gd name="T2" fmla="*/ 151 w 392"/>
                  <a:gd name="T3" fmla="*/ 18 h 362"/>
                  <a:gd name="T4" fmla="*/ 151 w 392"/>
                  <a:gd name="T5" fmla="*/ 18 h 362"/>
                  <a:gd name="T6" fmla="*/ 135 w 392"/>
                  <a:gd name="T7" fmla="*/ 17 h 362"/>
                  <a:gd name="T8" fmla="*/ 121 w 392"/>
                  <a:gd name="T9" fmla="*/ 13 h 362"/>
                  <a:gd name="T10" fmla="*/ 106 w 392"/>
                  <a:gd name="T11" fmla="*/ 8 h 362"/>
                  <a:gd name="T12" fmla="*/ 94 w 392"/>
                  <a:gd name="T13" fmla="*/ 0 h 362"/>
                  <a:gd name="T14" fmla="*/ 2 w 392"/>
                  <a:gd name="T15" fmla="*/ 225 h 362"/>
                  <a:gd name="T16" fmla="*/ 2 w 392"/>
                  <a:gd name="T17" fmla="*/ 225 h 362"/>
                  <a:gd name="T18" fmla="*/ 0 w 392"/>
                  <a:gd name="T19" fmla="*/ 233 h 362"/>
                  <a:gd name="T20" fmla="*/ 0 w 392"/>
                  <a:gd name="T21" fmla="*/ 238 h 362"/>
                  <a:gd name="T22" fmla="*/ 2 w 392"/>
                  <a:gd name="T23" fmla="*/ 242 h 362"/>
                  <a:gd name="T24" fmla="*/ 4 w 392"/>
                  <a:gd name="T25" fmla="*/ 247 h 362"/>
                  <a:gd name="T26" fmla="*/ 7 w 392"/>
                  <a:gd name="T27" fmla="*/ 251 h 362"/>
                  <a:gd name="T28" fmla="*/ 13 w 392"/>
                  <a:gd name="T29" fmla="*/ 254 h 362"/>
                  <a:gd name="T30" fmla="*/ 16 w 392"/>
                  <a:gd name="T31" fmla="*/ 256 h 362"/>
                  <a:gd name="T32" fmla="*/ 24 w 392"/>
                  <a:gd name="T33" fmla="*/ 256 h 362"/>
                  <a:gd name="T34" fmla="*/ 159 w 392"/>
                  <a:gd name="T35" fmla="*/ 245 h 362"/>
                  <a:gd name="T36" fmla="*/ 159 w 392"/>
                  <a:gd name="T37" fmla="*/ 245 h 362"/>
                  <a:gd name="T38" fmla="*/ 164 w 392"/>
                  <a:gd name="T39" fmla="*/ 245 h 362"/>
                  <a:gd name="T40" fmla="*/ 168 w 392"/>
                  <a:gd name="T41" fmla="*/ 247 h 362"/>
                  <a:gd name="T42" fmla="*/ 173 w 392"/>
                  <a:gd name="T43" fmla="*/ 249 h 362"/>
                  <a:gd name="T44" fmla="*/ 177 w 392"/>
                  <a:gd name="T45" fmla="*/ 252 h 362"/>
                  <a:gd name="T46" fmla="*/ 265 w 392"/>
                  <a:gd name="T47" fmla="*/ 355 h 362"/>
                  <a:gd name="T48" fmla="*/ 265 w 392"/>
                  <a:gd name="T49" fmla="*/ 355 h 362"/>
                  <a:gd name="T50" fmla="*/ 270 w 392"/>
                  <a:gd name="T51" fmla="*/ 359 h 362"/>
                  <a:gd name="T52" fmla="*/ 274 w 392"/>
                  <a:gd name="T53" fmla="*/ 362 h 362"/>
                  <a:gd name="T54" fmla="*/ 279 w 392"/>
                  <a:gd name="T55" fmla="*/ 362 h 362"/>
                  <a:gd name="T56" fmla="*/ 285 w 392"/>
                  <a:gd name="T57" fmla="*/ 362 h 362"/>
                  <a:gd name="T58" fmla="*/ 290 w 392"/>
                  <a:gd name="T59" fmla="*/ 362 h 362"/>
                  <a:gd name="T60" fmla="*/ 294 w 392"/>
                  <a:gd name="T61" fmla="*/ 359 h 362"/>
                  <a:gd name="T62" fmla="*/ 299 w 392"/>
                  <a:gd name="T63" fmla="*/ 355 h 362"/>
                  <a:gd name="T64" fmla="*/ 301 w 392"/>
                  <a:gd name="T65" fmla="*/ 350 h 362"/>
                  <a:gd name="T66" fmla="*/ 392 w 392"/>
                  <a:gd name="T67" fmla="*/ 126 h 362"/>
                  <a:gd name="T68" fmla="*/ 392 w 392"/>
                  <a:gd name="T69" fmla="*/ 126 h 362"/>
                  <a:gd name="T70" fmla="*/ 382 w 392"/>
                  <a:gd name="T71" fmla="*/ 121 h 362"/>
                  <a:gd name="T72" fmla="*/ 373 w 392"/>
                  <a:gd name="T73" fmla="*/ 116 h 362"/>
                  <a:gd name="T74" fmla="*/ 364 w 392"/>
                  <a:gd name="T75" fmla="*/ 110 h 362"/>
                  <a:gd name="T76" fmla="*/ 355 w 392"/>
                  <a:gd name="T77" fmla="*/ 103 h 362"/>
                  <a:gd name="T78" fmla="*/ 272 w 392"/>
                  <a:gd name="T79" fmla="*/ 18 h 3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92" h="362">
                    <a:moveTo>
                      <a:pt x="272" y="18"/>
                    </a:moveTo>
                    <a:lnTo>
                      <a:pt x="151" y="18"/>
                    </a:lnTo>
                    <a:lnTo>
                      <a:pt x="151" y="18"/>
                    </a:lnTo>
                    <a:lnTo>
                      <a:pt x="135" y="17"/>
                    </a:lnTo>
                    <a:lnTo>
                      <a:pt x="121" y="13"/>
                    </a:lnTo>
                    <a:lnTo>
                      <a:pt x="106" y="8"/>
                    </a:lnTo>
                    <a:lnTo>
                      <a:pt x="94" y="0"/>
                    </a:lnTo>
                    <a:lnTo>
                      <a:pt x="2" y="225"/>
                    </a:lnTo>
                    <a:lnTo>
                      <a:pt x="2" y="225"/>
                    </a:lnTo>
                    <a:lnTo>
                      <a:pt x="0" y="233"/>
                    </a:lnTo>
                    <a:lnTo>
                      <a:pt x="0" y="238"/>
                    </a:lnTo>
                    <a:lnTo>
                      <a:pt x="2" y="242"/>
                    </a:lnTo>
                    <a:lnTo>
                      <a:pt x="4" y="247"/>
                    </a:lnTo>
                    <a:lnTo>
                      <a:pt x="7" y="251"/>
                    </a:lnTo>
                    <a:lnTo>
                      <a:pt x="13" y="254"/>
                    </a:lnTo>
                    <a:lnTo>
                      <a:pt x="16" y="256"/>
                    </a:lnTo>
                    <a:lnTo>
                      <a:pt x="24" y="256"/>
                    </a:lnTo>
                    <a:lnTo>
                      <a:pt x="159" y="245"/>
                    </a:lnTo>
                    <a:lnTo>
                      <a:pt x="159" y="245"/>
                    </a:lnTo>
                    <a:lnTo>
                      <a:pt x="164" y="245"/>
                    </a:lnTo>
                    <a:lnTo>
                      <a:pt x="168" y="247"/>
                    </a:lnTo>
                    <a:lnTo>
                      <a:pt x="173" y="249"/>
                    </a:lnTo>
                    <a:lnTo>
                      <a:pt x="177" y="252"/>
                    </a:lnTo>
                    <a:lnTo>
                      <a:pt x="265" y="355"/>
                    </a:lnTo>
                    <a:lnTo>
                      <a:pt x="265" y="355"/>
                    </a:lnTo>
                    <a:lnTo>
                      <a:pt x="270" y="359"/>
                    </a:lnTo>
                    <a:lnTo>
                      <a:pt x="274" y="362"/>
                    </a:lnTo>
                    <a:lnTo>
                      <a:pt x="279" y="362"/>
                    </a:lnTo>
                    <a:lnTo>
                      <a:pt x="285" y="362"/>
                    </a:lnTo>
                    <a:lnTo>
                      <a:pt x="290" y="362"/>
                    </a:lnTo>
                    <a:lnTo>
                      <a:pt x="294" y="359"/>
                    </a:lnTo>
                    <a:lnTo>
                      <a:pt x="299" y="355"/>
                    </a:lnTo>
                    <a:lnTo>
                      <a:pt x="301" y="350"/>
                    </a:lnTo>
                    <a:lnTo>
                      <a:pt x="392" y="126"/>
                    </a:lnTo>
                    <a:lnTo>
                      <a:pt x="392" y="126"/>
                    </a:lnTo>
                    <a:lnTo>
                      <a:pt x="382" y="121"/>
                    </a:lnTo>
                    <a:lnTo>
                      <a:pt x="373" y="116"/>
                    </a:lnTo>
                    <a:lnTo>
                      <a:pt x="364" y="110"/>
                    </a:lnTo>
                    <a:lnTo>
                      <a:pt x="355" y="103"/>
                    </a:lnTo>
                    <a:lnTo>
                      <a:pt x="272" y="1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79" name="Freeform 19"/>
              <p:cNvSpPr/>
              <p:nvPr/>
            </p:nvSpPr>
            <p:spPr bwMode="auto">
              <a:xfrm>
                <a:off x="5492750" y="5988051"/>
                <a:ext cx="311150" cy="287338"/>
              </a:xfrm>
              <a:custGeom>
                <a:gdLst>
                  <a:gd name="T0" fmla="*/ 299 w 392"/>
                  <a:gd name="T1" fmla="*/ 0 h 362"/>
                  <a:gd name="T2" fmla="*/ 299 w 392"/>
                  <a:gd name="T3" fmla="*/ 0 h 362"/>
                  <a:gd name="T4" fmla="*/ 284 w 392"/>
                  <a:gd name="T5" fmla="*/ 8 h 362"/>
                  <a:gd name="T6" fmla="*/ 270 w 392"/>
                  <a:gd name="T7" fmla="*/ 13 h 362"/>
                  <a:gd name="T8" fmla="*/ 256 w 392"/>
                  <a:gd name="T9" fmla="*/ 17 h 362"/>
                  <a:gd name="T10" fmla="*/ 239 w 392"/>
                  <a:gd name="T11" fmla="*/ 18 h 362"/>
                  <a:gd name="T12" fmla="*/ 121 w 392"/>
                  <a:gd name="T13" fmla="*/ 18 h 362"/>
                  <a:gd name="T14" fmla="*/ 36 w 392"/>
                  <a:gd name="T15" fmla="*/ 103 h 362"/>
                  <a:gd name="T16" fmla="*/ 36 w 392"/>
                  <a:gd name="T17" fmla="*/ 103 h 362"/>
                  <a:gd name="T18" fmla="*/ 27 w 392"/>
                  <a:gd name="T19" fmla="*/ 110 h 362"/>
                  <a:gd name="T20" fmla="*/ 18 w 392"/>
                  <a:gd name="T21" fmla="*/ 116 h 362"/>
                  <a:gd name="T22" fmla="*/ 9 w 392"/>
                  <a:gd name="T23" fmla="*/ 121 h 362"/>
                  <a:gd name="T24" fmla="*/ 0 w 392"/>
                  <a:gd name="T25" fmla="*/ 126 h 362"/>
                  <a:gd name="T26" fmla="*/ 90 w 392"/>
                  <a:gd name="T27" fmla="*/ 350 h 362"/>
                  <a:gd name="T28" fmla="*/ 90 w 392"/>
                  <a:gd name="T29" fmla="*/ 350 h 362"/>
                  <a:gd name="T30" fmla="*/ 94 w 392"/>
                  <a:gd name="T31" fmla="*/ 355 h 362"/>
                  <a:gd name="T32" fmla="*/ 97 w 392"/>
                  <a:gd name="T33" fmla="*/ 359 h 362"/>
                  <a:gd name="T34" fmla="*/ 101 w 392"/>
                  <a:gd name="T35" fmla="*/ 362 h 362"/>
                  <a:gd name="T36" fmla="*/ 106 w 392"/>
                  <a:gd name="T37" fmla="*/ 362 h 362"/>
                  <a:gd name="T38" fmla="*/ 112 w 392"/>
                  <a:gd name="T39" fmla="*/ 362 h 362"/>
                  <a:gd name="T40" fmla="*/ 117 w 392"/>
                  <a:gd name="T41" fmla="*/ 362 h 362"/>
                  <a:gd name="T42" fmla="*/ 122 w 392"/>
                  <a:gd name="T43" fmla="*/ 359 h 362"/>
                  <a:gd name="T44" fmla="*/ 126 w 392"/>
                  <a:gd name="T45" fmla="*/ 355 h 362"/>
                  <a:gd name="T46" fmla="*/ 216 w 392"/>
                  <a:gd name="T47" fmla="*/ 252 h 362"/>
                  <a:gd name="T48" fmla="*/ 216 w 392"/>
                  <a:gd name="T49" fmla="*/ 252 h 362"/>
                  <a:gd name="T50" fmla="*/ 220 w 392"/>
                  <a:gd name="T51" fmla="*/ 249 h 362"/>
                  <a:gd name="T52" fmla="*/ 223 w 392"/>
                  <a:gd name="T53" fmla="*/ 247 h 362"/>
                  <a:gd name="T54" fmla="*/ 229 w 392"/>
                  <a:gd name="T55" fmla="*/ 245 h 362"/>
                  <a:gd name="T56" fmla="*/ 232 w 392"/>
                  <a:gd name="T57" fmla="*/ 245 h 362"/>
                  <a:gd name="T58" fmla="*/ 369 w 392"/>
                  <a:gd name="T59" fmla="*/ 256 h 362"/>
                  <a:gd name="T60" fmla="*/ 369 w 392"/>
                  <a:gd name="T61" fmla="*/ 256 h 362"/>
                  <a:gd name="T62" fmla="*/ 374 w 392"/>
                  <a:gd name="T63" fmla="*/ 256 h 362"/>
                  <a:gd name="T64" fmla="*/ 380 w 392"/>
                  <a:gd name="T65" fmla="*/ 254 h 362"/>
                  <a:gd name="T66" fmla="*/ 383 w 392"/>
                  <a:gd name="T67" fmla="*/ 251 h 362"/>
                  <a:gd name="T68" fmla="*/ 387 w 392"/>
                  <a:gd name="T69" fmla="*/ 247 h 362"/>
                  <a:gd name="T70" fmla="*/ 391 w 392"/>
                  <a:gd name="T71" fmla="*/ 242 h 362"/>
                  <a:gd name="T72" fmla="*/ 391 w 392"/>
                  <a:gd name="T73" fmla="*/ 238 h 362"/>
                  <a:gd name="T74" fmla="*/ 392 w 392"/>
                  <a:gd name="T75" fmla="*/ 233 h 362"/>
                  <a:gd name="T76" fmla="*/ 391 w 392"/>
                  <a:gd name="T77" fmla="*/ 225 h 362"/>
                  <a:gd name="T78" fmla="*/ 299 w 392"/>
                  <a:gd name="T79" fmla="*/ 0 h 3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92" h="362">
                    <a:moveTo>
                      <a:pt x="299" y="0"/>
                    </a:moveTo>
                    <a:lnTo>
                      <a:pt x="299" y="0"/>
                    </a:lnTo>
                    <a:lnTo>
                      <a:pt x="284" y="8"/>
                    </a:lnTo>
                    <a:lnTo>
                      <a:pt x="270" y="13"/>
                    </a:lnTo>
                    <a:lnTo>
                      <a:pt x="256" y="17"/>
                    </a:lnTo>
                    <a:lnTo>
                      <a:pt x="239" y="18"/>
                    </a:lnTo>
                    <a:lnTo>
                      <a:pt x="121" y="18"/>
                    </a:lnTo>
                    <a:lnTo>
                      <a:pt x="36" y="103"/>
                    </a:lnTo>
                    <a:lnTo>
                      <a:pt x="36" y="103"/>
                    </a:lnTo>
                    <a:lnTo>
                      <a:pt x="27" y="110"/>
                    </a:lnTo>
                    <a:lnTo>
                      <a:pt x="18" y="116"/>
                    </a:lnTo>
                    <a:lnTo>
                      <a:pt x="9" y="121"/>
                    </a:lnTo>
                    <a:lnTo>
                      <a:pt x="0" y="126"/>
                    </a:lnTo>
                    <a:lnTo>
                      <a:pt x="90" y="350"/>
                    </a:lnTo>
                    <a:lnTo>
                      <a:pt x="90" y="350"/>
                    </a:lnTo>
                    <a:lnTo>
                      <a:pt x="94" y="355"/>
                    </a:lnTo>
                    <a:lnTo>
                      <a:pt x="97" y="359"/>
                    </a:lnTo>
                    <a:lnTo>
                      <a:pt x="101" y="362"/>
                    </a:lnTo>
                    <a:lnTo>
                      <a:pt x="106" y="362"/>
                    </a:lnTo>
                    <a:lnTo>
                      <a:pt x="112" y="362"/>
                    </a:lnTo>
                    <a:lnTo>
                      <a:pt x="117" y="362"/>
                    </a:lnTo>
                    <a:lnTo>
                      <a:pt x="122" y="359"/>
                    </a:lnTo>
                    <a:lnTo>
                      <a:pt x="126" y="355"/>
                    </a:lnTo>
                    <a:lnTo>
                      <a:pt x="216" y="252"/>
                    </a:lnTo>
                    <a:lnTo>
                      <a:pt x="216" y="252"/>
                    </a:lnTo>
                    <a:lnTo>
                      <a:pt x="220" y="249"/>
                    </a:lnTo>
                    <a:lnTo>
                      <a:pt x="223" y="247"/>
                    </a:lnTo>
                    <a:lnTo>
                      <a:pt x="229" y="245"/>
                    </a:lnTo>
                    <a:lnTo>
                      <a:pt x="232" y="245"/>
                    </a:lnTo>
                    <a:lnTo>
                      <a:pt x="369" y="256"/>
                    </a:lnTo>
                    <a:lnTo>
                      <a:pt x="369" y="256"/>
                    </a:lnTo>
                    <a:lnTo>
                      <a:pt x="374" y="256"/>
                    </a:lnTo>
                    <a:lnTo>
                      <a:pt x="380" y="254"/>
                    </a:lnTo>
                    <a:lnTo>
                      <a:pt x="383" y="251"/>
                    </a:lnTo>
                    <a:lnTo>
                      <a:pt x="387" y="247"/>
                    </a:lnTo>
                    <a:lnTo>
                      <a:pt x="391" y="242"/>
                    </a:lnTo>
                    <a:lnTo>
                      <a:pt x="391" y="238"/>
                    </a:lnTo>
                    <a:lnTo>
                      <a:pt x="392" y="233"/>
                    </a:lnTo>
                    <a:lnTo>
                      <a:pt x="391" y="225"/>
                    </a:lnTo>
                    <a:lnTo>
                      <a:pt x="299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80" name="Freeform 20"/>
              <p:cNvSpPr>
                <a:spLocks noEditPoints="1"/>
              </p:cNvSpPr>
              <p:nvPr/>
            </p:nvSpPr>
            <p:spPr bwMode="auto">
              <a:xfrm>
                <a:off x="5114925" y="5351463"/>
                <a:ext cx="695325" cy="693738"/>
              </a:xfrm>
              <a:custGeom>
                <a:gdLst>
                  <a:gd name="T0" fmla="*/ 723 w 875"/>
                  <a:gd name="T1" fmla="*/ 759 h 874"/>
                  <a:gd name="T2" fmla="*/ 752 w 875"/>
                  <a:gd name="T3" fmla="*/ 739 h 874"/>
                  <a:gd name="T4" fmla="*/ 759 w 875"/>
                  <a:gd name="T5" fmla="*/ 588 h 874"/>
                  <a:gd name="T6" fmla="*/ 767 w 875"/>
                  <a:gd name="T7" fmla="*/ 565 h 874"/>
                  <a:gd name="T8" fmla="*/ 867 w 875"/>
                  <a:gd name="T9" fmla="*/ 462 h 874"/>
                  <a:gd name="T10" fmla="*/ 873 w 875"/>
                  <a:gd name="T11" fmla="*/ 428 h 874"/>
                  <a:gd name="T12" fmla="*/ 772 w 875"/>
                  <a:gd name="T13" fmla="*/ 317 h 874"/>
                  <a:gd name="T14" fmla="*/ 759 w 875"/>
                  <a:gd name="T15" fmla="*/ 295 h 874"/>
                  <a:gd name="T16" fmla="*/ 758 w 875"/>
                  <a:gd name="T17" fmla="*/ 151 h 874"/>
                  <a:gd name="T18" fmla="*/ 740 w 875"/>
                  <a:gd name="T19" fmla="*/ 122 h 874"/>
                  <a:gd name="T20" fmla="*/ 588 w 875"/>
                  <a:gd name="T21" fmla="*/ 115 h 874"/>
                  <a:gd name="T22" fmla="*/ 563 w 875"/>
                  <a:gd name="T23" fmla="*/ 108 h 874"/>
                  <a:gd name="T24" fmla="*/ 461 w 875"/>
                  <a:gd name="T25" fmla="*/ 7 h 874"/>
                  <a:gd name="T26" fmla="*/ 428 w 875"/>
                  <a:gd name="T27" fmla="*/ 0 h 874"/>
                  <a:gd name="T28" fmla="*/ 317 w 875"/>
                  <a:gd name="T29" fmla="*/ 102 h 874"/>
                  <a:gd name="T30" fmla="*/ 293 w 875"/>
                  <a:gd name="T31" fmla="*/ 115 h 874"/>
                  <a:gd name="T32" fmla="*/ 149 w 875"/>
                  <a:gd name="T33" fmla="*/ 117 h 874"/>
                  <a:gd name="T34" fmla="*/ 122 w 875"/>
                  <a:gd name="T35" fmla="*/ 135 h 874"/>
                  <a:gd name="T36" fmla="*/ 115 w 875"/>
                  <a:gd name="T37" fmla="*/ 286 h 874"/>
                  <a:gd name="T38" fmla="*/ 108 w 875"/>
                  <a:gd name="T39" fmla="*/ 309 h 874"/>
                  <a:gd name="T40" fmla="*/ 7 w 875"/>
                  <a:gd name="T41" fmla="*/ 414 h 874"/>
                  <a:gd name="T42" fmla="*/ 0 w 875"/>
                  <a:gd name="T43" fmla="*/ 446 h 874"/>
                  <a:gd name="T44" fmla="*/ 101 w 875"/>
                  <a:gd name="T45" fmla="*/ 558 h 874"/>
                  <a:gd name="T46" fmla="*/ 113 w 875"/>
                  <a:gd name="T47" fmla="*/ 581 h 874"/>
                  <a:gd name="T48" fmla="*/ 115 w 875"/>
                  <a:gd name="T49" fmla="*/ 723 h 874"/>
                  <a:gd name="T50" fmla="*/ 133 w 875"/>
                  <a:gd name="T51" fmla="*/ 752 h 874"/>
                  <a:gd name="T52" fmla="*/ 284 w 875"/>
                  <a:gd name="T53" fmla="*/ 759 h 874"/>
                  <a:gd name="T54" fmla="*/ 310 w 875"/>
                  <a:gd name="T55" fmla="*/ 766 h 874"/>
                  <a:gd name="T56" fmla="*/ 412 w 875"/>
                  <a:gd name="T57" fmla="*/ 867 h 874"/>
                  <a:gd name="T58" fmla="*/ 444 w 875"/>
                  <a:gd name="T59" fmla="*/ 874 h 874"/>
                  <a:gd name="T60" fmla="*/ 558 w 875"/>
                  <a:gd name="T61" fmla="*/ 772 h 874"/>
                  <a:gd name="T62" fmla="*/ 579 w 875"/>
                  <a:gd name="T63" fmla="*/ 761 h 874"/>
                  <a:gd name="T64" fmla="*/ 437 w 875"/>
                  <a:gd name="T65" fmla="*/ 675 h 874"/>
                  <a:gd name="T66" fmla="*/ 344 w 875"/>
                  <a:gd name="T67" fmla="*/ 657 h 874"/>
                  <a:gd name="T68" fmla="*/ 268 w 875"/>
                  <a:gd name="T69" fmla="*/ 605 h 874"/>
                  <a:gd name="T70" fmla="*/ 218 w 875"/>
                  <a:gd name="T71" fmla="*/ 529 h 874"/>
                  <a:gd name="T72" fmla="*/ 200 w 875"/>
                  <a:gd name="T73" fmla="*/ 437 h 874"/>
                  <a:gd name="T74" fmla="*/ 211 w 875"/>
                  <a:gd name="T75" fmla="*/ 367 h 874"/>
                  <a:gd name="T76" fmla="*/ 254 w 875"/>
                  <a:gd name="T77" fmla="*/ 286 h 874"/>
                  <a:gd name="T78" fmla="*/ 324 w 875"/>
                  <a:gd name="T79" fmla="*/ 228 h 874"/>
                  <a:gd name="T80" fmla="*/ 412 w 875"/>
                  <a:gd name="T81" fmla="*/ 201 h 874"/>
                  <a:gd name="T82" fmla="*/ 484 w 875"/>
                  <a:gd name="T83" fmla="*/ 205 h 874"/>
                  <a:gd name="T84" fmla="*/ 570 w 875"/>
                  <a:gd name="T85" fmla="*/ 241 h 874"/>
                  <a:gd name="T86" fmla="*/ 633 w 875"/>
                  <a:gd name="T87" fmla="*/ 304 h 874"/>
                  <a:gd name="T88" fmla="*/ 669 w 875"/>
                  <a:gd name="T89" fmla="*/ 389 h 874"/>
                  <a:gd name="T90" fmla="*/ 673 w 875"/>
                  <a:gd name="T91" fmla="*/ 462 h 874"/>
                  <a:gd name="T92" fmla="*/ 646 w 875"/>
                  <a:gd name="T93" fmla="*/ 551 h 874"/>
                  <a:gd name="T94" fmla="*/ 588 w 875"/>
                  <a:gd name="T95" fmla="*/ 621 h 874"/>
                  <a:gd name="T96" fmla="*/ 507 w 875"/>
                  <a:gd name="T97" fmla="*/ 664 h 874"/>
                  <a:gd name="T98" fmla="*/ 437 w 875"/>
                  <a:gd name="T99" fmla="*/ 675 h 8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75" h="874">
                    <a:moveTo>
                      <a:pt x="588" y="759"/>
                    </a:moveTo>
                    <a:lnTo>
                      <a:pt x="714" y="759"/>
                    </a:lnTo>
                    <a:lnTo>
                      <a:pt x="714" y="759"/>
                    </a:lnTo>
                    <a:lnTo>
                      <a:pt x="723" y="759"/>
                    </a:lnTo>
                    <a:lnTo>
                      <a:pt x="732" y="756"/>
                    </a:lnTo>
                    <a:lnTo>
                      <a:pt x="740" y="752"/>
                    </a:lnTo>
                    <a:lnTo>
                      <a:pt x="747" y="747"/>
                    </a:lnTo>
                    <a:lnTo>
                      <a:pt x="752" y="739"/>
                    </a:lnTo>
                    <a:lnTo>
                      <a:pt x="756" y="732"/>
                    </a:lnTo>
                    <a:lnTo>
                      <a:pt x="758" y="723"/>
                    </a:lnTo>
                    <a:lnTo>
                      <a:pt x="759" y="716"/>
                    </a:lnTo>
                    <a:lnTo>
                      <a:pt x="759" y="588"/>
                    </a:lnTo>
                    <a:lnTo>
                      <a:pt x="759" y="588"/>
                    </a:lnTo>
                    <a:lnTo>
                      <a:pt x="759" y="581"/>
                    </a:lnTo>
                    <a:lnTo>
                      <a:pt x="763" y="572"/>
                    </a:lnTo>
                    <a:lnTo>
                      <a:pt x="767" y="565"/>
                    </a:lnTo>
                    <a:lnTo>
                      <a:pt x="772" y="558"/>
                    </a:lnTo>
                    <a:lnTo>
                      <a:pt x="862" y="468"/>
                    </a:lnTo>
                    <a:lnTo>
                      <a:pt x="862" y="468"/>
                    </a:lnTo>
                    <a:lnTo>
                      <a:pt x="867" y="462"/>
                    </a:lnTo>
                    <a:lnTo>
                      <a:pt x="871" y="453"/>
                    </a:lnTo>
                    <a:lnTo>
                      <a:pt x="873" y="446"/>
                    </a:lnTo>
                    <a:lnTo>
                      <a:pt x="875" y="437"/>
                    </a:lnTo>
                    <a:lnTo>
                      <a:pt x="873" y="428"/>
                    </a:lnTo>
                    <a:lnTo>
                      <a:pt x="871" y="421"/>
                    </a:lnTo>
                    <a:lnTo>
                      <a:pt x="867" y="414"/>
                    </a:lnTo>
                    <a:lnTo>
                      <a:pt x="862" y="407"/>
                    </a:lnTo>
                    <a:lnTo>
                      <a:pt x="772" y="317"/>
                    </a:lnTo>
                    <a:lnTo>
                      <a:pt x="772" y="317"/>
                    </a:lnTo>
                    <a:lnTo>
                      <a:pt x="767" y="309"/>
                    </a:lnTo>
                    <a:lnTo>
                      <a:pt x="763" y="302"/>
                    </a:lnTo>
                    <a:lnTo>
                      <a:pt x="759" y="295"/>
                    </a:lnTo>
                    <a:lnTo>
                      <a:pt x="759" y="286"/>
                    </a:lnTo>
                    <a:lnTo>
                      <a:pt x="759" y="160"/>
                    </a:lnTo>
                    <a:lnTo>
                      <a:pt x="759" y="160"/>
                    </a:lnTo>
                    <a:lnTo>
                      <a:pt x="758" y="151"/>
                    </a:lnTo>
                    <a:lnTo>
                      <a:pt x="756" y="142"/>
                    </a:lnTo>
                    <a:lnTo>
                      <a:pt x="752" y="135"/>
                    </a:lnTo>
                    <a:lnTo>
                      <a:pt x="747" y="128"/>
                    </a:lnTo>
                    <a:lnTo>
                      <a:pt x="740" y="122"/>
                    </a:lnTo>
                    <a:lnTo>
                      <a:pt x="732" y="119"/>
                    </a:lnTo>
                    <a:lnTo>
                      <a:pt x="723" y="117"/>
                    </a:lnTo>
                    <a:lnTo>
                      <a:pt x="714" y="115"/>
                    </a:lnTo>
                    <a:lnTo>
                      <a:pt x="588" y="115"/>
                    </a:lnTo>
                    <a:lnTo>
                      <a:pt x="588" y="115"/>
                    </a:lnTo>
                    <a:lnTo>
                      <a:pt x="579" y="115"/>
                    </a:lnTo>
                    <a:lnTo>
                      <a:pt x="572" y="111"/>
                    </a:lnTo>
                    <a:lnTo>
                      <a:pt x="563" y="108"/>
                    </a:lnTo>
                    <a:lnTo>
                      <a:pt x="558" y="102"/>
                    </a:lnTo>
                    <a:lnTo>
                      <a:pt x="468" y="12"/>
                    </a:lnTo>
                    <a:lnTo>
                      <a:pt x="468" y="12"/>
                    </a:lnTo>
                    <a:lnTo>
                      <a:pt x="461" y="7"/>
                    </a:lnTo>
                    <a:lnTo>
                      <a:pt x="453" y="3"/>
                    </a:lnTo>
                    <a:lnTo>
                      <a:pt x="444" y="0"/>
                    </a:lnTo>
                    <a:lnTo>
                      <a:pt x="437" y="0"/>
                    </a:lnTo>
                    <a:lnTo>
                      <a:pt x="428" y="0"/>
                    </a:lnTo>
                    <a:lnTo>
                      <a:pt x="419" y="3"/>
                    </a:lnTo>
                    <a:lnTo>
                      <a:pt x="412" y="7"/>
                    </a:lnTo>
                    <a:lnTo>
                      <a:pt x="405" y="12"/>
                    </a:lnTo>
                    <a:lnTo>
                      <a:pt x="317" y="102"/>
                    </a:lnTo>
                    <a:lnTo>
                      <a:pt x="317" y="102"/>
                    </a:lnTo>
                    <a:lnTo>
                      <a:pt x="310" y="108"/>
                    </a:lnTo>
                    <a:lnTo>
                      <a:pt x="302" y="111"/>
                    </a:lnTo>
                    <a:lnTo>
                      <a:pt x="293" y="115"/>
                    </a:lnTo>
                    <a:lnTo>
                      <a:pt x="284" y="115"/>
                    </a:lnTo>
                    <a:lnTo>
                      <a:pt x="158" y="115"/>
                    </a:lnTo>
                    <a:lnTo>
                      <a:pt x="158" y="115"/>
                    </a:lnTo>
                    <a:lnTo>
                      <a:pt x="149" y="117"/>
                    </a:lnTo>
                    <a:lnTo>
                      <a:pt x="142" y="119"/>
                    </a:lnTo>
                    <a:lnTo>
                      <a:pt x="133" y="122"/>
                    </a:lnTo>
                    <a:lnTo>
                      <a:pt x="128" y="128"/>
                    </a:lnTo>
                    <a:lnTo>
                      <a:pt x="122" y="135"/>
                    </a:lnTo>
                    <a:lnTo>
                      <a:pt x="119" y="142"/>
                    </a:lnTo>
                    <a:lnTo>
                      <a:pt x="115" y="151"/>
                    </a:lnTo>
                    <a:lnTo>
                      <a:pt x="115" y="160"/>
                    </a:lnTo>
                    <a:lnTo>
                      <a:pt x="115" y="286"/>
                    </a:lnTo>
                    <a:lnTo>
                      <a:pt x="115" y="286"/>
                    </a:lnTo>
                    <a:lnTo>
                      <a:pt x="113" y="295"/>
                    </a:lnTo>
                    <a:lnTo>
                      <a:pt x="112" y="302"/>
                    </a:lnTo>
                    <a:lnTo>
                      <a:pt x="108" y="309"/>
                    </a:lnTo>
                    <a:lnTo>
                      <a:pt x="101" y="317"/>
                    </a:lnTo>
                    <a:lnTo>
                      <a:pt x="13" y="407"/>
                    </a:lnTo>
                    <a:lnTo>
                      <a:pt x="13" y="407"/>
                    </a:lnTo>
                    <a:lnTo>
                      <a:pt x="7" y="414"/>
                    </a:lnTo>
                    <a:lnTo>
                      <a:pt x="2" y="421"/>
                    </a:lnTo>
                    <a:lnTo>
                      <a:pt x="0" y="428"/>
                    </a:lnTo>
                    <a:lnTo>
                      <a:pt x="0" y="437"/>
                    </a:lnTo>
                    <a:lnTo>
                      <a:pt x="0" y="446"/>
                    </a:lnTo>
                    <a:lnTo>
                      <a:pt x="2" y="453"/>
                    </a:lnTo>
                    <a:lnTo>
                      <a:pt x="7" y="462"/>
                    </a:lnTo>
                    <a:lnTo>
                      <a:pt x="13" y="468"/>
                    </a:lnTo>
                    <a:lnTo>
                      <a:pt x="101" y="558"/>
                    </a:lnTo>
                    <a:lnTo>
                      <a:pt x="101" y="558"/>
                    </a:lnTo>
                    <a:lnTo>
                      <a:pt x="108" y="565"/>
                    </a:lnTo>
                    <a:lnTo>
                      <a:pt x="112" y="572"/>
                    </a:lnTo>
                    <a:lnTo>
                      <a:pt x="113" y="581"/>
                    </a:lnTo>
                    <a:lnTo>
                      <a:pt x="115" y="588"/>
                    </a:lnTo>
                    <a:lnTo>
                      <a:pt x="115" y="716"/>
                    </a:lnTo>
                    <a:lnTo>
                      <a:pt x="115" y="716"/>
                    </a:lnTo>
                    <a:lnTo>
                      <a:pt x="115" y="723"/>
                    </a:lnTo>
                    <a:lnTo>
                      <a:pt x="119" y="732"/>
                    </a:lnTo>
                    <a:lnTo>
                      <a:pt x="122" y="739"/>
                    </a:lnTo>
                    <a:lnTo>
                      <a:pt x="128" y="747"/>
                    </a:lnTo>
                    <a:lnTo>
                      <a:pt x="133" y="752"/>
                    </a:lnTo>
                    <a:lnTo>
                      <a:pt x="142" y="756"/>
                    </a:lnTo>
                    <a:lnTo>
                      <a:pt x="149" y="759"/>
                    </a:lnTo>
                    <a:lnTo>
                      <a:pt x="158" y="759"/>
                    </a:lnTo>
                    <a:lnTo>
                      <a:pt x="284" y="759"/>
                    </a:lnTo>
                    <a:lnTo>
                      <a:pt x="284" y="759"/>
                    </a:lnTo>
                    <a:lnTo>
                      <a:pt x="293" y="761"/>
                    </a:lnTo>
                    <a:lnTo>
                      <a:pt x="302" y="763"/>
                    </a:lnTo>
                    <a:lnTo>
                      <a:pt x="310" y="766"/>
                    </a:lnTo>
                    <a:lnTo>
                      <a:pt x="317" y="772"/>
                    </a:lnTo>
                    <a:lnTo>
                      <a:pt x="405" y="862"/>
                    </a:lnTo>
                    <a:lnTo>
                      <a:pt x="405" y="862"/>
                    </a:lnTo>
                    <a:lnTo>
                      <a:pt x="412" y="867"/>
                    </a:lnTo>
                    <a:lnTo>
                      <a:pt x="419" y="871"/>
                    </a:lnTo>
                    <a:lnTo>
                      <a:pt x="428" y="874"/>
                    </a:lnTo>
                    <a:lnTo>
                      <a:pt x="437" y="874"/>
                    </a:lnTo>
                    <a:lnTo>
                      <a:pt x="444" y="874"/>
                    </a:lnTo>
                    <a:lnTo>
                      <a:pt x="453" y="871"/>
                    </a:lnTo>
                    <a:lnTo>
                      <a:pt x="461" y="867"/>
                    </a:lnTo>
                    <a:lnTo>
                      <a:pt x="468" y="862"/>
                    </a:lnTo>
                    <a:lnTo>
                      <a:pt x="558" y="772"/>
                    </a:lnTo>
                    <a:lnTo>
                      <a:pt x="558" y="772"/>
                    </a:lnTo>
                    <a:lnTo>
                      <a:pt x="563" y="766"/>
                    </a:lnTo>
                    <a:lnTo>
                      <a:pt x="572" y="763"/>
                    </a:lnTo>
                    <a:lnTo>
                      <a:pt x="579" y="761"/>
                    </a:lnTo>
                    <a:lnTo>
                      <a:pt x="588" y="759"/>
                    </a:lnTo>
                    <a:lnTo>
                      <a:pt x="588" y="759"/>
                    </a:lnTo>
                    <a:close/>
                    <a:moveTo>
                      <a:pt x="437" y="675"/>
                    </a:moveTo>
                    <a:lnTo>
                      <a:pt x="437" y="675"/>
                    </a:lnTo>
                    <a:lnTo>
                      <a:pt x="412" y="673"/>
                    </a:lnTo>
                    <a:lnTo>
                      <a:pt x="389" y="669"/>
                    </a:lnTo>
                    <a:lnTo>
                      <a:pt x="365" y="664"/>
                    </a:lnTo>
                    <a:lnTo>
                      <a:pt x="344" y="657"/>
                    </a:lnTo>
                    <a:lnTo>
                      <a:pt x="324" y="646"/>
                    </a:lnTo>
                    <a:lnTo>
                      <a:pt x="304" y="635"/>
                    </a:lnTo>
                    <a:lnTo>
                      <a:pt x="286" y="621"/>
                    </a:lnTo>
                    <a:lnTo>
                      <a:pt x="268" y="605"/>
                    </a:lnTo>
                    <a:lnTo>
                      <a:pt x="254" y="588"/>
                    </a:lnTo>
                    <a:lnTo>
                      <a:pt x="239" y="570"/>
                    </a:lnTo>
                    <a:lnTo>
                      <a:pt x="229" y="551"/>
                    </a:lnTo>
                    <a:lnTo>
                      <a:pt x="218" y="529"/>
                    </a:lnTo>
                    <a:lnTo>
                      <a:pt x="211" y="507"/>
                    </a:lnTo>
                    <a:lnTo>
                      <a:pt x="203" y="486"/>
                    </a:lnTo>
                    <a:lnTo>
                      <a:pt x="200" y="462"/>
                    </a:lnTo>
                    <a:lnTo>
                      <a:pt x="200" y="437"/>
                    </a:lnTo>
                    <a:lnTo>
                      <a:pt x="200" y="437"/>
                    </a:lnTo>
                    <a:lnTo>
                      <a:pt x="200" y="414"/>
                    </a:lnTo>
                    <a:lnTo>
                      <a:pt x="203" y="389"/>
                    </a:lnTo>
                    <a:lnTo>
                      <a:pt x="211" y="367"/>
                    </a:lnTo>
                    <a:lnTo>
                      <a:pt x="218" y="345"/>
                    </a:lnTo>
                    <a:lnTo>
                      <a:pt x="229" y="324"/>
                    </a:lnTo>
                    <a:lnTo>
                      <a:pt x="239" y="304"/>
                    </a:lnTo>
                    <a:lnTo>
                      <a:pt x="254" y="286"/>
                    </a:lnTo>
                    <a:lnTo>
                      <a:pt x="268" y="270"/>
                    </a:lnTo>
                    <a:lnTo>
                      <a:pt x="286" y="254"/>
                    </a:lnTo>
                    <a:lnTo>
                      <a:pt x="304" y="241"/>
                    </a:lnTo>
                    <a:lnTo>
                      <a:pt x="324" y="228"/>
                    </a:lnTo>
                    <a:lnTo>
                      <a:pt x="344" y="218"/>
                    </a:lnTo>
                    <a:lnTo>
                      <a:pt x="365" y="210"/>
                    </a:lnTo>
                    <a:lnTo>
                      <a:pt x="389" y="205"/>
                    </a:lnTo>
                    <a:lnTo>
                      <a:pt x="412" y="201"/>
                    </a:lnTo>
                    <a:lnTo>
                      <a:pt x="437" y="200"/>
                    </a:lnTo>
                    <a:lnTo>
                      <a:pt x="437" y="200"/>
                    </a:lnTo>
                    <a:lnTo>
                      <a:pt x="461" y="201"/>
                    </a:lnTo>
                    <a:lnTo>
                      <a:pt x="484" y="205"/>
                    </a:lnTo>
                    <a:lnTo>
                      <a:pt x="507" y="210"/>
                    </a:lnTo>
                    <a:lnTo>
                      <a:pt x="529" y="218"/>
                    </a:lnTo>
                    <a:lnTo>
                      <a:pt x="551" y="228"/>
                    </a:lnTo>
                    <a:lnTo>
                      <a:pt x="570" y="241"/>
                    </a:lnTo>
                    <a:lnTo>
                      <a:pt x="588" y="254"/>
                    </a:lnTo>
                    <a:lnTo>
                      <a:pt x="605" y="270"/>
                    </a:lnTo>
                    <a:lnTo>
                      <a:pt x="621" y="286"/>
                    </a:lnTo>
                    <a:lnTo>
                      <a:pt x="633" y="304"/>
                    </a:lnTo>
                    <a:lnTo>
                      <a:pt x="646" y="324"/>
                    </a:lnTo>
                    <a:lnTo>
                      <a:pt x="655" y="345"/>
                    </a:lnTo>
                    <a:lnTo>
                      <a:pt x="664" y="367"/>
                    </a:lnTo>
                    <a:lnTo>
                      <a:pt x="669" y="389"/>
                    </a:lnTo>
                    <a:lnTo>
                      <a:pt x="673" y="414"/>
                    </a:lnTo>
                    <a:lnTo>
                      <a:pt x="675" y="437"/>
                    </a:lnTo>
                    <a:lnTo>
                      <a:pt x="675" y="437"/>
                    </a:lnTo>
                    <a:lnTo>
                      <a:pt x="673" y="462"/>
                    </a:lnTo>
                    <a:lnTo>
                      <a:pt x="669" y="486"/>
                    </a:lnTo>
                    <a:lnTo>
                      <a:pt x="664" y="507"/>
                    </a:lnTo>
                    <a:lnTo>
                      <a:pt x="655" y="529"/>
                    </a:lnTo>
                    <a:lnTo>
                      <a:pt x="646" y="551"/>
                    </a:lnTo>
                    <a:lnTo>
                      <a:pt x="633" y="570"/>
                    </a:lnTo>
                    <a:lnTo>
                      <a:pt x="621" y="588"/>
                    </a:lnTo>
                    <a:lnTo>
                      <a:pt x="605" y="605"/>
                    </a:lnTo>
                    <a:lnTo>
                      <a:pt x="588" y="621"/>
                    </a:lnTo>
                    <a:lnTo>
                      <a:pt x="570" y="635"/>
                    </a:lnTo>
                    <a:lnTo>
                      <a:pt x="551" y="646"/>
                    </a:lnTo>
                    <a:lnTo>
                      <a:pt x="529" y="657"/>
                    </a:lnTo>
                    <a:lnTo>
                      <a:pt x="507" y="664"/>
                    </a:lnTo>
                    <a:lnTo>
                      <a:pt x="484" y="669"/>
                    </a:lnTo>
                    <a:lnTo>
                      <a:pt x="461" y="673"/>
                    </a:lnTo>
                    <a:lnTo>
                      <a:pt x="437" y="675"/>
                    </a:lnTo>
                    <a:lnTo>
                      <a:pt x="437" y="6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  <p:sp>
            <p:nvSpPr>
              <p:cNvPr id="81" name="Freeform 21"/>
              <p:cNvSpPr/>
              <p:nvPr/>
            </p:nvSpPr>
            <p:spPr bwMode="auto">
              <a:xfrm>
                <a:off x="5395913" y="5562601"/>
                <a:ext cx="103188" cy="284163"/>
              </a:xfrm>
              <a:custGeom>
                <a:gdLst>
                  <a:gd name="T0" fmla="*/ 16 w 129"/>
                  <a:gd name="T1" fmla="*/ 45 h 358"/>
                  <a:gd name="T2" fmla="*/ 16 w 129"/>
                  <a:gd name="T3" fmla="*/ 45 h 358"/>
                  <a:gd name="T4" fmla="*/ 0 w 129"/>
                  <a:gd name="T5" fmla="*/ 49 h 358"/>
                  <a:gd name="T6" fmla="*/ 0 w 129"/>
                  <a:gd name="T7" fmla="*/ 121 h 358"/>
                  <a:gd name="T8" fmla="*/ 0 w 129"/>
                  <a:gd name="T9" fmla="*/ 121 h 358"/>
                  <a:gd name="T10" fmla="*/ 27 w 129"/>
                  <a:gd name="T11" fmla="*/ 110 h 358"/>
                  <a:gd name="T12" fmla="*/ 54 w 129"/>
                  <a:gd name="T13" fmla="*/ 96 h 358"/>
                  <a:gd name="T14" fmla="*/ 54 w 129"/>
                  <a:gd name="T15" fmla="*/ 358 h 358"/>
                  <a:gd name="T16" fmla="*/ 129 w 129"/>
                  <a:gd name="T17" fmla="*/ 358 h 358"/>
                  <a:gd name="T18" fmla="*/ 129 w 129"/>
                  <a:gd name="T19" fmla="*/ 0 h 358"/>
                  <a:gd name="T20" fmla="*/ 64 w 129"/>
                  <a:gd name="T21" fmla="*/ 0 h 358"/>
                  <a:gd name="T22" fmla="*/ 64 w 129"/>
                  <a:gd name="T23" fmla="*/ 0 h 358"/>
                  <a:gd name="T24" fmla="*/ 59 w 129"/>
                  <a:gd name="T25" fmla="*/ 11 h 358"/>
                  <a:gd name="T26" fmla="*/ 50 w 129"/>
                  <a:gd name="T27" fmla="*/ 24 h 358"/>
                  <a:gd name="T28" fmla="*/ 45 w 129"/>
                  <a:gd name="T29" fmla="*/ 29 h 358"/>
                  <a:gd name="T30" fmla="*/ 36 w 129"/>
                  <a:gd name="T31" fmla="*/ 34 h 358"/>
                  <a:gd name="T32" fmla="*/ 27 w 129"/>
                  <a:gd name="T33" fmla="*/ 40 h 358"/>
                  <a:gd name="T34" fmla="*/ 16 w 129"/>
                  <a:gd name="T35" fmla="*/ 45 h 358"/>
                  <a:gd name="T36" fmla="*/ 16 w 129"/>
                  <a:gd name="T37" fmla="*/ 45 h 3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9" h="358">
                    <a:moveTo>
                      <a:pt x="16" y="45"/>
                    </a:moveTo>
                    <a:lnTo>
                      <a:pt x="16" y="45"/>
                    </a:lnTo>
                    <a:lnTo>
                      <a:pt x="0" y="49"/>
                    </a:lnTo>
                    <a:lnTo>
                      <a:pt x="0" y="121"/>
                    </a:lnTo>
                    <a:lnTo>
                      <a:pt x="0" y="121"/>
                    </a:lnTo>
                    <a:lnTo>
                      <a:pt x="27" y="110"/>
                    </a:lnTo>
                    <a:lnTo>
                      <a:pt x="54" y="96"/>
                    </a:lnTo>
                    <a:lnTo>
                      <a:pt x="54" y="358"/>
                    </a:lnTo>
                    <a:lnTo>
                      <a:pt x="129" y="358"/>
                    </a:lnTo>
                    <a:lnTo>
                      <a:pt x="129" y="0"/>
                    </a:lnTo>
                    <a:lnTo>
                      <a:pt x="64" y="0"/>
                    </a:lnTo>
                    <a:lnTo>
                      <a:pt x="64" y="0"/>
                    </a:lnTo>
                    <a:lnTo>
                      <a:pt x="59" y="11"/>
                    </a:lnTo>
                    <a:lnTo>
                      <a:pt x="50" y="24"/>
                    </a:lnTo>
                    <a:lnTo>
                      <a:pt x="45" y="29"/>
                    </a:lnTo>
                    <a:lnTo>
                      <a:pt x="36" y="34"/>
                    </a:lnTo>
                    <a:lnTo>
                      <a:pt x="27" y="40"/>
                    </a:lnTo>
                    <a:lnTo>
                      <a:pt x="16" y="45"/>
                    </a:lnTo>
                    <a:lnTo>
                      <a:pt x="16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p:grpSp>
      </p:grpSp>
      <p:grpSp>
        <p:nvGrpSpPr>
          <p:cNvPr id="87" name="组合 86"/>
          <p:cNvGrpSpPr/>
          <p:nvPr/>
        </p:nvGrpSpPr>
        <p:grpSpPr>
          <a:xfrm>
            <a:off x="8574254" y="3597056"/>
            <a:ext cx="600719" cy="600797"/>
            <a:chOff x="5568562" y="1104393"/>
            <a:chExt cx="720000" cy="720000"/>
          </a:xfrm>
        </p:grpSpPr>
        <p:sp>
          <p:nvSpPr>
            <p:cNvPr id="88" name="椭圆 87"/>
            <p:cNvSpPr/>
            <p:nvPr/>
          </p:nvSpPr>
          <p:spPr>
            <a:xfrm>
              <a:off x="5568562" y="1104393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89" name="Freeform 24"/>
            <p:cNvSpPr>
              <a:spLocks noEditPoints="1"/>
            </p:cNvSpPr>
            <p:nvPr/>
          </p:nvSpPr>
          <p:spPr bwMode="auto">
            <a:xfrm>
              <a:off x="5709421" y="1226450"/>
              <a:ext cx="438282" cy="430166"/>
            </a:xfrm>
            <a:custGeom>
              <a:gdLst>
                <a:gd name="T0" fmla="*/ 860 w 1082"/>
                <a:gd name="T1" fmla="*/ 689 h 1058"/>
                <a:gd name="T2" fmla="*/ 844 w 1082"/>
                <a:gd name="T3" fmla="*/ 709 h 1058"/>
                <a:gd name="T4" fmla="*/ 905 w 1082"/>
                <a:gd name="T5" fmla="*/ 783 h 1058"/>
                <a:gd name="T6" fmla="*/ 808 w 1082"/>
                <a:gd name="T7" fmla="*/ 855 h 1058"/>
                <a:gd name="T8" fmla="*/ 657 w 1082"/>
                <a:gd name="T9" fmla="*/ 914 h 1058"/>
                <a:gd name="T10" fmla="*/ 738 w 1082"/>
                <a:gd name="T11" fmla="*/ 525 h 1058"/>
                <a:gd name="T12" fmla="*/ 760 w 1082"/>
                <a:gd name="T13" fmla="*/ 515 h 1058"/>
                <a:gd name="T14" fmla="*/ 770 w 1082"/>
                <a:gd name="T15" fmla="*/ 493 h 1058"/>
                <a:gd name="T16" fmla="*/ 767 w 1082"/>
                <a:gd name="T17" fmla="*/ 391 h 1058"/>
                <a:gd name="T18" fmla="*/ 751 w 1082"/>
                <a:gd name="T19" fmla="*/ 374 h 1058"/>
                <a:gd name="T20" fmla="*/ 616 w 1082"/>
                <a:gd name="T21" fmla="*/ 266 h 1058"/>
                <a:gd name="T22" fmla="*/ 655 w 1082"/>
                <a:gd name="T23" fmla="*/ 230 h 1058"/>
                <a:gd name="T24" fmla="*/ 684 w 1082"/>
                <a:gd name="T25" fmla="*/ 162 h 1058"/>
                <a:gd name="T26" fmla="*/ 682 w 1082"/>
                <a:gd name="T27" fmla="*/ 115 h 1058"/>
                <a:gd name="T28" fmla="*/ 661 w 1082"/>
                <a:gd name="T29" fmla="*/ 63 h 1058"/>
                <a:gd name="T30" fmla="*/ 621 w 1082"/>
                <a:gd name="T31" fmla="*/ 25 h 1058"/>
                <a:gd name="T32" fmla="*/ 571 w 1082"/>
                <a:gd name="T33" fmla="*/ 4 h 1058"/>
                <a:gd name="T34" fmla="*/ 527 w 1082"/>
                <a:gd name="T35" fmla="*/ 0 h 1058"/>
                <a:gd name="T36" fmla="*/ 473 w 1082"/>
                <a:gd name="T37" fmla="*/ 18 h 1058"/>
                <a:gd name="T38" fmla="*/ 430 w 1082"/>
                <a:gd name="T39" fmla="*/ 52 h 1058"/>
                <a:gd name="T40" fmla="*/ 405 w 1082"/>
                <a:gd name="T41" fmla="*/ 101 h 1058"/>
                <a:gd name="T42" fmla="*/ 398 w 1082"/>
                <a:gd name="T43" fmla="*/ 144 h 1058"/>
                <a:gd name="T44" fmla="*/ 418 w 1082"/>
                <a:gd name="T45" fmla="*/ 214 h 1058"/>
                <a:gd name="T46" fmla="*/ 468 w 1082"/>
                <a:gd name="T47" fmla="*/ 266 h 1058"/>
                <a:gd name="T48" fmla="*/ 338 w 1082"/>
                <a:gd name="T49" fmla="*/ 373 h 1058"/>
                <a:gd name="T50" fmla="*/ 319 w 1082"/>
                <a:gd name="T51" fmla="*/ 385 h 1058"/>
                <a:gd name="T52" fmla="*/ 313 w 1082"/>
                <a:gd name="T53" fmla="*/ 493 h 1058"/>
                <a:gd name="T54" fmla="*/ 319 w 1082"/>
                <a:gd name="T55" fmla="*/ 511 h 1058"/>
                <a:gd name="T56" fmla="*/ 338 w 1082"/>
                <a:gd name="T57" fmla="*/ 524 h 1058"/>
                <a:gd name="T58" fmla="*/ 468 w 1082"/>
                <a:gd name="T59" fmla="*/ 921 h 1058"/>
                <a:gd name="T60" fmla="*/ 310 w 1082"/>
                <a:gd name="T61" fmla="*/ 875 h 1058"/>
                <a:gd name="T62" fmla="*/ 176 w 1082"/>
                <a:gd name="T63" fmla="*/ 783 h 1058"/>
                <a:gd name="T64" fmla="*/ 238 w 1082"/>
                <a:gd name="T65" fmla="*/ 716 h 1058"/>
                <a:gd name="T66" fmla="*/ 229 w 1082"/>
                <a:gd name="T67" fmla="*/ 693 h 1058"/>
                <a:gd name="T68" fmla="*/ 23 w 1082"/>
                <a:gd name="T69" fmla="*/ 689 h 1058"/>
                <a:gd name="T70" fmla="*/ 0 w 1082"/>
                <a:gd name="T71" fmla="*/ 713 h 1058"/>
                <a:gd name="T72" fmla="*/ 4 w 1082"/>
                <a:gd name="T73" fmla="*/ 916 h 1058"/>
                <a:gd name="T74" fmla="*/ 27 w 1082"/>
                <a:gd name="T75" fmla="*/ 927 h 1058"/>
                <a:gd name="T76" fmla="*/ 83 w 1082"/>
                <a:gd name="T77" fmla="*/ 876 h 1058"/>
                <a:gd name="T78" fmla="*/ 180 w 1082"/>
                <a:gd name="T79" fmla="*/ 952 h 1058"/>
                <a:gd name="T80" fmla="*/ 292 w 1082"/>
                <a:gd name="T81" fmla="*/ 1010 h 1058"/>
                <a:gd name="T82" fmla="*/ 412 w 1082"/>
                <a:gd name="T83" fmla="*/ 1046 h 1058"/>
                <a:gd name="T84" fmla="*/ 542 w 1082"/>
                <a:gd name="T85" fmla="*/ 1058 h 1058"/>
                <a:gd name="T86" fmla="*/ 639 w 1082"/>
                <a:gd name="T87" fmla="*/ 1051 h 1058"/>
                <a:gd name="T88" fmla="*/ 761 w 1082"/>
                <a:gd name="T89" fmla="*/ 1020 h 1058"/>
                <a:gd name="T90" fmla="*/ 875 w 1082"/>
                <a:gd name="T91" fmla="*/ 968 h 1058"/>
                <a:gd name="T92" fmla="*/ 976 w 1082"/>
                <a:gd name="T93" fmla="*/ 896 h 1058"/>
                <a:gd name="T94" fmla="*/ 1049 w 1082"/>
                <a:gd name="T95" fmla="*/ 923 h 1058"/>
                <a:gd name="T96" fmla="*/ 1075 w 1082"/>
                <a:gd name="T97" fmla="*/ 921 h 1058"/>
                <a:gd name="T98" fmla="*/ 1082 w 1082"/>
                <a:gd name="T99" fmla="*/ 713 h 1058"/>
                <a:gd name="T100" fmla="*/ 1069 w 1082"/>
                <a:gd name="T101" fmla="*/ 691 h 1058"/>
                <a:gd name="T102" fmla="*/ 542 w 1082"/>
                <a:gd name="T103" fmla="*/ 189 h 1058"/>
                <a:gd name="T104" fmla="*/ 509 w 1082"/>
                <a:gd name="T105" fmla="*/ 175 h 1058"/>
                <a:gd name="T106" fmla="*/ 497 w 1082"/>
                <a:gd name="T107" fmla="*/ 144 h 1058"/>
                <a:gd name="T108" fmla="*/ 504 w 1082"/>
                <a:gd name="T109" fmla="*/ 119 h 1058"/>
                <a:gd name="T110" fmla="*/ 533 w 1082"/>
                <a:gd name="T111" fmla="*/ 99 h 1058"/>
                <a:gd name="T112" fmla="*/ 558 w 1082"/>
                <a:gd name="T113" fmla="*/ 103 h 1058"/>
                <a:gd name="T114" fmla="*/ 583 w 1082"/>
                <a:gd name="T115" fmla="*/ 126 h 1058"/>
                <a:gd name="T116" fmla="*/ 585 w 1082"/>
                <a:gd name="T117" fmla="*/ 153 h 1058"/>
                <a:gd name="T118" fmla="*/ 567 w 1082"/>
                <a:gd name="T119" fmla="*/ 180 h 1058"/>
                <a:gd name="T120" fmla="*/ 542 w 1082"/>
                <a:gd name="T121" fmla="*/ 189 h 10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82" h="1058">
                  <a:moveTo>
                    <a:pt x="1058" y="689"/>
                  </a:moveTo>
                  <a:lnTo>
                    <a:pt x="868" y="689"/>
                  </a:lnTo>
                  <a:lnTo>
                    <a:pt x="868" y="689"/>
                  </a:lnTo>
                  <a:lnTo>
                    <a:pt x="860" y="689"/>
                  </a:lnTo>
                  <a:lnTo>
                    <a:pt x="855" y="693"/>
                  </a:lnTo>
                  <a:lnTo>
                    <a:pt x="850" y="698"/>
                  </a:lnTo>
                  <a:lnTo>
                    <a:pt x="846" y="704"/>
                  </a:lnTo>
                  <a:lnTo>
                    <a:pt x="844" y="709"/>
                  </a:lnTo>
                  <a:lnTo>
                    <a:pt x="844" y="716"/>
                  </a:lnTo>
                  <a:lnTo>
                    <a:pt x="848" y="722"/>
                  </a:lnTo>
                  <a:lnTo>
                    <a:pt x="851" y="729"/>
                  </a:lnTo>
                  <a:lnTo>
                    <a:pt x="905" y="783"/>
                  </a:lnTo>
                  <a:lnTo>
                    <a:pt x="905" y="783"/>
                  </a:lnTo>
                  <a:lnTo>
                    <a:pt x="875" y="810"/>
                  </a:lnTo>
                  <a:lnTo>
                    <a:pt x="842" y="833"/>
                  </a:lnTo>
                  <a:lnTo>
                    <a:pt x="808" y="855"/>
                  </a:lnTo>
                  <a:lnTo>
                    <a:pt x="772" y="875"/>
                  </a:lnTo>
                  <a:lnTo>
                    <a:pt x="736" y="891"/>
                  </a:lnTo>
                  <a:lnTo>
                    <a:pt x="697" y="903"/>
                  </a:lnTo>
                  <a:lnTo>
                    <a:pt x="657" y="914"/>
                  </a:lnTo>
                  <a:lnTo>
                    <a:pt x="616" y="921"/>
                  </a:lnTo>
                  <a:lnTo>
                    <a:pt x="616" y="525"/>
                  </a:lnTo>
                  <a:lnTo>
                    <a:pt x="738" y="525"/>
                  </a:lnTo>
                  <a:lnTo>
                    <a:pt x="738" y="525"/>
                  </a:lnTo>
                  <a:lnTo>
                    <a:pt x="743" y="524"/>
                  </a:lnTo>
                  <a:lnTo>
                    <a:pt x="751" y="522"/>
                  </a:lnTo>
                  <a:lnTo>
                    <a:pt x="756" y="520"/>
                  </a:lnTo>
                  <a:lnTo>
                    <a:pt x="760" y="515"/>
                  </a:lnTo>
                  <a:lnTo>
                    <a:pt x="763" y="511"/>
                  </a:lnTo>
                  <a:lnTo>
                    <a:pt x="767" y="506"/>
                  </a:lnTo>
                  <a:lnTo>
                    <a:pt x="769" y="498"/>
                  </a:lnTo>
                  <a:lnTo>
                    <a:pt x="770" y="493"/>
                  </a:lnTo>
                  <a:lnTo>
                    <a:pt x="770" y="403"/>
                  </a:lnTo>
                  <a:lnTo>
                    <a:pt x="770" y="403"/>
                  </a:lnTo>
                  <a:lnTo>
                    <a:pt x="769" y="398"/>
                  </a:lnTo>
                  <a:lnTo>
                    <a:pt x="767" y="391"/>
                  </a:lnTo>
                  <a:lnTo>
                    <a:pt x="763" y="385"/>
                  </a:lnTo>
                  <a:lnTo>
                    <a:pt x="760" y="382"/>
                  </a:lnTo>
                  <a:lnTo>
                    <a:pt x="756" y="378"/>
                  </a:lnTo>
                  <a:lnTo>
                    <a:pt x="751" y="374"/>
                  </a:lnTo>
                  <a:lnTo>
                    <a:pt x="743" y="373"/>
                  </a:lnTo>
                  <a:lnTo>
                    <a:pt x="738" y="373"/>
                  </a:lnTo>
                  <a:lnTo>
                    <a:pt x="616" y="373"/>
                  </a:lnTo>
                  <a:lnTo>
                    <a:pt x="616" y="266"/>
                  </a:lnTo>
                  <a:lnTo>
                    <a:pt x="616" y="266"/>
                  </a:lnTo>
                  <a:lnTo>
                    <a:pt x="630" y="256"/>
                  </a:lnTo>
                  <a:lnTo>
                    <a:pt x="644" y="243"/>
                  </a:lnTo>
                  <a:lnTo>
                    <a:pt x="655" y="230"/>
                  </a:lnTo>
                  <a:lnTo>
                    <a:pt x="666" y="214"/>
                  </a:lnTo>
                  <a:lnTo>
                    <a:pt x="673" y="198"/>
                  </a:lnTo>
                  <a:lnTo>
                    <a:pt x="680" y="182"/>
                  </a:lnTo>
                  <a:lnTo>
                    <a:pt x="684" y="162"/>
                  </a:lnTo>
                  <a:lnTo>
                    <a:pt x="684" y="144"/>
                  </a:lnTo>
                  <a:lnTo>
                    <a:pt x="684" y="144"/>
                  </a:lnTo>
                  <a:lnTo>
                    <a:pt x="684" y="130"/>
                  </a:lnTo>
                  <a:lnTo>
                    <a:pt x="682" y="115"/>
                  </a:lnTo>
                  <a:lnTo>
                    <a:pt x="679" y="101"/>
                  </a:lnTo>
                  <a:lnTo>
                    <a:pt x="673" y="88"/>
                  </a:lnTo>
                  <a:lnTo>
                    <a:pt x="668" y="76"/>
                  </a:lnTo>
                  <a:lnTo>
                    <a:pt x="661" y="63"/>
                  </a:lnTo>
                  <a:lnTo>
                    <a:pt x="652" y="52"/>
                  </a:lnTo>
                  <a:lnTo>
                    <a:pt x="643" y="41"/>
                  </a:lnTo>
                  <a:lnTo>
                    <a:pt x="632" y="32"/>
                  </a:lnTo>
                  <a:lnTo>
                    <a:pt x="621" y="25"/>
                  </a:lnTo>
                  <a:lnTo>
                    <a:pt x="610" y="18"/>
                  </a:lnTo>
                  <a:lnTo>
                    <a:pt x="598" y="11"/>
                  </a:lnTo>
                  <a:lnTo>
                    <a:pt x="583" y="7"/>
                  </a:lnTo>
                  <a:lnTo>
                    <a:pt x="571" y="4"/>
                  </a:lnTo>
                  <a:lnTo>
                    <a:pt x="556" y="0"/>
                  </a:lnTo>
                  <a:lnTo>
                    <a:pt x="542" y="0"/>
                  </a:lnTo>
                  <a:lnTo>
                    <a:pt x="542" y="0"/>
                  </a:lnTo>
                  <a:lnTo>
                    <a:pt x="527" y="0"/>
                  </a:lnTo>
                  <a:lnTo>
                    <a:pt x="513" y="4"/>
                  </a:lnTo>
                  <a:lnTo>
                    <a:pt x="499" y="7"/>
                  </a:lnTo>
                  <a:lnTo>
                    <a:pt x="486" y="11"/>
                  </a:lnTo>
                  <a:lnTo>
                    <a:pt x="473" y="18"/>
                  </a:lnTo>
                  <a:lnTo>
                    <a:pt x="461" y="25"/>
                  </a:lnTo>
                  <a:lnTo>
                    <a:pt x="450" y="32"/>
                  </a:lnTo>
                  <a:lnTo>
                    <a:pt x="439" y="41"/>
                  </a:lnTo>
                  <a:lnTo>
                    <a:pt x="430" y="52"/>
                  </a:lnTo>
                  <a:lnTo>
                    <a:pt x="423" y="63"/>
                  </a:lnTo>
                  <a:lnTo>
                    <a:pt x="416" y="76"/>
                  </a:lnTo>
                  <a:lnTo>
                    <a:pt x="409" y="88"/>
                  </a:lnTo>
                  <a:lnTo>
                    <a:pt x="405" y="101"/>
                  </a:lnTo>
                  <a:lnTo>
                    <a:pt x="401" y="115"/>
                  </a:lnTo>
                  <a:lnTo>
                    <a:pt x="398" y="130"/>
                  </a:lnTo>
                  <a:lnTo>
                    <a:pt x="398" y="144"/>
                  </a:lnTo>
                  <a:lnTo>
                    <a:pt x="398" y="144"/>
                  </a:lnTo>
                  <a:lnTo>
                    <a:pt x="400" y="162"/>
                  </a:lnTo>
                  <a:lnTo>
                    <a:pt x="403" y="182"/>
                  </a:lnTo>
                  <a:lnTo>
                    <a:pt x="409" y="198"/>
                  </a:lnTo>
                  <a:lnTo>
                    <a:pt x="418" y="214"/>
                  </a:lnTo>
                  <a:lnTo>
                    <a:pt x="427" y="230"/>
                  </a:lnTo>
                  <a:lnTo>
                    <a:pt x="439" y="243"/>
                  </a:lnTo>
                  <a:lnTo>
                    <a:pt x="452" y="256"/>
                  </a:lnTo>
                  <a:lnTo>
                    <a:pt x="468" y="266"/>
                  </a:lnTo>
                  <a:lnTo>
                    <a:pt x="468" y="373"/>
                  </a:lnTo>
                  <a:lnTo>
                    <a:pt x="346" y="373"/>
                  </a:lnTo>
                  <a:lnTo>
                    <a:pt x="346" y="373"/>
                  </a:lnTo>
                  <a:lnTo>
                    <a:pt x="338" y="373"/>
                  </a:lnTo>
                  <a:lnTo>
                    <a:pt x="333" y="374"/>
                  </a:lnTo>
                  <a:lnTo>
                    <a:pt x="328" y="378"/>
                  </a:lnTo>
                  <a:lnTo>
                    <a:pt x="322" y="382"/>
                  </a:lnTo>
                  <a:lnTo>
                    <a:pt x="319" y="385"/>
                  </a:lnTo>
                  <a:lnTo>
                    <a:pt x="315" y="391"/>
                  </a:lnTo>
                  <a:lnTo>
                    <a:pt x="313" y="398"/>
                  </a:lnTo>
                  <a:lnTo>
                    <a:pt x="313" y="403"/>
                  </a:lnTo>
                  <a:lnTo>
                    <a:pt x="313" y="493"/>
                  </a:lnTo>
                  <a:lnTo>
                    <a:pt x="313" y="493"/>
                  </a:lnTo>
                  <a:lnTo>
                    <a:pt x="313" y="498"/>
                  </a:lnTo>
                  <a:lnTo>
                    <a:pt x="315" y="506"/>
                  </a:lnTo>
                  <a:lnTo>
                    <a:pt x="319" y="511"/>
                  </a:lnTo>
                  <a:lnTo>
                    <a:pt x="322" y="515"/>
                  </a:lnTo>
                  <a:lnTo>
                    <a:pt x="328" y="520"/>
                  </a:lnTo>
                  <a:lnTo>
                    <a:pt x="333" y="522"/>
                  </a:lnTo>
                  <a:lnTo>
                    <a:pt x="338" y="524"/>
                  </a:lnTo>
                  <a:lnTo>
                    <a:pt x="346" y="525"/>
                  </a:lnTo>
                  <a:lnTo>
                    <a:pt x="468" y="525"/>
                  </a:lnTo>
                  <a:lnTo>
                    <a:pt x="468" y="921"/>
                  </a:lnTo>
                  <a:lnTo>
                    <a:pt x="468" y="921"/>
                  </a:lnTo>
                  <a:lnTo>
                    <a:pt x="427" y="914"/>
                  </a:lnTo>
                  <a:lnTo>
                    <a:pt x="385" y="903"/>
                  </a:lnTo>
                  <a:lnTo>
                    <a:pt x="347" y="891"/>
                  </a:lnTo>
                  <a:lnTo>
                    <a:pt x="310" y="875"/>
                  </a:lnTo>
                  <a:lnTo>
                    <a:pt x="274" y="855"/>
                  </a:lnTo>
                  <a:lnTo>
                    <a:pt x="239" y="833"/>
                  </a:lnTo>
                  <a:lnTo>
                    <a:pt x="207" y="810"/>
                  </a:lnTo>
                  <a:lnTo>
                    <a:pt x="176" y="783"/>
                  </a:lnTo>
                  <a:lnTo>
                    <a:pt x="230" y="729"/>
                  </a:lnTo>
                  <a:lnTo>
                    <a:pt x="230" y="729"/>
                  </a:lnTo>
                  <a:lnTo>
                    <a:pt x="236" y="722"/>
                  </a:lnTo>
                  <a:lnTo>
                    <a:pt x="238" y="716"/>
                  </a:lnTo>
                  <a:lnTo>
                    <a:pt x="238" y="709"/>
                  </a:lnTo>
                  <a:lnTo>
                    <a:pt x="236" y="704"/>
                  </a:lnTo>
                  <a:lnTo>
                    <a:pt x="232" y="698"/>
                  </a:lnTo>
                  <a:lnTo>
                    <a:pt x="229" y="693"/>
                  </a:lnTo>
                  <a:lnTo>
                    <a:pt x="221" y="689"/>
                  </a:lnTo>
                  <a:lnTo>
                    <a:pt x="214" y="689"/>
                  </a:lnTo>
                  <a:lnTo>
                    <a:pt x="23" y="689"/>
                  </a:lnTo>
                  <a:lnTo>
                    <a:pt x="23" y="689"/>
                  </a:lnTo>
                  <a:lnTo>
                    <a:pt x="14" y="691"/>
                  </a:lnTo>
                  <a:lnTo>
                    <a:pt x="7" y="695"/>
                  </a:lnTo>
                  <a:lnTo>
                    <a:pt x="2" y="704"/>
                  </a:lnTo>
                  <a:lnTo>
                    <a:pt x="0" y="713"/>
                  </a:lnTo>
                  <a:lnTo>
                    <a:pt x="0" y="903"/>
                  </a:lnTo>
                  <a:lnTo>
                    <a:pt x="0" y="903"/>
                  </a:lnTo>
                  <a:lnTo>
                    <a:pt x="2" y="911"/>
                  </a:lnTo>
                  <a:lnTo>
                    <a:pt x="4" y="916"/>
                  </a:lnTo>
                  <a:lnTo>
                    <a:pt x="9" y="921"/>
                  </a:lnTo>
                  <a:lnTo>
                    <a:pt x="14" y="925"/>
                  </a:lnTo>
                  <a:lnTo>
                    <a:pt x="20" y="927"/>
                  </a:lnTo>
                  <a:lnTo>
                    <a:pt x="27" y="927"/>
                  </a:lnTo>
                  <a:lnTo>
                    <a:pt x="34" y="923"/>
                  </a:lnTo>
                  <a:lnTo>
                    <a:pt x="40" y="920"/>
                  </a:lnTo>
                  <a:lnTo>
                    <a:pt x="83" y="876"/>
                  </a:lnTo>
                  <a:lnTo>
                    <a:pt x="83" y="876"/>
                  </a:lnTo>
                  <a:lnTo>
                    <a:pt x="106" y="896"/>
                  </a:lnTo>
                  <a:lnTo>
                    <a:pt x="130" y="916"/>
                  </a:lnTo>
                  <a:lnTo>
                    <a:pt x="155" y="934"/>
                  </a:lnTo>
                  <a:lnTo>
                    <a:pt x="180" y="952"/>
                  </a:lnTo>
                  <a:lnTo>
                    <a:pt x="207" y="968"/>
                  </a:lnTo>
                  <a:lnTo>
                    <a:pt x="234" y="983"/>
                  </a:lnTo>
                  <a:lnTo>
                    <a:pt x="263" y="997"/>
                  </a:lnTo>
                  <a:lnTo>
                    <a:pt x="292" y="1010"/>
                  </a:lnTo>
                  <a:lnTo>
                    <a:pt x="320" y="1020"/>
                  </a:lnTo>
                  <a:lnTo>
                    <a:pt x="351" y="1029"/>
                  </a:lnTo>
                  <a:lnTo>
                    <a:pt x="382" y="1038"/>
                  </a:lnTo>
                  <a:lnTo>
                    <a:pt x="412" y="1046"/>
                  </a:lnTo>
                  <a:lnTo>
                    <a:pt x="443" y="1051"/>
                  </a:lnTo>
                  <a:lnTo>
                    <a:pt x="475" y="1055"/>
                  </a:lnTo>
                  <a:lnTo>
                    <a:pt x="508" y="1056"/>
                  </a:lnTo>
                  <a:lnTo>
                    <a:pt x="542" y="1058"/>
                  </a:lnTo>
                  <a:lnTo>
                    <a:pt x="542" y="1058"/>
                  </a:lnTo>
                  <a:lnTo>
                    <a:pt x="574" y="1056"/>
                  </a:lnTo>
                  <a:lnTo>
                    <a:pt x="607" y="1055"/>
                  </a:lnTo>
                  <a:lnTo>
                    <a:pt x="639" y="1051"/>
                  </a:lnTo>
                  <a:lnTo>
                    <a:pt x="671" y="1046"/>
                  </a:lnTo>
                  <a:lnTo>
                    <a:pt x="702" y="1038"/>
                  </a:lnTo>
                  <a:lnTo>
                    <a:pt x="733" y="1029"/>
                  </a:lnTo>
                  <a:lnTo>
                    <a:pt x="761" y="1020"/>
                  </a:lnTo>
                  <a:lnTo>
                    <a:pt x="792" y="1010"/>
                  </a:lnTo>
                  <a:lnTo>
                    <a:pt x="821" y="997"/>
                  </a:lnTo>
                  <a:lnTo>
                    <a:pt x="848" y="983"/>
                  </a:lnTo>
                  <a:lnTo>
                    <a:pt x="875" y="968"/>
                  </a:lnTo>
                  <a:lnTo>
                    <a:pt x="902" y="952"/>
                  </a:lnTo>
                  <a:lnTo>
                    <a:pt x="927" y="934"/>
                  </a:lnTo>
                  <a:lnTo>
                    <a:pt x="952" y="916"/>
                  </a:lnTo>
                  <a:lnTo>
                    <a:pt x="976" y="896"/>
                  </a:lnTo>
                  <a:lnTo>
                    <a:pt x="999" y="876"/>
                  </a:lnTo>
                  <a:lnTo>
                    <a:pt x="1042" y="920"/>
                  </a:lnTo>
                  <a:lnTo>
                    <a:pt x="1042" y="920"/>
                  </a:lnTo>
                  <a:lnTo>
                    <a:pt x="1049" y="923"/>
                  </a:lnTo>
                  <a:lnTo>
                    <a:pt x="1055" y="927"/>
                  </a:lnTo>
                  <a:lnTo>
                    <a:pt x="1062" y="927"/>
                  </a:lnTo>
                  <a:lnTo>
                    <a:pt x="1067" y="925"/>
                  </a:lnTo>
                  <a:lnTo>
                    <a:pt x="1075" y="921"/>
                  </a:lnTo>
                  <a:lnTo>
                    <a:pt x="1078" y="916"/>
                  </a:lnTo>
                  <a:lnTo>
                    <a:pt x="1082" y="911"/>
                  </a:lnTo>
                  <a:lnTo>
                    <a:pt x="1082" y="903"/>
                  </a:lnTo>
                  <a:lnTo>
                    <a:pt x="1082" y="713"/>
                  </a:lnTo>
                  <a:lnTo>
                    <a:pt x="1082" y="713"/>
                  </a:lnTo>
                  <a:lnTo>
                    <a:pt x="1080" y="704"/>
                  </a:lnTo>
                  <a:lnTo>
                    <a:pt x="1076" y="695"/>
                  </a:lnTo>
                  <a:lnTo>
                    <a:pt x="1069" y="691"/>
                  </a:lnTo>
                  <a:lnTo>
                    <a:pt x="1058" y="689"/>
                  </a:lnTo>
                  <a:lnTo>
                    <a:pt x="1058" y="689"/>
                  </a:lnTo>
                  <a:close/>
                  <a:moveTo>
                    <a:pt x="542" y="189"/>
                  </a:moveTo>
                  <a:lnTo>
                    <a:pt x="542" y="189"/>
                  </a:lnTo>
                  <a:lnTo>
                    <a:pt x="533" y="187"/>
                  </a:lnTo>
                  <a:lnTo>
                    <a:pt x="524" y="185"/>
                  </a:lnTo>
                  <a:lnTo>
                    <a:pt x="517" y="180"/>
                  </a:lnTo>
                  <a:lnTo>
                    <a:pt x="509" y="175"/>
                  </a:lnTo>
                  <a:lnTo>
                    <a:pt x="504" y="169"/>
                  </a:lnTo>
                  <a:lnTo>
                    <a:pt x="500" y="160"/>
                  </a:lnTo>
                  <a:lnTo>
                    <a:pt x="497" y="153"/>
                  </a:lnTo>
                  <a:lnTo>
                    <a:pt x="497" y="144"/>
                  </a:lnTo>
                  <a:lnTo>
                    <a:pt x="497" y="144"/>
                  </a:lnTo>
                  <a:lnTo>
                    <a:pt x="497" y="135"/>
                  </a:lnTo>
                  <a:lnTo>
                    <a:pt x="500" y="126"/>
                  </a:lnTo>
                  <a:lnTo>
                    <a:pt x="504" y="119"/>
                  </a:lnTo>
                  <a:lnTo>
                    <a:pt x="509" y="112"/>
                  </a:lnTo>
                  <a:lnTo>
                    <a:pt x="517" y="106"/>
                  </a:lnTo>
                  <a:lnTo>
                    <a:pt x="524" y="103"/>
                  </a:lnTo>
                  <a:lnTo>
                    <a:pt x="533" y="99"/>
                  </a:lnTo>
                  <a:lnTo>
                    <a:pt x="542" y="99"/>
                  </a:lnTo>
                  <a:lnTo>
                    <a:pt x="542" y="99"/>
                  </a:lnTo>
                  <a:lnTo>
                    <a:pt x="551" y="99"/>
                  </a:lnTo>
                  <a:lnTo>
                    <a:pt x="558" y="103"/>
                  </a:lnTo>
                  <a:lnTo>
                    <a:pt x="567" y="106"/>
                  </a:lnTo>
                  <a:lnTo>
                    <a:pt x="572" y="112"/>
                  </a:lnTo>
                  <a:lnTo>
                    <a:pt x="578" y="119"/>
                  </a:lnTo>
                  <a:lnTo>
                    <a:pt x="583" y="126"/>
                  </a:lnTo>
                  <a:lnTo>
                    <a:pt x="585" y="135"/>
                  </a:lnTo>
                  <a:lnTo>
                    <a:pt x="587" y="144"/>
                  </a:lnTo>
                  <a:lnTo>
                    <a:pt x="587" y="144"/>
                  </a:lnTo>
                  <a:lnTo>
                    <a:pt x="585" y="153"/>
                  </a:lnTo>
                  <a:lnTo>
                    <a:pt x="583" y="160"/>
                  </a:lnTo>
                  <a:lnTo>
                    <a:pt x="578" y="169"/>
                  </a:lnTo>
                  <a:lnTo>
                    <a:pt x="572" y="175"/>
                  </a:lnTo>
                  <a:lnTo>
                    <a:pt x="567" y="180"/>
                  </a:lnTo>
                  <a:lnTo>
                    <a:pt x="558" y="185"/>
                  </a:lnTo>
                  <a:lnTo>
                    <a:pt x="551" y="187"/>
                  </a:lnTo>
                  <a:lnTo>
                    <a:pt x="542" y="189"/>
                  </a:lnTo>
                  <a:lnTo>
                    <a:pt x="542" y="18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</p:grpSp>
      <p:sp>
        <p:nvSpPr>
          <p:cNvPr id="90" name="Rectangle 5">
            <a:extLst>
              <a:ext uri="{FF2B5EF4-FFF2-40B4-BE49-F238E27FC236}">
                <a16:creationId xmlns:a16="http://schemas.microsoft.com/office/drawing/2014/main" xmlns="" id="{554B2E30-44BC-4972-A943-F23B7C03F52C}"/>
              </a:ext>
            </a:extLst>
          </p:cNvPr>
          <p:cNvSpPr txBox="1">
            <a:spLocks noChangeArrowheads="1"/>
          </p:cNvSpPr>
          <p:nvPr/>
        </p:nvSpPr>
        <p:spPr>
          <a:xfrm>
            <a:off x="1774686" y="735345"/>
            <a:ext cx="6780034" cy="1081087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+mj-lt"/>
                <a:ea typeface="华文细黑" panose="02010600040101010101" pitchFamily="2" charset="-122"/>
                <a:cs typeface="+mj-cs"/>
              </a:defRPr>
            </a:lvl1pPr>
            <a:lvl2pPr marL="4572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2pPr>
            <a:lvl3pPr marL="9144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3pPr>
            <a:lvl4pPr marL="13716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4pPr>
            <a:lvl5pPr marL="18288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9pPr>
          </a:lstStyle>
          <a:p>
            <a:pPr algn="l"/>
            <a:r>
              <a:rPr lang="zh-CN" altLang="en-US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治疗措施</a:t>
            </a:r>
            <a:br>
              <a:rPr lang="en-US" altLang="zh-CN" sz="4000" b="1" kern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4000" b="1" ker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218295261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1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15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1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25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35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41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45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5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57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63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4200"/>
                            </p:stCondLst>
                            <p:childTnLst>
                              <p:par>
                                <p:cTn id="69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4700"/>
                            </p:stCondLst>
                            <p:childTnLst>
                              <p:par>
                                <p:cTn id="7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30" grpId="0"/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9650" name="Rectangle 2">
            <a:extLst>
              <a:ext uri="{FF2B5EF4-FFF2-40B4-BE49-F238E27FC236}">
                <a16:creationId xmlns:a16="http://schemas.microsoft.com/office/drawing/2014/main" xmlns="" id="{75FE3D66-43FF-4371-BD9A-F7FBFD447A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3509" y="699136"/>
            <a:ext cx="4486275" cy="606425"/>
          </a:xfrm>
          <a:extLst>
            <a:ext uri="{AF507438-7753-43E0-B8FC-AC1667EBCBE1}">
              <a14:hiddenEffects xmlns:a14="http://schemas.microsoft.com/office/drawing/2010/main">
                <a:effectLst>
                  <a:outerShdw dist="107763" dir="189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42235" tIns="71117" rIns="142235" bIns="71117" numCol="1" anchor="t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r>
              <a:rPr lang="zh-CN" altLang="en-US" sz="4000" b="1">
                <a:ea typeface="黑体" panose="02010609060101010101" pitchFamily="49" charset="-122"/>
              </a:rPr>
              <a:t>（一）一般治疗</a:t>
            </a:r>
            <a:endParaRPr lang="zh-CN" altLang="en-US" sz="4000">
              <a:ea typeface="黑体" panose="02010609060101010101" pitchFamily="49" charset="-122"/>
            </a:endParaRPr>
          </a:p>
        </p:txBody>
      </p:sp>
      <p:sp>
        <p:nvSpPr>
          <p:cNvPr id="539651" name="Rectangle 3">
            <a:extLst>
              <a:ext uri="{FF2B5EF4-FFF2-40B4-BE49-F238E27FC236}">
                <a16:creationId xmlns:a16="http://schemas.microsoft.com/office/drawing/2014/main" xmlns="" id="{8C62582D-EA3D-4938-8680-996413A4CC5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52320" y="944880"/>
            <a:ext cx="2976880" cy="4084320"/>
          </a:xfrm>
        </p:spPr>
        <p:txBody>
          <a:bodyPr vert="horz" wrap="square" lIns="142235" tIns="71117" rIns="142235" bIns="71117" numCol="1" anchor="t" anchorCtr="0" compatLnSpc="1">
            <a:prstTxWarp prst="textNoShape">
              <a:avLst/>
            </a:prstTxWarp>
          </a:bodyPr>
          <a:lstStyle/>
          <a:p>
            <a:pPr marL="0" indent="0">
              <a:lnSpc>
                <a:spcPct val="140000"/>
              </a:lnSpc>
              <a:buClr>
                <a:schemeClr val="folHlink"/>
              </a:buClr>
              <a:buSzPct val="60000"/>
              <a:buNone/>
              <a:defRPr/>
            </a:pPr>
            <a:endParaRPr lang="zh-CN" altLang="en-US" sz="3200" b="1" kern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休息</a:t>
            </a:r>
            <a:endParaRPr lang="en-US" altLang="zh-CN" sz="32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饮食</a:t>
            </a:r>
            <a:endParaRPr lang="en-US" altLang="zh-CN" sz="32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防治感染</a:t>
            </a:r>
            <a:endParaRPr lang="en-US" altLang="zh-CN" sz="32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利尿</a:t>
            </a:r>
            <a:endParaRPr lang="en-US" altLang="zh-CN" sz="32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疾病宣教</a:t>
            </a:r>
            <a:endParaRPr lang="en-US" altLang="zh-CN" sz="32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6948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39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96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A1A9AA13-B729-468E-9256-DFE9F0D3D284}"/>
              </a:ext>
            </a:extLst>
          </p:cNvPr>
          <p:cNvSpPr txBox="1">
            <a:spLocks noChangeArrowheads="1"/>
          </p:cNvSpPr>
          <p:nvPr/>
        </p:nvSpPr>
        <p:spPr>
          <a:xfrm>
            <a:off x="500932" y="751027"/>
            <a:ext cx="5049078" cy="1081087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+mj-lt"/>
                <a:ea typeface="华文细黑" panose="02010600040101010101" pitchFamily="2" charset="-122"/>
                <a:cs typeface="+mj-cs"/>
              </a:defRPr>
            </a:lvl1pPr>
            <a:lvl2pPr marL="4572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2pPr>
            <a:lvl3pPr marL="9144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3pPr>
            <a:lvl4pPr marL="13716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4pPr>
            <a:lvl5pPr marL="18288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 休  息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692E901-09F3-4237-991F-028B0E7D7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378" y="1227455"/>
            <a:ext cx="10268902" cy="3730625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n"/>
              <a:defRPr sz="16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n"/>
              <a:defRPr sz="14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2" indent="0">
              <a:lnSpc>
                <a:spcPct val="150000"/>
              </a:lnSpc>
              <a:buNone/>
            </a:pPr>
            <a:endParaRPr lang="en-US" altLang="zh-CN" sz="32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一般不需绝对卧床休息；                   </a:t>
            </a: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严重水肿和高血压时应卧床休息，但应经常变换体位，病情缓解后逐渐增加活动量，促进血液循环防止血栓生成；</a:t>
            </a:r>
            <a:endParaRPr lang="en-US" altLang="zh-CN" sz="28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病情缓解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3-6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个月可逐渐恢复上学，避免过度劳累。</a:t>
            </a:r>
          </a:p>
        </p:txBody>
      </p:sp>
    </p:spTree>
    <p:extLst>
      <p:ext uri="{BB962C8B-B14F-4D97-AF65-F5344CB8AC3E}">
        <p14:creationId xmlns:p14="http://schemas.microsoft.com/office/powerpoint/2010/main" val="1244091327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A1A9AA13-B729-468E-9256-DFE9F0D3D284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700227"/>
            <a:ext cx="6499308" cy="1081087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+mj-lt"/>
                <a:ea typeface="华文细黑" panose="02010600040101010101" pitchFamily="2" charset="-122"/>
                <a:cs typeface="+mj-cs"/>
              </a:defRPr>
            </a:lvl1pPr>
            <a:lvl2pPr marL="4572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2pPr>
            <a:lvl3pPr marL="9144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3pPr>
            <a:lvl4pPr marL="13716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4pPr>
            <a:lvl5pPr marL="18288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 饮  食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692E901-09F3-4237-991F-028B0E7D7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298" y="599440"/>
            <a:ext cx="10116502" cy="2702560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n"/>
              <a:defRPr sz="16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n"/>
              <a:defRPr sz="14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2" indent="0">
              <a:lnSpc>
                <a:spcPct val="150000"/>
              </a:lnSpc>
              <a:buNone/>
            </a:pPr>
            <a:endParaRPr lang="en-US" altLang="zh-CN" sz="32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原则：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给予易消化饮食，如优质蛋白、少量脂肪、足量糖类和高维生素饮食；</a:t>
            </a:r>
          </a:p>
          <a:p>
            <a:pPr lvl="2"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钠盐：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水肿、高血压时应限制盐和水的摄入，给予无盐或低盐饮食（氯化钠</a:t>
            </a:r>
            <a:r>
              <a:rPr lang="en-US" altLang="zh-CN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1-2g/d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），病情缓解后不必继续限盐；</a:t>
            </a: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蛋白质：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每日</a:t>
            </a:r>
            <a:r>
              <a:rPr lang="en-US" altLang="zh-CN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1.5-2g/kg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，如乳类、蛋、禽类及牛肉等；</a:t>
            </a:r>
            <a:endParaRPr lang="en-US" altLang="zh-CN" sz="24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US" altLang="zh-CN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维生素：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患儿应用激素治疗过程中，每日应给予维生素</a:t>
            </a:r>
            <a:r>
              <a:rPr lang="en-US" altLang="zh-CN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D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及适量钙剂。</a:t>
            </a:r>
          </a:p>
        </p:txBody>
      </p:sp>
    </p:spTree>
    <p:extLst>
      <p:ext uri="{BB962C8B-B14F-4D97-AF65-F5344CB8AC3E}">
        <p14:creationId xmlns:p14="http://schemas.microsoft.com/office/powerpoint/2010/main" val="2332449027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A1A9AA13-B729-468E-9256-DFE9F0D3D284}"/>
              </a:ext>
            </a:extLst>
          </p:cNvPr>
          <p:cNvSpPr txBox="1">
            <a:spLocks noChangeArrowheads="1"/>
          </p:cNvSpPr>
          <p:nvPr/>
        </p:nvSpPr>
        <p:spPr>
          <a:xfrm>
            <a:off x="866692" y="761187"/>
            <a:ext cx="5049078" cy="1081087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+mj-lt"/>
                <a:ea typeface="华文细黑" panose="02010600040101010101" pitchFamily="2" charset="-122"/>
                <a:cs typeface="+mj-cs"/>
              </a:defRPr>
            </a:lvl1pPr>
            <a:lvl2pPr marL="4572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2pPr>
            <a:lvl3pPr marL="9144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3pPr>
            <a:lvl4pPr marL="13716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4pPr>
            <a:lvl5pPr marL="18288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 防治感染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692E901-09F3-4237-991F-028B0E7D7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7578" y="1400175"/>
            <a:ext cx="10268902" cy="3730625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n"/>
              <a:defRPr sz="16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n"/>
              <a:defRPr sz="14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2" indent="0">
              <a:lnSpc>
                <a:spcPct val="150000"/>
              </a:lnSpc>
              <a:buNone/>
            </a:pPr>
            <a:endParaRPr lang="en-US" altLang="zh-CN" sz="32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注意皮肤、黏膜护理；                   </a:t>
            </a: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肾炎患儿与感染性疾病患儿分开收治；</a:t>
            </a:r>
            <a:endParaRPr lang="en-US" altLang="zh-CN" sz="28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一旦感染及时治疗，避免使用肾毒性药物；</a:t>
            </a:r>
            <a:endParaRPr lang="en-US" altLang="zh-CN" sz="28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一般不常规预防性使用抗生素。</a:t>
            </a:r>
          </a:p>
        </p:txBody>
      </p:sp>
    </p:spTree>
    <p:extLst>
      <p:ext uri="{BB962C8B-B14F-4D97-AF65-F5344CB8AC3E}">
        <p14:creationId xmlns:p14="http://schemas.microsoft.com/office/powerpoint/2010/main" val="223306866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xmlns="" id="{A1A9AA13-B729-468E-9256-DFE9F0D3D284}"/>
              </a:ext>
            </a:extLst>
          </p:cNvPr>
          <p:cNvSpPr txBox="1">
            <a:spLocks noChangeArrowheads="1"/>
          </p:cNvSpPr>
          <p:nvPr/>
        </p:nvSpPr>
        <p:spPr>
          <a:xfrm>
            <a:off x="866692" y="761187"/>
            <a:ext cx="5049078" cy="1081087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+mj-lt"/>
                <a:ea typeface="华文细黑" panose="02010600040101010101" pitchFamily="2" charset="-122"/>
                <a:cs typeface="+mj-cs"/>
              </a:defRPr>
            </a:lvl1pPr>
            <a:lvl2pPr marL="4572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2pPr>
            <a:lvl3pPr marL="9144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3pPr>
            <a:lvl4pPr marL="13716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4pPr>
            <a:lvl5pPr marL="182880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华文细黑" panose="0201060004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黑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4000" b="1" kern="0">
                <a:latin typeface="黑体" panose="02010609060101010101" pitchFamily="49" charset="-122"/>
                <a:ea typeface="黑体" panose="02010609060101010101" pitchFamily="49" charset="-122"/>
              </a:rPr>
              <a:t> 利  尿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692E901-09F3-4237-991F-028B0E7D7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240" y="1095375"/>
            <a:ext cx="10718800" cy="3730625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n"/>
              <a:defRPr sz="16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n"/>
              <a:defRPr sz="14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2" indent="0">
              <a:lnSpc>
                <a:spcPct val="150000"/>
              </a:lnSpc>
              <a:buNone/>
            </a:pPr>
            <a:endParaRPr lang="en-US" altLang="zh-CN" sz="32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水肿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/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高血压者：</a:t>
            </a:r>
            <a:r>
              <a:rPr lang="zh-CN" altLang="en-US" sz="2800" b="1" kern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氢氯噻嗪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每日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1-2mg/kg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，分次口服；                   </a:t>
            </a: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无效时注射</a:t>
            </a:r>
            <a:r>
              <a:rPr lang="zh-CN" altLang="en-US" sz="2800" b="1" kern="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呋塞米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每次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1-2mg/kg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，每日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1-2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次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；</a:t>
            </a:r>
            <a:endParaRPr lang="en-US" altLang="zh-CN" sz="28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 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严重低蛋白血症（白蛋白</a:t>
            </a:r>
            <a:r>
              <a:rPr lang="en-US" altLang="zh-CN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&lt;15g/L</a:t>
            </a: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）、重度水肿、利尿剂无效、低血容量者：输注白蛋白；</a:t>
            </a:r>
            <a:endParaRPr lang="en-US" altLang="zh-CN" sz="28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 lvl="2">
              <a:lnSpc>
                <a:spcPct val="150000"/>
              </a:lnSpc>
            </a:pPr>
            <a:r>
              <a:rPr lang="zh-CN" altLang="en-US" sz="28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 利尿剂使用期间：密切监测出入量、体重及电解质指标。</a:t>
            </a:r>
          </a:p>
        </p:txBody>
      </p:sp>
    </p:spTree>
    <p:extLst>
      <p:ext uri="{BB962C8B-B14F-4D97-AF65-F5344CB8AC3E}">
        <p14:creationId xmlns:p14="http://schemas.microsoft.com/office/powerpoint/2010/main" val="324276969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xmlns="" id="{DB72C23C-7D66-47F7-919F-1F207DDE52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37360" y="958865"/>
            <a:ext cx="6461760" cy="1081087"/>
          </a:xfrm>
          <a:noFill/>
        </p:spPr>
        <p:txBody>
          <a:bodyPr/>
          <a:lstStyle/>
          <a:p>
            <a:pPr algn="l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5.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 健康宣教</a:t>
            </a:r>
            <a:br>
              <a:rPr lang="en-US" altLang="zh-CN" sz="4000" b="1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xmlns="" id="{87217D9F-70C7-4E71-A9A8-3B3DFC5AE5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280" y="1757680"/>
            <a:ext cx="9113520" cy="157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n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n"/>
              <a:defRPr sz="16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n"/>
              <a:defRPr sz="14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1800" kern="1200">
                <a:solidFill>
                  <a:schemeClr val="tx1"/>
                </a:solidFill>
                <a:latin typeface="+mn-lt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向患儿和家长讲解疾病的相关知识；</a:t>
            </a:r>
            <a:endParaRPr lang="en-US" altLang="zh-CN" sz="24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患儿必须按计划服药，不可骤然停药，以免复发；</a:t>
            </a:r>
            <a:endParaRPr lang="en-US" altLang="zh-CN" sz="24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教会患儿及家长预防感染的常用方法，认识感染的常见表现，并能及时就诊；</a:t>
            </a:r>
            <a:endParaRPr lang="en-US" altLang="zh-CN" sz="24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患儿不能剧烈活动，避免奔跑、打闹等；</a:t>
            </a:r>
            <a:endParaRPr lang="en-US" altLang="zh-CN" sz="24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教会家长及年长儿学会用试纸监测尿蛋白的变化；</a:t>
            </a:r>
            <a:endParaRPr lang="en-US" altLang="zh-CN" sz="2400" b="1" kern="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预防接种需在病情完全缓解且停用糖皮质激素</a:t>
            </a:r>
            <a:r>
              <a:rPr lang="en-US" altLang="zh-CN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6</a:t>
            </a:r>
            <a:r>
              <a:rPr lang="zh-CN" altLang="en-US" sz="2400" b="1" ker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个月后进行。</a:t>
            </a:r>
          </a:p>
        </p:txBody>
      </p:sp>
    </p:spTree>
    <p:extLst>
      <p:ext uri="{BB962C8B-B14F-4D97-AF65-F5344CB8AC3E}">
        <p14:creationId xmlns:p14="http://schemas.microsoft.com/office/powerpoint/2010/main" val="16830976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9650" name="Rectangle 2">
            <a:extLst>
              <a:ext uri="{FF2B5EF4-FFF2-40B4-BE49-F238E27FC236}">
                <a16:creationId xmlns:a16="http://schemas.microsoft.com/office/drawing/2014/main" xmlns="" id="{75FE3D66-43FF-4371-BD9A-F7FBFD447A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3509" y="699136"/>
            <a:ext cx="6307771" cy="606425"/>
          </a:xfrm>
          <a:extLst>
            <a:ext uri="{AF507438-7753-43E0-B8FC-AC1667EBCBE1}">
              <a14:hiddenEffects xmlns:a14="http://schemas.microsoft.com/office/drawing/2010/main">
                <a:effectLst>
                  <a:outerShdw dist="107763" dir="189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42235" tIns="71117" rIns="142235" bIns="71117" numCol="1" anchor="t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r>
              <a:rPr lang="zh-CN" altLang="en-US" sz="4000" b="1">
                <a:ea typeface="黑体" panose="02010609060101010101" pitchFamily="49" charset="-122"/>
              </a:rPr>
              <a:t>（二）糖皮质激素的治疗</a:t>
            </a:r>
            <a:endParaRPr lang="zh-CN" altLang="en-US" sz="4000">
              <a:ea typeface="黑体" panose="02010609060101010101" pitchFamily="49" charset="-122"/>
            </a:endParaRPr>
          </a:p>
        </p:txBody>
      </p:sp>
      <p:sp>
        <p:nvSpPr>
          <p:cNvPr id="539651" name="Rectangle 3">
            <a:extLst>
              <a:ext uri="{FF2B5EF4-FFF2-40B4-BE49-F238E27FC236}">
                <a16:creationId xmlns:a16="http://schemas.microsoft.com/office/drawing/2014/main" xmlns="" id="{8C62582D-EA3D-4938-8680-996413A4CC5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174240" y="1645920"/>
            <a:ext cx="7792720" cy="4084320"/>
          </a:xfrm>
        </p:spPr>
        <p:txBody>
          <a:bodyPr vert="horz" wrap="square" lIns="142235" tIns="71117" rIns="142235" bIns="71117" numCol="1" anchor="t" anchorCtr="0" compatLnSpc="1">
            <a:prstTxWarp prst="textNoShape">
              <a:avLst/>
            </a:prstTxWarp>
          </a:bodyPr>
          <a:lstStyle/>
          <a:p>
            <a:pPr marL="0" indent="0">
              <a:lnSpc>
                <a:spcPct val="140000"/>
              </a:lnSpc>
              <a:buClr>
                <a:schemeClr val="folHlink"/>
              </a:buClr>
              <a:buSzPct val="60000"/>
              <a:buNone/>
              <a:defRPr/>
            </a:pPr>
            <a:endParaRPr lang="zh-CN" altLang="en-US" sz="3200" b="1" kern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肾病综合征</a:t>
            </a:r>
            <a:r>
              <a:rPr lang="zh-CN" altLang="en-US" sz="3200" b="1" kern="120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首选药</a:t>
            </a:r>
            <a:endParaRPr lang="en-US" altLang="zh-CN" sz="3200" b="1" kern="1200">
              <a:solidFill>
                <a:srgbClr val="0070C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主要药物：</a:t>
            </a:r>
            <a:r>
              <a:rPr lang="zh-CN" altLang="en-US" sz="3200" b="1" kern="120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泼尼松</a:t>
            </a: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；</a:t>
            </a:r>
            <a:endParaRPr lang="en-US" altLang="zh-CN" sz="32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32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原则：</a:t>
            </a:r>
            <a:r>
              <a:rPr lang="zh-CN" altLang="en-US" sz="3200" b="1" kern="1200">
                <a:solidFill>
                  <a:srgbClr val="0070C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始量足、减量慢、足疗程</a:t>
            </a:r>
            <a:endParaRPr lang="en-US" altLang="zh-CN" sz="3200" b="1" kern="1200">
              <a:solidFill>
                <a:srgbClr val="0070C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321397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39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96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9650" name="Rectangle 2">
            <a:extLst>
              <a:ext uri="{FF2B5EF4-FFF2-40B4-BE49-F238E27FC236}">
                <a16:creationId xmlns:a16="http://schemas.microsoft.com/office/drawing/2014/main" xmlns="" id="{75FE3D66-43FF-4371-BD9A-F7FBFD447A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3509" y="699136"/>
            <a:ext cx="6307771" cy="606425"/>
          </a:xfrm>
          <a:extLst>
            <a:ext uri="{AF507438-7753-43E0-B8FC-AC1667EBCBE1}">
              <a14:hiddenEffects xmlns:a14="http://schemas.microsoft.com/office/drawing/2010/main">
                <a:effectLst>
                  <a:outerShdw dist="107763" dir="189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42235" tIns="71117" rIns="142235" bIns="71117" numCol="1" anchor="t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r>
              <a:rPr lang="zh-CN" altLang="en-US" sz="4000" b="1">
                <a:ea typeface="黑体" panose="02010609060101010101" pitchFamily="49" charset="-122"/>
              </a:rPr>
              <a:t>（二）糖皮质激素的治疗</a:t>
            </a:r>
            <a:endParaRPr lang="zh-CN" altLang="en-US" sz="4000">
              <a:ea typeface="黑体" panose="02010609060101010101" pitchFamily="49" charset="-122"/>
            </a:endParaRPr>
          </a:p>
        </p:txBody>
      </p:sp>
      <p:sp>
        <p:nvSpPr>
          <p:cNvPr id="539651" name="Rectangle 3">
            <a:extLst>
              <a:ext uri="{FF2B5EF4-FFF2-40B4-BE49-F238E27FC236}">
                <a16:creationId xmlns:a16="http://schemas.microsoft.com/office/drawing/2014/main" xmlns="" id="{8C62582D-EA3D-4938-8680-996413A4CC5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214880" y="1219200"/>
            <a:ext cx="7792720" cy="4084320"/>
          </a:xfrm>
        </p:spPr>
        <p:txBody>
          <a:bodyPr vert="horz" wrap="square" lIns="142235" tIns="71117" rIns="142235" bIns="71117" numCol="1" anchor="t" anchorCtr="0" compatLnSpc="1">
            <a:prstTxWarp prst="textNoShape">
              <a:avLst/>
            </a:prstTxWarp>
          </a:bodyPr>
          <a:lstStyle/>
          <a:p>
            <a:pPr marL="0" indent="0">
              <a:lnSpc>
                <a:spcPct val="140000"/>
              </a:lnSpc>
              <a:buClr>
                <a:schemeClr val="folHlink"/>
              </a:buClr>
              <a:buSzPct val="60000"/>
              <a:buNone/>
              <a:defRPr/>
            </a:pPr>
            <a:endParaRPr lang="zh-CN" altLang="en-US" sz="3200" b="1" kern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28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初治病例治疗方案</a:t>
            </a:r>
            <a:endParaRPr lang="en-US" altLang="zh-CN" sz="28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28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非频复发肾病的治疗</a:t>
            </a:r>
            <a:endParaRPr lang="en-US" altLang="zh-CN" sz="28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28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频复发和激素依赖性肾病的治疗</a:t>
            </a:r>
            <a:endParaRPr lang="en-US" altLang="zh-CN" sz="28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28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甲基泼尼松静脉冲击疗法</a:t>
            </a:r>
            <a:endParaRPr lang="en-US" altLang="zh-CN" sz="28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r>
              <a:rPr lang="zh-CN" altLang="en-US" sz="2800" b="1" kern="1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</a:rPr>
              <a:t>激素治疗的副作用</a:t>
            </a:r>
            <a:endParaRPr lang="en-US" altLang="zh-CN" sz="2800" b="1" kern="1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  <a:p>
            <a:pPr>
              <a:lnSpc>
                <a:spcPct val="140000"/>
              </a:lnSpc>
              <a:buClr>
                <a:schemeClr val="folHlink"/>
              </a:buClr>
              <a:buSzPct val="60000"/>
              <a:defRPr/>
            </a:pPr>
            <a:endParaRPr lang="en-US" altLang="zh-CN" sz="3200" b="1" kern="1200">
              <a:solidFill>
                <a:srgbClr val="0070C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826062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39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96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https://d.book118.com/667113061013006053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GENSWF_ADVANCE_TIME" val="0.00"/>
  <p:tag name="ISPRING_CUSTOM_TIMING_USED" val="0"/>
  <p:tag name="ISPRING_SLIDE_INDENT_LEVEL" val="0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nordridesign.com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336699"/>
      </a:accent1>
      <a:accent2>
        <a:srgbClr val="45ACDF"/>
      </a:accent2>
      <a:accent3>
        <a:srgbClr val="FFFFFF"/>
      </a:accent3>
      <a:accent4>
        <a:srgbClr val="000000"/>
      </a:accent4>
      <a:accent5>
        <a:srgbClr val="ADB8CA"/>
      </a:accent5>
      <a:accent6>
        <a:srgbClr val="3E9BCA"/>
      </a:accent6>
      <a:hlink>
        <a:srgbClr val="0099CC"/>
      </a:hlink>
      <a:folHlink>
        <a:srgbClr val="66CCFF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lnDef>
  </a:objectDefaults>
  <a:extraClrSchemeLst>
    <a:extraClrScheme>
      <a:clrScheme name="NordriDesign_免费商务模板系列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_免费商务模板系列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_免费商务模板系列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_免费商务模板系列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_免费商务模板系列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_免费商务模板系列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_免费商务模板系列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00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ordridesign.com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00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66CC"/>
        </a:accent1>
        <a:accent2>
          <a:srgbClr val="336699"/>
        </a:accent2>
        <a:accent3>
          <a:srgbClr val="FFFFFF"/>
        </a:accent3>
        <a:accent4>
          <a:srgbClr val="000000"/>
        </a:accent4>
        <a:accent5>
          <a:srgbClr val="AAB8E2"/>
        </a:accent5>
        <a:accent6>
          <a:srgbClr val="2D5C8A"/>
        </a:accent6>
        <a:hlink>
          <a:srgbClr val="00458A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2D96FF"/>
        </a:accent1>
        <a:accent2>
          <a:srgbClr val="336699"/>
        </a:accent2>
        <a:accent3>
          <a:srgbClr val="FFFFFF"/>
        </a:accent3>
        <a:accent4>
          <a:srgbClr val="000000"/>
        </a:accent4>
        <a:accent5>
          <a:srgbClr val="ADC9FF"/>
        </a:accent5>
        <a:accent6>
          <a:srgbClr val="2D5C8A"/>
        </a:accent6>
        <a:hlink>
          <a:srgbClr val="00458A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rdridesign.com 1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5093DC"/>
        </a:accent1>
        <a:accent2>
          <a:srgbClr val="336699"/>
        </a:accent2>
        <a:accent3>
          <a:srgbClr val="FFFFFF"/>
        </a:accent3>
        <a:accent4>
          <a:srgbClr val="000000"/>
        </a:accent4>
        <a:accent5>
          <a:srgbClr val="B3C8EB"/>
        </a:accent5>
        <a:accent6>
          <a:srgbClr val="2D5C8A"/>
        </a:accent6>
        <a:hlink>
          <a:srgbClr val="00458A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华文细黑</vt:lpstr>
      <vt:lpstr>MS UI Gothic</vt:lpstr>
      <vt:lpstr>黑体</vt:lpstr>
      <vt:lpstr>Wingdings</vt:lpstr>
      <vt:lpstr>Tahoma</vt:lpstr>
      <vt:lpstr>楷体_GB2312</vt:lpstr>
      <vt:lpstr>微软雅黑</vt:lpstr>
      <vt:lpstr>Monotype Sorts</vt:lpstr>
      <vt:lpstr>Times New Roman</vt:lpstr>
      <vt:lpstr>等线 Light</vt:lpstr>
      <vt:lpstr>等线</vt:lpstr>
      <vt:lpstr>Office Theme</vt:lpstr>
      <vt:lpstr>八、治  疗</vt:lpstr>
      <vt:lpstr>PowerPoint Presentation</vt:lpstr>
      <vt:lpstr>（一）一般治疗</vt:lpstr>
      <vt:lpstr>PowerPoint Presentation</vt:lpstr>
      <vt:lpstr>PowerPoint Presentation</vt:lpstr>
      <vt:lpstr>PowerPoint Presentation</vt:lpstr>
      <vt:lpstr>PowerPoint Presentation</vt:lpstr>
      <vt:lpstr>5. 健康宣教</vt:lpstr>
      <vt:lpstr>（二）糖皮质激素的治疗</vt:lpstr>
      <vt:lpstr>（二）糖皮质激素的治疗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2024-09-26T19:59:32.887</cp:lastPrinted>
  <dcterms:created xsi:type="dcterms:W3CDTF">2024-09-26T11:59:32Z</dcterms:created>
  <dcterms:modified xsi:type="dcterms:W3CDTF">2024-09-26T11:59:34Z</dcterms:modified>
</cp:coreProperties>
</file>