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F1C747-2018-44E4-886A-F7F1E34A3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00A848-D70F-4940-9A04-82A886925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8B2586-865C-4295-802E-DA8BFA98B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3F09FF-D5D8-43A4-ABE1-C8AFB0F58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F073BC-CBBD-4D0A-9AB5-3AB1258DF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ABF958-E17B-415F-A799-D1FF8A2BC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B5CB29-DB10-4341-BADF-047F825B6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BABCD5-065A-4424-8B2C-FBF0E7B95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AA9B6C-F9A9-4D33-A028-962CFA4FB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DD3430-CD60-4766-9768-3A7A3BB03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C88D88-CD3F-4C84-AFE8-163A3F945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1316002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《职场精进之路——从巨婴到大咖》读后感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职场巨婴的典型特征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从巨婴到职场大咖的转变过程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职场大咖的成功秘诀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个人感悟与行动计划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533" b="1153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本书简介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本书以职场发展为主线，通过讲述主人公从初入职场的巨婴成长为大咖的过程，为读者提供了一系列职场精进的建议和技巧。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书中涵盖了职业规划、人际关系处理、团队协作、个人品牌建设等方面的内容，旨在帮助读者在职场中不断进步，实现个人价值。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867" r="2586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我是一名即将步入职场的大学毕业生，对于职场充满了好奇与期待，同时也感到迷茫和不安。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在这样的背景下，我选择了阅读《职场精进之路——从巨婴到大咖》，希望通过本书的学习，能够更好地为未来的职场生涯做好准备，提高自己的职业竞争力。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个人背景与阅读初衷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职场巨婴的典型特征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职场巨婴往往习惯于依赖他人，缺乏独立思考和自主解决问题的能力，常常需要他人的指导和帮助才能完成任务。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习惯依赖他人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由于缺乏独立思考和自主决策的能力，职场巨婴往往难以承担责任，遇到问题时容易推卸责任，缺乏责任感和担当精神。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难以承担责任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500" r="250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职场巨婴往往难以适应变化的环境和工作要求，缺乏灵活性和适应性，无法快速适应新的挑战和机遇。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难以适应变化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依赖性强，缺乏独立思考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2779" b="327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698" b="6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059" b="1105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目光短浅，缺乏长远规划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缺乏长远规划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职场巨婴往往只关注眼前的利益和短期目标，缺乏长远规划和战略眼光，无法把握长远的发展机会和趋势。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忽视长期价值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职场巨婴往往只关注眼前的利益和短期目标，忽视长期价值和可持续发展，导致职业生涯发展受阻。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缺乏耐心和毅力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职场巨婴往往缺乏耐心和毅力，难以持之以恒地追求长远目标，容易在遇到困难和挫折时放弃。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职场巨婴往往持有消极的心态，对工作和生活缺乏热情和信心，容易产生挫败感和失落感。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消极心态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548" r="135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缺乏自信心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4000" b="4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缺乏行动力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职场巨婴往往缺乏自信心，对自己的能力和价值认识不足，难以充分发挥自己的潜力。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职场巨婴往往缺乏行动力，难以积极主动地开展工作和学习，导致工作效率低下和职业发展受阻。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心态消极，缺乏积极态度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从巨婴到职场大咖的转变过程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585540" y="4130989"/>
            <a:ext cx="9388340" cy="0"/>
          </a:xfrm>
          <a:prstGeom prst="line">
            <a:avLst/>
          </a:prstGeom>
          <a:ln w="28575">
            <a:solidFill>
              <a:schemeClr val="dk1">
                <a:lumMod val="75000"/>
                <a:lumOff val="25000"/>
              </a:schemeClr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994886" y="3540384"/>
            <a:ext cx="1181195" cy="1181195"/>
            <a:chOff x="994886" y="3540384"/>
            <a:chExt cx="1181195" cy="1181195"/>
          </a:xfrm>
        </p:grpSpPr>
        <p:sp>
          <p:nvSpPr>
            <p:cNvPr id="4" name="AutoShape 4"/>
            <p:cNvSpPr/>
            <p:nvPr/>
          </p:nvSpPr>
          <p:spPr>
            <a:xfrm>
              <a:off x="994886" y="3540384"/>
              <a:ext cx="1181195" cy="118119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320641" y="3876712"/>
            <a:ext cx="529780" cy="508540"/>
            <a:chOff x="1320641" y="3876712"/>
            <a:chExt cx="529780" cy="508540"/>
          </a:xfrm>
        </p:grpSpPr>
        <p:sp>
          <p:nvSpPr>
            <p:cNvPr id="6" name="Freeform 6"/>
            <p:cNvSpPr/>
            <p:nvPr/>
          </p:nvSpPr>
          <p:spPr>
            <a:xfrm>
              <a:off x="1674876" y="4088643"/>
              <a:ext cx="18193" cy="19050"/>
            </a:xfrm>
            <a:custGeom>
              <a:rect l="l" t="t" r="r" b="b"/>
              <a:pathLst>
                <a:path w="11" h="19050">
                  <a:moveTo>
                    <a:pt x="11" y="0"/>
                  </a:moveTo>
                  <a:cubicBezTo>
                    <a:pt x="8" y="0"/>
                    <a:pt x="4" y="0"/>
                    <a:pt x="0" y="0"/>
                  </a:cubicBezTo>
                  <a:cubicBezTo>
                    <a:pt x="3" y="0"/>
                    <a:pt x="7" y="0"/>
                    <a:pt x="1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1320641" y="3876712"/>
              <a:ext cx="529780" cy="508540"/>
            </a:xfrm>
            <a:custGeom>
              <a:rect l="l" t="t" r="r" b="b"/>
              <a:pathLst>
                <a:path w="308" h="296">
                  <a:moveTo>
                    <a:pt x="228" y="218"/>
                  </a:moveTo>
                  <a:cubicBezTo>
                    <a:pt x="224" y="215"/>
                    <a:pt x="224" y="215"/>
                    <a:pt x="224" y="215"/>
                  </a:cubicBezTo>
                  <a:cubicBezTo>
                    <a:pt x="228" y="212"/>
                    <a:pt x="228" y="212"/>
                    <a:pt x="228" y="212"/>
                  </a:cubicBezTo>
                  <a:cubicBezTo>
                    <a:pt x="230" y="212"/>
                    <a:pt x="230" y="212"/>
                    <a:pt x="230" y="212"/>
                  </a:cubicBezTo>
                  <a:cubicBezTo>
                    <a:pt x="232" y="212"/>
                    <a:pt x="263" y="210"/>
                    <a:pt x="278" y="209"/>
                  </a:cubicBezTo>
                  <a:cubicBezTo>
                    <a:pt x="295" y="197"/>
                    <a:pt x="292" y="183"/>
                    <a:pt x="288" y="176"/>
                  </a:cubicBezTo>
                  <a:cubicBezTo>
                    <a:pt x="287" y="176"/>
                    <a:pt x="285" y="176"/>
                    <a:pt x="284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78" y="176"/>
                    <a:pt x="231" y="174"/>
                    <a:pt x="229" y="174"/>
                  </a:cubicBezTo>
                  <a:cubicBezTo>
                    <a:pt x="226" y="174"/>
                    <a:pt x="226" y="174"/>
                    <a:pt x="226" y="174"/>
                  </a:cubicBezTo>
                  <a:cubicBezTo>
                    <a:pt x="222" y="171"/>
                    <a:pt x="222" y="171"/>
                    <a:pt x="222" y="171"/>
                  </a:cubicBezTo>
                  <a:cubicBezTo>
                    <a:pt x="226" y="168"/>
                    <a:pt x="226" y="168"/>
                    <a:pt x="226" y="168"/>
                  </a:cubicBezTo>
                  <a:cubicBezTo>
                    <a:pt x="228" y="168"/>
                    <a:pt x="228" y="168"/>
                    <a:pt x="228" y="168"/>
                  </a:cubicBezTo>
                  <a:cubicBezTo>
                    <a:pt x="231" y="168"/>
                    <a:pt x="280" y="164"/>
                    <a:pt x="284" y="164"/>
                  </a:cubicBezTo>
                  <a:cubicBezTo>
                    <a:pt x="290" y="164"/>
                    <a:pt x="292" y="164"/>
                    <a:pt x="292" y="164"/>
                  </a:cubicBezTo>
                  <a:cubicBezTo>
                    <a:pt x="292" y="164"/>
                    <a:pt x="292" y="164"/>
                    <a:pt x="292" y="164"/>
                  </a:cubicBezTo>
                  <a:cubicBezTo>
                    <a:pt x="302" y="155"/>
                    <a:pt x="308" y="144"/>
                    <a:pt x="296" y="133"/>
                  </a:cubicBezTo>
                  <a:cubicBezTo>
                    <a:pt x="285" y="123"/>
                    <a:pt x="243" y="125"/>
                    <a:pt x="214" y="124"/>
                  </a:cubicBezTo>
                  <a:cubicBezTo>
                    <a:pt x="213" y="124"/>
                    <a:pt x="213" y="124"/>
                    <a:pt x="213" y="124"/>
                  </a:cubicBezTo>
                  <a:cubicBezTo>
                    <a:pt x="212" y="124"/>
                    <a:pt x="212" y="124"/>
                    <a:pt x="212" y="124"/>
                  </a:cubicBezTo>
                  <a:cubicBezTo>
                    <a:pt x="212" y="124"/>
                    <a:pt x="219" y="124"/>
                    <a:pt x="217" y="124"/>
                  </a:cubicBezTo>
                  <a:cubicBezTo>
                    <a:pt x="213" y="124"/>
                    <a:pt x="209" y="124"/>
                    <a:pt x="206" y="124"/>
                  </a:cubicBezTo>
                  <a:cubicBezTo>
                    <a:pt x="192" y="123"/>
                    <a:pt x="167" y="123"/>
                    <a:pt x="165" y="123"/>
                  </a:cubicBezTo>
                  <a:cubicBezTo>
                    <a:pt x="165" y="123"/>
                    <a:pt x="165" y="123"/>
                    <a:pt x="165" y="123"/>
                  </a:cubicBezTo>
                  <a:cubicBezTo>
                    <a:pt x="160" y="121"/>
                    <a:pt x="160" y="121"/>
                    <a:pt x="160" y="121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6" y="120"/>
                    <a:pt x="169" y="120"/>
                    <a:pt x="179" y="119"/>
                  </a:cubicBezTo>
                  <a:cubicBezTo>
                    <a:pt x="165" y="90"/>
                    <a:pt x="188" y="73"/>
                    <a:pt x="192" y="58"/>
                  </a:cubicBezTo>
                  <a:cubicBezTo>
                    <a:pt x="206" y="5"/>
                    <a:pt x="178" y="0"/>
                    <a:pt x="178" y="0"/>
                  </a:cubicBezTo>
                  <a:cubicBezTo>
                    <a:pt x="178" y="0"/>
                    <a:pt x="108" y="96"/>
                    <a:pt x="101" y="126"/>
                  </a:cubicBezTo>
                  <a:cubicBezTo>
                    <a:pt x="96" y="148"/>
                    <a:pt x="67" y="146"/>
                    <a:pt x="58" y="146"/>
                  </a:cubicBezTo>
                  <a:cubicBezTo>
                    <a:pt x="10" y="144"/>
                    <a:pt x="0" y="264"/>
                    <a:pt x="53" y="275"/>
                  </a:cubicBezTo>
                  <a:cubicBezTo>
                    <a:pt x="64" y="277"/>
                    <a:pt x="76" y="265"/>
                    <a:pt x="99" y="275"/>
                  </a:cubicBezTo>
                  <a:cubicBezTo>
                    <a:pt x="149" y="296"/>
                    <a:pt x="192" y="287"/>
                    <a:pt x="232" y="286"/>
                  </a:cubicBezTo>
                  <a:cubicBezTo>
                    <a:pt x="259" y="285"/>
                    <a:pt x="257" y="266"/>
                    <a:pt x="255" y="256"/>
                  </a:cubicBezTo>
                  <a:cubicBezTo>
                    <a:pt x="242" y="256"/>
                    <a:pt x="229" y="255"/>
                    <a:pt x="227" y="255"/>
                  </a:cubicBezTo>
                  <a:cubicBezTo>
                    <a:pt x="225" y="255"/>
                    <a:pt x="225" y="255"/>
                    <a:pt x="225" y="255"/>
                  </a:cubicBezTo>
                  <a:cubicBezTo>
                    <a:pt x="221" y="252"/>
                    <a:pt x="221" y="252"/>
                    <a:pt x="221" y="252"/>
                  </a:cubicBezTo>
                  <a:cubicBezTo>
                    <a:pt x="225" y="249"/>
                    <a:pt x="225" y="249"/>
                    <a:pt x="225" y="249"/>
                  </a:cubicBezTo>
                  <a:cubicBezTo>
                    <a:pt x="227" y="249"/>
                    <a:pt x="227" y="249"/>
                    <a:pt x="227" y="249"/>
                  </a:cubicBezTo>
                  <a:cubicBezTo>
                    <a:pt x="229" y="249"/>
                    <a:pt x="247" y="248"/>
                    <a:pt x="262" y="247"/>
                  </a:cubicBezTo>
                  <a:cubicBezTo>
                    <a:pt x="275" y="237"/>
                    <a:pt x="272" y="227"/>
                    <a:pt x="269" y="220"/>
                  </a:cubicBezTo>
                  <a:cubicBezTo>
                    <a:pt x="253" y="219"/>
                    <a:pt x="232" y="218"/>
                    <a:pt x="230" y="218"/>
                  </a:cubicBezTo>
                  <a:lnTo>
                    <a:pt x="228" y="21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506450" y="3540384"/>
            <a:ext cx="1179100" cy="1181195"/>
            <a:chOff x="5506450" y="3540384"/>
            <a:chExt cx="1179100" cy="1181195"/>
          </a:xfrm>
        </p:grpSpPr>
        <p:sp>
          <p:nvSpPr>
            <p:cNvPr id="9" name="AutoShape 9"/>
            <p:cNvSpPr/>
            <p:nvPr/>
          </p:nvSpPr>
          <p:spPr>
            <a:xfrm>
              <a:off x="5506450" y="3540384"/>
              <a:ext cx="1179100" cy="1181195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5935409" y="3917288"/>
            <a:ext cx="321183" cy="427387"/>
            <a:chOff x="5935409" y="3917288"/>
            <a:chExt cx="321183" cy="427387"/>
          </a:xfrm>
        </p:grpSpPr>
        <p:sp>
          <p:nvSpPr>
            <p:cNvPr id="11" name="Freeform 11"/>
            <p:cNvSpPr/>
            <p:nvPr/>
          </p:nvSpPr>
          <p:spPr>
            <a:xfrm>
              <a:off x="5935409" y="4109884"/>
              <a:ext cx="150114" cy="234791"/>
            </a:xfrm>
            <a:custGeom>
              <a:rect l="l" t="t" r="r" b="b"/>
              <a:pathLst>
                <a:path w="57" h="89">
                  <a:moveTo>
                    <a:pt x="0" y="9"/>
                  </a:moveTo>
                  <a:lnTo>
                    <a:pt x="0" y="9"/>
                  </a:lnTo>
                  <a:lnTo>
                    <a:pt x="0" y="73"/>
                  </a:lnTo>
                  <a:lnTo>
                    <a:pt x="57" y="89"/>
                  </a:lnTo>
                  <a:lnTo>
                    <a:pt x="57" y="25"/>
                  </a:lnTo>
                  <a:lnTo>
                    <a:pt x="16" y="14"/>
                  </a:lnTo>
                  <a:lnTo>
                    <a:pt x="41" y="7"/>
                  </a:lnTo>
                  <a:lnTo>
                    <a:pt x="36" y="0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6109145" y="4109884"/>
              <a:ext cx="147447" cy="234791"/>
            </a:xfrm>
            <a:custGeom>
              <a:rect l="l" t="t" r="r" b="b"/>
              <a:pathLst>
                <a:path w="56" h="89">
                  <a:moveTo>
                    <a:pt x="21" y="0"/>
                  </a:moveTo>
                  <a:lnTo>
                    <a:pt x="15" y="7"/>
                  </a:lnTo>
                  <a:lnTo>
                    <a:pt x="40" y="14"/>
                  </a:lnTo>
                  <a:lnTo>
                    <a:pt x="40" y="14"/>
                  </a:lnTo>
                  <a:lnTo>
                    <a:pt x="0" y="25"/>
                  </a:lnTo>
                  <a:lnTo>
                    <a:pt x="0" y="89"/>
                  </a:lnTo>
                  <a:lnTo>
                    <a:pt x="56" y="73"/>
                  </a:lnTo>
                  <a:lnTo>
                    <a:pt x="56" y="9"/>
                  </a:lnTo>
                  <a:lnTo>
                    <a:pt x="21" y="0"/>
                  </a:lnTo>
                  <a:close/>
                  <a:moveTo>
                    <a:pt x="41" y="39"/>
                  </a:moveTo>
                  <a:lnTo>
                    <a:pt x="17" y="46"/>
                  </a:lnTo>
                  <a:lnTo>
                    <a:pt x="17" y="34"/>
                  </a:lnTo>
                  <a:lnTo>
                    <a:pt x="41" y="28"/>
                  </a:lnTo>
                  <a:lnTo>
                    <a:pt x="41" y="3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5995892" y="3917288"/>
              <a:ext cx="202787" cy="229457"/>
            </a:xfrm>
            <a:custGeom>
              <a:rect l="l" t="t" r="r" b="b"/>
              <a:pathLst>
                <a:path w="77" h="87">
                  <a:moveTo>
                    <a:pt x="38" y="87"/>
                  </a:moveTo>
                  <a:lnTo>
                    <a:pt x="77" y="42"/>
                  </a:lnTo>
                  <a:lnTo>
                    <a:pt x="48" y="42"/>
                  </a:lnTo>
                  <a:lnTo>
                    <a:pt x="48" y="0"/>
                  </a:lnTo>
                  <a:lnTo>
                    <a:pt x="29" y="0"/>
                  </a:lnTo>
                  <a:lnTo>
                    <a:pt x="29" y="42"/>
                  </a:lnTo>
                  <a:lnTo>
                    <a:pt x="0" y="42"/>
                  </a:lnTo>
                  <a:lnTo>
                    <a:pt x="38" y="8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78243" y="3540384"/>
            <a:ext cx="1179100" cy="1181195"/>
            <a:chOff x="9978243" y="3540384"/>
            <a:chExt cx="1179100" cy="1181195"/>
          </a:xfrm>
        </p:grpSpPr>
        <p:sp>
          <p:nvSpPr>
            <p:cNvPr id="15" name="AutoShape 15"/>
            <p:cNvSpPr/>
            <p:nvPr/>
          </p:nvSpPr>
          <p:spPr>
            <a:xfrm>
              <a:off x="9978243" y="3540384"/>
              <a:ext cx="1179100" cy="1181195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10351433" y="3876712"/>
            <a:ext cx="424244" cy="464725"/>
            <a:chOff x="10351433" y="3876712"/>
            <a:chExt cx="424244" cy="464725"/>
          </a:xfrm>
        </p:grpSpPr>
        <p:sp>
          <p:nvSpPr>
            <p:cNvPr id="17" name="Freeform 17"/>
            <p:cNvSpPr/>
            <p:nvPr/>
          </p:nvSpPr>
          <p:spPr>
            <a:xfrm>
              <a:off x="10351433" y="3876712"/>
              <a:ext cx="424244" cy="325850"/>
            </a:xfrm>
            <a:custGeom>
              <a:rect l="l" t="t" r="r" b="b"/>
              <a:pathLst>
                <a:path w="150" h="115">
                  <a:moveTo>
                    <a:pt x="139" y="42"/>
                  </a:moveTo>
                  <a:lnTo>
                    <a:pt x="150" y="0"/>
                  </a:lnTo>
                  <a:lnTo>
                    <a:pt x="107" y="10"/>
                  </a:lnTo>
                  <a:lnTo>
                    <a:pt x="118" y="21"/>
                  </a:lnTo>
                  <a:lnTo>
                    <a:pt x="77" y="61"/>
                  </a:lnTo>
                  <a:lnTo>
                    <a:pt x="59" y="44"/>
                  </a:lnTo>
                  <a:lnTo>
                    <a:pt x="0" y="104"/>
                  </a:lnTo>
                  <a:lnTo>
                    <a:pt x="11" y="115"/>
                  </a:lnTo>
                  <a:lnTo>
                    <a:pt x="11" y="115"/>
                  </a:lnTo>
                  <a:lnTo>
                    <a:pt x="59" y="67"/>
                  </a:lnTo>
                  <a:lnTo>
                    <a:pt x="77" y="84"/>
                  </a:lnTo>
                  <a:lnTo>
                    <a:pt x="129" y="32"/>
                  </a:lnTo>
                  <a:lnTo>
                    <a:pt x="139" y="4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10390962" y="4228089"/>
              <a:ext cx="56579" cy="113347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10490022" y="4174273"/>
              <a:ext cx="59436" cy="167164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10594607" y="4117599"/>
              <a:ext cx="59436" cy="223838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10693667" y="4063687"/>
              <a:ext cx="62198" cy="277654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2" name="Picture 22"/>
          <p:cNvPicPr>
            <a:picLocks noChangeAspect="1"/>
          </p:cNvPicPr>
          <p:nvPr/>
        </p:nvPicPr>
        <p:blipFill>
          <a:blip r:embed="rId2"/>
          <a:srcRect t="13935" b="13935"/>
          <a:stretch>
            <a:fillRect/>
          </a:stretch>
        </p:blipFill>
        <p:spPr>
          <a:xfrm>
            <a:off x="387332" y="1711400"/>
            <a:ext cx="2396303" cy="1604591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3"/>
          <a:srcRect t="707" b="707"/>
          <a:stretch>
            <a:fillRect/>
          </a:stretch>
        </p:blipFill>
        <p:spPr>
          <a:xfrm>
            <a:off x="4897849" y="4920583"/>
            <a:ext cx="2396303" cy="1574955"/>
          </a:xfrm>
          <a:prstGeom prst="rect">
            <a:avLst/>
          </a:prstGeom>
        </p:spPr>
      </p:pic>
      <p:pic>
        <p:nvPicPr>
          <p:cNvPr id="24" name="Picture 24"/>
          <p:cNvPicPr>
            <a:picLocks noChangeAspect="1"/>
          </p:cNvPicPr>
          <p:nvPr/>
        </p:nvPicPr>
        <p:blipFill>
          <a:blip r:embed="rId4"/>
          <a:srcRect t="5458" b="5458"/>
          <a:stretch>
            <a:fillRect/>
          </a:stretch>
        </p:blipFill>
        <p:spPr>
          <a:xfrm>
            <a:off x="9369642" y="1711400"/>
            <a:ext cx="2396303" cy="1604591"/>
          </a:xfrm>
          <a:prstGeom prst="rect">
            <a:avLst/>
          </a:prstGeom>
        </p:spPr>
      </p:pic>
      <p:sp>
        <p:nvSpPr>
          <p:cNvPr id="25" name="TextBox 25"/>
          <p:cNvSpPr txBox="1"/>
          <p:nvPr/>
        </p:nvSpPr>
        <p:spPr>
          <a:xfrm>
            <a:off x="381368" y="5057263"/>
            <a:ext cx="41148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职业观念是我们在职场中的指导思想，它决定了我们的工作态度和行为。正确的职业观念能够帮助我们更好地适应职场环境，提高工作效率，并获得更好的职业发展机会。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7752954" y="5104888"/>
            <a:ext cx="41148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正确的职业观念需要我们具备清晰的职业规划，了解自己的职业发展方向和目标，并不断调整自己的职业规划以适应职场变化。同时，我们还需要具备高度的责任感和敬业精神，认真对待工作，不断提高自己的工作能力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036093" y="1905000"/>
            <a:ext cx="4119815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书中强调了职业观念的重要性，并指出了一些常见的职业观念误区，例如把工作等同于职业、缺乏长期规划等。这些误区如果不及时纠正，将会影响我们的职业发展。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树立正确的职业观念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提升能力是我们在职场中不断成长的关键。只有具备了足够的能力，我们才能在工作中游刃有余，获得更好的职业发展机会。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书中指出，积极主动地提升能力需要我们不断学习和实践。学习不仅包括专业知识的学习，还包括技能和能力的提升。实践则是将所学知识运用到实际工作中，通过不断尝试和摸索，提高自己的工作能力和水平。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提升能力的过程中，我们还需要注重自我反思和总结。通过反思和总结，我们可以发现自己的不足和问题，并及时进行调整和改进。同时，我们还可以借鉴他人的经验和教训，避免走弯路，更快地提升自己的能力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889" b="9889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889" b="9889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842" b="13842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积极主动地提升能力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https://d.book118.com/667113160024006043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2024-09-16T20:44:34.906</cp:lastPrinted>
  <dcterms:created xsi:type="dcterms:W3CDTF">2024-09-16T12:44:34Z</dcterms:created>
  <dcterms:modified xsi:type="dcterms:W3CDTF">2024-09-16T12:44:37Z</dcterms:modified>
</cp:coreProperties>
</file>