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eaLnBrk="1" hangingPunct="1">
              <a:buFont typeface="Arial" pitchFamily="34" charset="0"/>
              <a:buNone/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099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 eaLnBrk="1" hangingPunct="1">
              <a:buFont typeface="Arial" pitchFamily="34" charset="0"/>
              <a:buNone/>
              <a:defRPr sz="1200" noProof="1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1268" name="Rectangle 4"/>
          <p:cNvSpPr>
            <a:spLocks noGrp="1"/>
          </p:cNvSpPr>
          <p:nvPr>
            <p:ph type="sldImg" idx="6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宋体" pitchFamily="2" charset="-122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宋体" pitchFamily="2" charset="-122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宋体" pitchFamily="2" charset="-122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宋体" pitchFamily="2" charset="-122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4102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 eaLnBrk="1" hangingPunct="1">
              <a:buFont typeface="Arial" pitchFamily="34" charset="0"/>
              <a:buNone/>
              <a:defRPr sz="1200" noProof="1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103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2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Calibri" pitchFamily="34" charset="0"/>
        <a:ea typeface="宋体" pitchFamily="2" charset="-122"/>
      </a:defRPr>
    </a:lvl1pPr>
    <a:lvl2pPr marL="457200" lvl="1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Calibri" pitchFamily="34" charset="0"/>
        <a:ea typeface="宋体" pitchFamily="2" charset="-122"/>
      </a:defRPr>
    </a:lvl2pPr>
    <a:lvl3pPr marL="914400" lvl="2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Calibri" pitchFamily="34" charset="0"/>
        <a:ea typeface="宋体" pitchFamily="2" charset="-122"/>
      </a:defRPr>
    </a:lvl3pPr>
    <a:lvl4pPr marL="1371600" lvl="3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Calibri" pitchFamily="34" charset="0"/>
        <a:ea typeface="宋体" pitchFamily="2" charset="-122"/>
      </a:defRPr>
    </a:lvl4pPr>
    <a:lvl5pPr marL="1828800" lvl="4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Calibri" pitchFamily="34" charset="0"/>
        <a:ea typeface="宋体" pitchFamily="2" charset="-122"/>
      </a:defRPr>
    </a:lvl5pPr>
    <a:lvl6pPr marL="2286000" lvl="5" indent="0" algn="l" defTabSz="914400" eaLnBrk="0" fontAlgn="base" latinLnBrk="0" hangingPunct="0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itchFamily="34" charset="0"/>
        <a:ea typeface="宋体" pitchFamily="2" charset="-122"/>
      </a:defRPr>
    </a:lvl6pPr>
    <a:lvl7pPr marL="2743200" lvl="6" indent="0" algn="l" defTabSz="914400" eaLnBrk="0" fontAlgn="base" latinLnBrk="0" hangingPunct="0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itchFamily="34" charset="0"/>
        <a:ea typeface="宋体" pitchFamily="2" charset="-122"/>
      </a:defRPr>
    </a:lvl7pPr>
    <a:lvl8pPr marL="3200400" lvl="7" indent="0" algn="l" defTabSz="914400" eaLnBrk="0" fontAlgn="base" latinLnBrk="0" hangingPunct="0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itchFamily="34" charset="0"/>
        <a:ea typeface="宋体" pitchFamily="2" charset="-122"/>
      </a:defRPr>
    </a:lvl8pPr>
    <a:lvl9pPr marL="3657600" lvl="8" indent="0" algn="l" defTabSz="914400" eaLnBrk="0" fontAlgn="base" latinLnBrk="0" hangingPunct="0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itchFamily="34" charset="0"/>
        <a:ea typeface="宋体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4294967295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229E0-C017-4AB5-96B1-1D2A9DE1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2E38-4FEB-471A-B44E-3F84C387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3D4D9-57EA-4F64-A29E-CB79CE81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23815-C28E-4360-AA4E-BDAAD658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38D5C-429E-4243-9CD2-7BA21316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887B6-F7B0-47A7-BD56-237709EA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5A184-646C-4C8E-937C-70F6CB19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0BA0F-0D0A-42C8-BA84-4E1FD1B6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889E1-95FD-4F05-871A-EB9EE04E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251EB-0DE9-49B8-A5B3-35AA28C3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ACD54-2E18-4E58-890D-00B5A88A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9133840" cy="6871970"/>
          </a:xfrm>
          <a:prstGeom prst="rect">
            <a:avLst/>
          </a:prstGeom>
        </p:spPr>
      </p:pic>
      <p:sp>
        <p:nvSpPr>
          <p:cNvPr id="8" name="圆角矩形 7"/>
          <p:cNvSpPr/>
          <p:nvPr userDrawn="1"/>
        </p:nvSpPr>
        <p:spPr>
          <a:xfrm>
            <a:off x="1501140" y="2014220"/>
            <a:ext cx="6532245" cy="202882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x-none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r" eaLnBrk="1" fontAlgn="base" hangingPunct="1">
              <a:buChar char="•"/>
            </a:pPr>
            <a:fld id="{9A0DB2DC-4C9A-4742-B13C-FB6460FD3503}" type="slidenum">
              <a:rPr lang="en-US" altLang="en-US" sz="1400" strike="noStrike" noProof="1">
                <a:latin typeface="Arial" pitchFamily="34" charset="0"/>
                <a:ea typeface="宋体" pitchFamily="2" charset="-122"/>
                <a:cs typeface="+mn-ea"/>
              </a:rPr>
              <a:t/>
            </a:fld>
            <a:endParaRPr lang="en-US" altLang="en-US" sz="1400" strike="noStrike" noProof="1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tags" Target="../tags/tag2.xml" /><Relationship Id="rId6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4.xml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tags" Target="../tags/tag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402314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635"/>
            <a:ext cx="9143365" cy="6857365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1652905" y="1971040"/>
            <a:ext cx="6105525" cy="20624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  <p:sp>
        <p:nvSpPr>
          <p:cNvPr id="13317" name="文本框 3075"/>
          <p:cNvSpPr txBox="1"/>
          <p:nvPr/>
        </p:nvSpPr>
        <p:spPr>
          <a:xfrm>
            <a:off x="1767840" y="2071053"/>
            <a:ext cx="5876449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zh-CN" sz="3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小升初写作技巧突破训练</a:t>
            </a:r>
          </a:p>
        </p:txBody>
      </p:sp>
      <p:sp>
        <p:nvSpPr>
          <p:cNvPr id="3" name="文本框 3075"/>
          <p:cNvSpPr txBox="1"/>
          <p:nvPr/>
        </p:nvSpPr>
        <p:spPr>
          <a:xfrm>
            <a:off x="1508125" y="2797810"/>
            <a:ext cx="6428740" cy="1106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zh-CN" sz="6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立意的高</a:t>
            </a:r>
            <a:r>
              <a:rPr lang="zh-CN" altLang="zh-CN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级方法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970"/>
            <a:ext cx="9133840" cy="687197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1300163" y="1739741"/>
            <a:ext cx="1013936" cy="2122837"/>
            <a:chOff x="-2094" y="2575"/>
            <a:chExt cx="12064" cy="6907"/>
          </a:xfrm>
        </p:grpSpPr>
        <p:sp>
          <p:nvSpPr>
            <p:cNvPr id="2" name="圆角矩形 1"/>
            <p:cNvSpPr/>
            <p:nvPr/>
          </p:nvSpPr>
          <p:spPr>
            <a:xfrm>
              <a:off x="-2094" y="2575"/>
              <a:ext cx="12064" cy="6789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800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3" name="文本框 3075"/>
            <p:cNvSpPr txBox="1"/>
            <p:nvPr/>
          </p:nvSpPr>
          <p:spPr>
            <a:xfrm>
              <a:off x="881" y="2575"/>
              <a:ext cx="5076" cy="69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zh-CN" sz="660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方正粗黑宋简体" panose="02000000000000000000" charset="-122"/>
                  <a:ea typeface="方正粗黑宋简体" panose="02000000000000000000" charset="-122"/>
                </a:rPr>
                <a:t>目录</a:t>
              </a: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2823210" y="1278255"/>
            <a:ext cx="4452620" cy="4134485"/>
            <a:chOff x="4604" y="2150"/>
            <a:chExt cx="6831" cy="6511"/>
          </a:xfrm>
        </p:grpSpPr>
        <p:grpSp>
          <p:nvGrpSpPr>
            <p:cNvPr id="25" name="组合 24"/>
            <p:cNvGrpSpPr/>
            <p:nvPr/>
          </p:nvGrpSpPr>
          <p:grpSpPr>
            <a:xfrm>
              <a:off x="4604" y="2150"/>
              <a:ext cx="6831" cy="6511"/>
              <a:chOff x="4604" y="2082"/>
              <a:chExt cx="6831" cy="6511"/>
            </a:xfrm>
          </p:grpSpPr>
          <p:sp>
            <p:nvSpPr>
              <p:cNvPr id="20" name="矩形 19"/>
              <p:cNvSpPr/>
              <p:nvPr/>
            </p:nvSpPr>
            <p:spPr>
              <a:xfrm>
                <a:off x="4604" y="2082"/>
                <a:ext cx="6830" cy="12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21" name="矩形 20"/>
              <p:cNvSpPr/>
              <p:nvPr/>
            </p:nvSpPr>
            <p:spPr>
              <a:xfrm>
                <a:off x="4604" y="7318"/>
                <a:ext cx="6830" cy="12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4604" y="5524"/>
                <a:ext cx="6830" cy="12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4605" y="3803"/>
                <a:ext cx="6830" cy="12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26" name="圆角矩形 25"/>
            <p:cNvSpPr/>
            <p:nvPr/>
          </p:nvSpPr>
          <p:spPr>
            <a:xfrm>
              <a:off x="4990" y="2150"/>
              <a:ext cx="5785" cy="1162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27" name="圆角矩形 26"/>
            <p:cNvSpPr/>
            <p:nvPr/>
          </p:nvSpPr>
          <p:spPr>
            <a:xfrm>
              <a:off x="4990" y="3607"/>
              <a:ext cx="5785" cy="116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28" name="圆角矩形 27"/>
            <p:cNvSpPr/>
            <p:nvPr/>
          </p:nvSpPr>
          <p:spPr>
            <a:xfrm>
              <a:off x="4990" y="5327"/>
              <a:ext cx="5785" cy="1162"/>
            </a:xfrm>
            <a:prstGeom prst="round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29" name="圆角矩形 28"/>
            <p:cNvSpPr/>
            <p:nvPr/>
          </p:nvSpPr>
          <p:spPr>
            <a:xfrm>
              <a:off x="4991" y="7047"/>
              <a:ext cx="5920" cy="1162"/>
            </a:xfrm>
            <a:prstGeom prst="round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5137" y="2279"/>
              <a:ext cx="5490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1.</a:t>
              </a:r>
              <a:r>
                <a:rPr lang="zh-CN" altLang="en-US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课前热身</a:t>
              </a: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5125" y="3776"/>
              <a:ext cx="5638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2.</a:t>
              </a:r>
              <a:r>
                <a:rPr lang="zh-CN" altLang="en-US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技巧解析</a:t>
              </a: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5273" y="5496"/>
              <a:ext cx="5490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3.</a:t>
              </a:r>
              <a:r>
                <a:rPr lang="zh-CN" altLang="en-US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讲练结合</a:t>
              </a: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5138" y="7143"/>
              <a:ext cx="5636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4.</a:t>
              </a:r>
              <a:r>
                <a:rPr lang="zh-CN" altLang="en-US" sz="36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学以致用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" y="0"/>
            <a:ext cx="9143365" cy="6858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784350" y="2564765"/>
            <a:ext cx="5949950" cy="126746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2275205" y="2067560"/>
            <a:ext cx="4781550" cy="1425575"/>
            <a:chOff x="3425" y="3530"/>
            <a:chExt cx="7552" cy="2245"/>
          </a:xfrm>
        </p:grpSpPr>
        <p:sp>
          <p:nvSpPr>
            <p:cNvPr id="2" name="圆角矩形 1"/>
            <p:cNvSpPr/>
            <p:nvPr/>
          </p:nvSpPr>
          <p:spPr>
            <a:xfrm>
              <a:off x="3425" y="3530"/>
              <a:ext cx="7552" cy="2245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00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4217" y="3963"/>
              <a:ext cx="6284" cy="14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1.</a:t>
              </a:r>
              <a:r>
                <a:rPr lang="zh-CN" altLang="en-US" sz="54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课前热身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190990" cy="685673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81000" y="1072515"/>
            <a:ext cx="8763000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快问快答：请你根据对联猜出人物名字。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0" y="372745"/>
            <a:ext cx="2161540" cy="521970"/>
            <a:chOff x="0" y="587"/>
            <a:chExt cx="3404" cy="822"/>
          </a:xfrm>
        </p:grpSpPr>
        <p:sp>
          <p:nvSpPr>
            <p:cNvPr id="4" name="五边形 3"/>
            <p:cNvSpPr/>
            <p:nvPr/>
          </p:nvSpPr>
          <p:spPr>
            <a:xfrm>
              <a:off x="0" y="588"/>
              <a:ext cx="3404" cy="704"/>
            </a:xfrm>
            <a:prstGeom prst="homePlate">
              <a:avLst/>
            </a:prstGeom>
            <a:solidFill>
              <a:srgbClr val="FFC000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0" y="587"/>
              <a:ext cx="314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课前热身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11200" y="1971040"/>
            <a:ext cx="7896225" cy="3683854"/>
            <a:chOff x="-4578" y="3378"/>
            <a:chExt cx="6534" cy="5655"/>
          </a:xfrm>
        </p:grpSpPr>
        <p:sp>
          <p:nvSpPr>
            <p:cNvPr id="11" name="圆角矩形标注 10"/>
            <p:cNvSpPr/>
            <p:nvPr/>
          </p:nvSpPr>
          <p:spPr>
            <a:xfrm>
              <a:off x="-4578" y="3378"/>
              <a:ext cx="6534" cy="5655"/>
            </a:xfrm>
            <a:prstGeom prst="wedgeRoundRectCallout">
              <a:avLst>
                <a:gd name="adj1" fmla="val -50811"/>
                <a:gd name="adj2" fmla="val -13597"/>
                <a:gd name="adj3" fmla="val 16667"/>
              </a:avLst>
            </a:prstGeom>
            <a:solidFill>
              <a:schemeClr val="bg1"/>
            </a:solidFill>
            <a:ln w="28575">
              <a:solidFill>
                <a:srgbClr val="FFC000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-4329" y="3553"/>
              <a:ext cx="5874" cy="52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</a:t>
              </a:r>
              <a:r>
                <a:rPr 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1.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盛唐诗酒无双士，青莲文苑第一家。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2.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草堂留后世，诗圣著千秋。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3.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篇中十九从军乐，亘古男儿陆放翁。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4.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鬼狐有性格，笑骂成文章。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5.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有志者事竟成，破釜沉舟，百二秦关终属楚；</a:t>
              </a:r>
            </a:p>
            <a:p>
              <a:pPr algn="l">
                <a:lnSpc>
                  <a:spcPct val="200000"/>
                </a:lnSpc>
              </a:pP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苦心人天不负，卧薪尝胆，三千越甲可吞吴。</a:t>
              </a:r>
              <a:endPara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190990" cy="685673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81000" y="1072515"/>
            <a:ext cx="8763000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快问快答：请你根据对联猜出人物名字。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0" y="372745"/>
            <a:ext cx="2161540" cy="521970"/>
            <a:chOff x="0" y="587"/>
            <a:chExt cx="3404" cy="822"/>
          </a:xfrm>
        </p:grpSpPr>
        <p:sp>
          <p:nvSpPr>
            <p:cNvPr id="4" name="五边形 3"/>
            <p:cNvSpPr/>
            <p:nvPr/>
          </p:nvSpPr>
          <p:spPr>
            <a:xfrm>
              <a:off x="0" y="588"/>
              <a:ext cx="3404" cy="704"/>
            </a:xfrm>
            <a:prstGeom prst="homePlate">
              <a:avLst/>
            </a:prstGeom>
            <a:solidFill>
              <a:srgbClr val="FFC000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0" y="587"/>
              <a:ext cx="314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课前热身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11200" y="1971040"/>
            <a:ext cx="7896225" cy="3683854"/>
            <a:chOff x="-4578" y="3378"/>
            <a:chExt cx="6534" cy="5655"/>
          </a:xfrm>
        </p:grpSpPr>
        <p:sp>
          <p:nvSpPr>
            <p:cNvPr id="11" name="圆角矩形标注 10"/>
            <p:cNvSpPr/>
            <p:nvPr/>
          </p:nvSpPr>
          <p:spPr>
            <a:xfrm>
              <a:off x="-4578" y="3378"/>
              <a:ext cx="6534" cy="5655"/>
            </a:xfrm>
            <a:prstGeom prst="wedgeRoundRectCallout">
              <a:avLst>
                <a:gd name="adj1" fmla="val -50811"/>
                <a:gd name="adj2" fmla="val -13597"/>
                <a:gd name="adj3" fmla="val 16667"/>
              </a:avLst>
            </a:prstGeom>
            <a:solidFill>
              <a:schemeClr val="bg1"/>
            </a:solidFill>
            <a:ln w="28575">
              <a:solidFill>
                <a:srgbClr val="FFC000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-4329" y="3553"/>
              <a:ext cx="5874" cy="52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</a:t>
              </a:r>
              <a:r>
                <a:rPr 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1.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盛唐诗酒无双士，青莲文苑第一家。          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（李 白）</a:t>
              </a:r>
              <a:endParaRPr lang="zh-CN" altLang="en-US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2.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草堂留后世，诗圣著千秋。                         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（杜 甫</a:t>
              </a:r>
              <a:r>
                <a:rPr lang="en-US" altLang="zh-CN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)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3.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篇中十九从军乐，亘古男儿陆放翁。           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（陆 游）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4.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鬼狐有性格，笑骂成文章。                         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（蒲松龄）</a:t>
              </a:r>
            </a:p>
            <a:p>
              <a:pPr algn="l">
                <a:lnSpc>
                  <a:spcPct val="200000"/>
                </a:lnSpc>
              </a:pPr>
              <a:r>
                <a:rPr lang="en-US" altLang="zh-CN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5.</a:t>
              </a: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有志者事竟成，破釜沉舟，百二秦关终属楚；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（项 羽）</a:t>
              </a:r>
              <a:endParaRPr lang="zh-CN" altLang="en-US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  <a:p>
              <a:pPr algn="l">
                <a:lnSpc>
                  <a:spcPct val="200000"/>
                </a:lnSpc>
              </a:pPr>
              <a:r>
                <a:rPr lang="zh-CN" altLang="en-US" b="1">
                  <a:solidFill>
                    <a:schemeClr val="accent1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苦心人天不负，卧薪尝胆，三千越甲可吞吴。</a:t>
              </a:r>
              <a:r>
                <a:rPr lang="zh-CN" altLang="en-US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（勾 践）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70"/>
            <a:ext cx="9190990" cy="685673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27990" y="894715"/>
            <a:ext cx="8763000" cy="8299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思考：</a:t>
            </a:r>
          </a:p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这些任务和今天学习的立意方法有什么关系？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0" y="372745"/>
            <a:ext cx="2161540" cy="521970"/>
            <a:chOff x="0" y="587"/>
            <a:chExt cx="3404" cy="822"/>
          </a:xfrm>
        </p:grpSpPr>
        <p:sp>
          <p:nvSpPr>
            <p:cNvPr id="4" name="五边形 3"/>
            <p:cNvSpPr/>
            <p:nvPr/>
          </p:nvSpPr>
          <p:spPr>
            <a:xfrm>
              <a:off x="0" y="588"/>
              <a:ext cx="3404" cy="704"/>
            </a:xfrm>
            <a:prstGeom prst="homePlate">
              <a:avLst/>
            </a:prstGeom>
            <a:solidFill>
              <a:srgbClr val="FFC000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0" y="587"/>
              <a:ext cx="314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课前热身</a:t>
              </a:r>
            </a:p>
          </p:txBody>
        </p:sp>
      </p:grpSp>
      <p:sp>
        <p:nvSpPr>
          <p:cNvPr id="33795" name="文本框 11267"/>
          <p:cNvSpPr txBox="1"/>
          <p:nvPr/>
        </p:nvSpPr>
        <p:spPr>
          <a:xfrm>
            <a:off x="3785235" y="1968500"/>
            <a:ext cx="4526915" cy="3046095"/>
          </a:xfrm>
          <a:prstGeom prst="rect">
            <a:avLst/>
          </a:prstGeom>
          <a:solidFill>
            <a:schemeClr val="bg1"/>
          </a:solidFill>
          <a:ln w="28575">
            <a:solidFill>
              <a:srgbClr val="FFC000"/>
            </a:solidFill>
            <a:prstDash val="lgDashDotDot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200000"/>
              </a:lnSpc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他们都是已经成为历史的重要人物，给后人留下了宝贵的精神财富。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楷体_GB2312" pitchFamily="1" charset="-122"/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990" y="2144395"/>
            <a:ext cx="3071495" cy="307149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682625" y="5446395"/>
            <a:ext cx="7629525" cy="82994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我们今天学习的高级立意方法就和历史人物有关，认真听讲哦！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0"/>
            <a:ext cx="9143365" cy="6858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784350" y="2578735"/>
            <a:ext cx="5949950" cy="1267460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2261235" y="2067560"/>
            <a:ext cx="4795520" cy="1425575"/>
            <a:chOff x="3425" y="3530"/>
            <a:chExt cx="7552" cy="2245"/>
          </a:xfrm>
          <a:solidFill>
            <a:srgbClr val="92D050"/>
          </a:solidFill>
        </p:grpSpPr>
        <p:sp>
          <p:nvSpPr>
            <p:cNvPr id="2" name="圆角矩形 1"/>
            <p:cNvSpPr/>
            <p:nvPr/>
          </p:nvSpPr>
          <p:spPr>
            <a:xfrm>
              <a:off x="3425" y="3530"/>
              <a:ext cx="7552" cy="2245"/>
            </a:xfrm>
            <a:prstGeom prst="roundRect">
              <a:avLst/>
            </a:prstGeom>
            <a:grpFill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4217" y="3963"/>
              <a:ext cx="6284" cy="145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5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2.</a:t>
              </a:r>
              <a:r>
                <a:rPr lang="zh-CN" altLang="en-US" sz="54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技巧解析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5405" y="1270"/>
            <a:ext cx="9275445" cy="6856730"/>
          </a:xfrm>
          <a:prstGeom prst="rect">
            <a:avLst/>
          </a:prstGeom>
        </p:spPr>
      </p:pic>
      <p:sp>
        <p:nvSpPr>
          <p:cNvPr id="19457" name="TextBox 9"/>
          <p:cNvSpPr txBox="1"/>
          <p:nvPr/>
        </p:nvSpPr>
        <p:spPr>
          <a:xfrm>
            <a:off x="3415030" y="2105660"/>
            <a:ext cx="5207000" cy="3322955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  <a:prstDash val="lgDashDotDot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800" b="1">
                <a:sym typeface="+mn-ea"/>
              </a:rPr>
              <a:t>半命题作文</a:t>
            </a:r>
          </a:p>
          <a:p>
            <a:pPr>
              <a:lnSpc>
                <a:spcPct val="150000"/>
              </a:lnSpc>
            </a:pPr>
            <a:r>
              <a:rPr lang="en-US" altLang="zh-CN" sz="4400" b="1">
                <a:solidFill>
                  <a:srgbClr val="FF0000"/>
                </a:solidFill>
                <a:sym typeface="+mn-ea"/>
              </a:rPr>
              <a:t>《</a:t>
            </a:r>
            <a:r>
              <a:rPr lang="zh-CN" altLang="en-US" sz="4400" b="1" u="sng">
                <a:solidFill>
                  <a:srgbClr val="FF0000"/>
                </a:solidFill>
                <a:sym typeface="+mn-ea"/>
              </a:rPr>
              <a:t>     </a:t>
            </a:r>
            <a:r>
              <a:rPr lang="zh-CN" altLang="en-US" sz="4400" b="1">
                <a:solidFill>
                  <a:srgbClr val="FF0000"/>
                </a:solidFill>
                <a:sym typeface="+mn-ea"/>
              </a:rPr>
              <a:t>，我想对你说</a:t>
            </a:r>
            <a:r>
              <a:rPr lang="en-US" altLang="zh-CN" sz="4400" b="1">
                <a:solidFill>
                  <a:srgbClr val="FF0000"/>
                </a:solidFill>
                <a:sym typeface="+mn-ea"/>
              </a:rPr>
              <a:t>》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b="1">
                <a:sym typeface="+mn-ea"/>
              </a:rPr>
              <a:t>你会如何立意？</a:t>
            </a:r>
            <a:r>
              <a:rPr lang="zh-CN" altLang="en-US" sz="4800" b="1">
                <a:solidFill>
                  <a:srgbClr val="052330"/>
                </a:solidFill>
                <a:ea typeface="微软雅黑" panose="020b0503020204020204" pitchFamily="34" charset="-122"/>
                <a:sym typeface="+mn-ea"/>
              </a:rPr>
              <a:t>   </a:t>
            </a:r>
            <a:endParaRPr lang="zh-CN" altLang="en-US" sz="48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38455" y="1004570"/>
            <a:ext cx="8805545" cy="8299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起步练习：</a:t>
            </a:r>
          </a:p>
          <a:p>
            <a:endParaRPr lang="zh-CN" altLang="en-US" sz="2400">
              <a:solidFill>
                <a:srgbClr val="FF0000"/>
              </a:solidFill>
              <a:effectLst/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460" y="894715"/>
            <a:ext cx="2275205" cy="22752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945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264478" y="4639152"/>
            <a:ext cx="8707120" cy="645477"/>
            <a:chOff x="398" y="7062"/>
            <a:chExt cx="13712" cy="1016"/>
          </a:xfrm>
        </p:grpSpPr>
        <p:sp>
          <p:nvSpPr>
            <p:cNvPr id="11270" name="矩形 11269"/>
            <p:cNvSpPr/>
            <p:nvPr/>
          </p:nvSpPr>
          <p:spPr>
            <a:xfrm>
              <a:off x="398" y="7159"/>
              <a:ext cx="3630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历史中的人</a:t>
              </a:r>
            </a:p>
          </p:txBody>
        </p:sp>
        <p:sp>
          <p:nvSpPr>
            <p:cNvPr id="11" name="矩形 10"/>
            <p:cNvSpPr/>
            <p:nvPr/>
          </p:nvSpPr>
          <p:spPr>
            <a:xfrm>
              <a:off x="5141" y="7159"/>
              <a:ext cx="4080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历史中的事</a:t>
              </a:r>
            </a:p>
          </p:txBody>
        </p:sp>
        <p:sp>
          <p:nvSpPr>
            <p:cNvPr id="12" name="矩形 11"/>
            <p:cNvSpPr/>
            <p:nvPr/>
          </p:nvSpPr>
          <p:spPr>
            <a:xfrm>
              <a:off x="10142" y="7062"/>
              <a:ext cx="3968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历史中的物</a:t>
              </a:r>
            </a:p>
          </p:txBody>
        </p:sp>
      </p:grpSp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498475" y="5488305"/>
            <a:ext cx="8264525" cy="953135"/>
          </a:xfrm>
          <a:prstGeom prst="rect">
            <a:avLst/>
          </a:prstGeom>
          <a:solidFill>
            <a:schemeClr val="bg1"/>
          </a:solidFill>
          <a:ln w="9525">
            <a:solidFill>
              <a:srgbClr val="00B050"/>
            </a:solidFill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关注历史是对历史中的人、事、物发表自己的观点和看法。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409575" y="1970405"/>
            <a:ext cx="8550275" cy="2475230"/>
            <a:chOff x="512" y="2864"/>
            <a:chExt cx="13465" cy="3898"/>
          </a:xfrm>
        </p:grpSpPr>
        <p:pic>
          <p:nvPicPr>
            <p:cNvPr id="4" name="图片 11271" descr="u=3353918322,363496939&amp;fm=23&amp;gp=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790" y="2865"/>
              <a:ext cx="4187" cy="389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" name="图片 11277" descr="u=1412432931,4079004982&amp;fm=21&amp;gp=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20" y="2879"/>
              <a:ext cx="5195" cy="3883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" name="图片 11279" descr="秦始皇"/>
            <p:cNvPicPr>
              <a:picLocks noChangeAspect="1"/>
            </p:cNvPicPr>
            <p:nvPr/>
          </p:nvPicPr>
          <p:blipFill>
            <a:blip r:embed="rId6"/>
            <a:srcRect b="19329"/>
            <a:stretch>
              <a:fillRect/>
            </a:stretch>
          </p:blipFill>
          <p:spPr>
            <a:xfrm>
              <a:off x="512" y="2864"/>
              <a:ext cx="3402" cy="3898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6" name="文本框 15"/>
          <p:cNvSpPr txBox="1"/>
          <p:nvPr/>
        </p:nvSpPr>
        <p:spPr>
          <a:xfrm>
            <a:off x="325755" y="894715"/>
            <a:ext cx="8818245" cy="1076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知识点一：</a:t>
            </a:r>
          </a:p>
          <a:p>
            <a:pPr algn="ctr"/>
            <a:r>
              <a:rPr lang="zh-CN" sz="40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关注历史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9" name="矩形 15368"/>
          <p:cNvSpPr/>
          <p:nvPr/>
        </p:nvSpPr>
        <p:spPr>
          <a:xfrm>
            <a:off x="146050" y="527368"/>
            <a:ext cx="88944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关注历史：</a:t>
            </a:r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eaLnBrk="0" hangingPunct="0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历史人物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:</a:t>
            </a:r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尧、舜、大禹、晏子、蔺相如、曹操、关羽、张飞</a:t>
            </a:r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......</a:t>
            </a:r>
          </a:p>
        </p:txBody>
      </p:sp>
      <p:sp>
        <p:nvSpPr>
          <p:cNvPr id="17415" name="文本框 17414"/>
          <p:cNvSpPr txBox="1"/>
          <p:nvPr/>
        </p:nvSpPr>
        <p:spPr>
          <a:xfrm>
            <a:off x="128905" y="1358900"/>
            <a:ext cx="882142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 algn="l" eaLnBrk="0" hangingPunct="0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历史之物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:</a:t>
            </a:r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和氏璧、长城、司母戊大方鼎、圆形方孔铜钱、秦始皇陵兵马俑、青铜人面像</a:t>
            </a:r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......</a:t>
            </a:r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l" eaLnBrk="0" hangingPunct="0"/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20" y="2271395"/>
            <a:ext cx="2240280" cy="232854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140" y="2264410"/>
            <a:ext cx="2904490" cy="232854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65100" y="5066665"/>
            <a:ext cx="885634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 algn="l" eaLnBrk="0" hangingPunct="0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历史事件：</a:t>
            </a:r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焚书坑儒、百家争鸣、乌江自刎、桃园三结义、三顾茅庐、草船借箭、南京大屠杀、长征、虎门硝烟</a:t>
            </a:r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......</a:t>
            </a:r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l" eaLnBrk="0" hangingPunct="0"/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5"/>
            </p:custDataLst>
          </p:nvPr>
        </p:nvSpPr>
        <p:spPr>
          <a:xfrm>
            <a:off x="2086610" y="4698365"/>
            <a:ext cx="18459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商朝</a:t>
            </a:r>
          </a:p>
        </p:txBody>
      </p:sp>
      <p:sp>
        <p:nvSpPr>
          <p:cNvPr id="12" name="文本框 11"/>
          <p:cNvSpPr txBox="1"/>
          <p:nvPr>
            <p:custDataLst>
              <p:tags r:id="rId6"/>
            </p:custDataLst>
          </p:nvPr>
        </p:nvSpPr>
        <p:spPr>
          <a:xfrm>
            <a:off x="6899910" y="4645660"/>
            <a:ext cx="18459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秦朝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369" grpId="1"/>
      <p:bldP spid="17415" grpId="2"/>
      <p:bldP spid="10" grpId="3"/>
      <p:bldP spid="11" grpId="4"/>
      <p:bldP spid="12" grpId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385" y="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4" name="矩形 12293"/>
          <p:cNvSpPr/>
          <p:nvPr/>
        </p:nvSpPr>
        <p:spPr>
          <a:xfrm>
            <a:off x="845185" y="4183698"/>
            <a:ext cx="16573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苏格拉底</a:t>
            </a:r>
          </a:p>
        </p:txBody>
      </p:sp>
      <p:sp>
        <p:nvSpPr>
          <p:cNvPr id="12296" name="矩形 12295"/>
          <p:cNvSpPr/>
          <p:nvPr/>
        </p:nvSpPr>
        <p:spPr>
          <a:xfrm>
            <a:off x="3683318" y="4183698"/>
            <a:ext cx="230346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柏拉图</a:t>
            </a:r>
          </a:p>
        </p:txBody>
      </p:sp>
      <p:sp>
        <p:nvSpPr>
          <p:cNvPr id="12297" name="矩形 12296"/>
          <p:cNvSpPr/>
          <p:nvPr/>
        </p:nvSpPr>
        <p:spPr>
          <a:xfrm>
            <a:off x="6256973" y="4153536"/>
            <a:ext cx="2376487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亚里士多德</a:t>
            </a:r>
          </a:p>
        </p:txBody>
      </p:sp>
      <p:sp>
        <p:nvSpPr>
          <p:cNvPr id="12298" name="矩形 12297"/>
          <p:cNvSpPr/>
          <p:nvPr>
            <p:custDataLst>
              <p:tags r:id="rId3"/>
            </p:custDataLst>
          </p:nvPr>
        </p:nvSpPr>
        <p:spPr>
          <a:xfrm>
            <a:off x="348615" y="5521960"/>
            <a:ext cx="8484870" cy="460375"/>
          </a:xfrm>
          <a:prstGeom prst="rect">
            <a:avLst/>
          </a:prstGeom>
          <a:solidFill>
            <a:schemeClr val="bg1"/>
          </a:solidFill>
          <a:ln w="9525">
            <a:solidFill>
              <a:srgbClr val="00B050"/>
            </a:solidFill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关注哲学是体会深刻的人生的道理，认识事物的发展规律。</a:t>
            </a:r>
          </a:p>
        </p:txBody>
      </p:sp>
      <p:pic>
        <p:nvPicPr>
          <p:cNvPr id="3" name="图片 12298"/>
          <p:cNvPicPr>
            <a:picLocks noChangeAspect="1"/>
          </p:cNvPicPr>
          <p:nvPr/>
        </p:nvPicPr>
        <p:blipFill>
          <a:blip r:embed="rId4"/>
          <a:srcRect l="12706" t="10868" r="11309"/>
          <a:stretch>
            <a:fillRect/>
          </a:stretch>
        </p:blipFill>
        <p:spPr>
          <a:xfrm>
            <a:off x="880110" y="2087245"/>
            <a:ext cx="1587500" cy="20580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图片 12299"/>
          <p:cNvPicPr>
            <a:picLocks noChangeAspect="1"/>
          </p:cNvPicPr>
          <p:nvPr/>
        </p:nvPicPr>
        <p:blipFill>
          <a:blip r:embed="rId5"/>
          <a:srcRect b="14463"/>
          <a:stretch>
            <a:fillRect/>
          </a:stretch>
        </p:blipFill>
        <p:spPr>
          <a:xfrm>
            <a:off x="3683635" y="2087245"/>
            <a:ext cx="1601470" cy="20586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0" name="图片 1230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7625" y="2048510"/>
            <a:ext cx="1614805" cy="2135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>
            <p:custDataLst>
              <p:tags r:id="rId7"/>
            </p:custDataLst>
          </p:nvPr>
        </p:nvSpPr>
        <p:spPr>
          <a:xfrm>
            <a:off x="2467610" y="4759325"/>
            <a:ext cx="42748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希腊</a:t>
            </a:r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</a:t>
            </a:r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三贤</a:t>
            </a:r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</a:t>
            </a:r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48615" y="894715"/>
            <a:ext cx="8818245" cy="1076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知识点二：</a:t>
            </a:r>
          </a:p>
          <a:p>
            <a:pPr algn="ctr"/>
            <a:r>
              <a:rPr lang="zh-CN" sz="40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关注哲学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dur="2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294" grpId="1"/>
      <p:bldP spid="12296" grpId="2"/>
      <p:bldP spid="12297" grpId="3"/>
      <p:bldP spid="4" grpId="4"/>
      <p:bldP spid="12298" grpId="5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4" name="矩形 12293"/>
          <p:cNvSpPr/>
          <p:nvPr/>
        </p:nvSpPr>
        <p:spPr>
          <a:xfrm>
            <a:off x="871220" y="4083686"/>
            <a:ext cx="1657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孔子</a:t>
            </a:r>
          </a:p>
        </p:txBody>
      </p:sp>
      <p:sp>
        <p:nvSpPr>
          <p:cNvPr id="12296" name="矩形 12295"/>
          <p:cNvSpPr/>
          <p:nvPr/>
        </p:nvSpPr>
        <p:spPr>
          <a:xfrm>
            <a:off x="3884930" y="4015423"/>
            <a:ext cx="23031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老子</a:t>
            </a:r>
          </a:p>
        </p:txBody>
      </p:sp>
      <p:sp>
        <p:nvSpPr>
          <p:cNvPr id="12297" name="矩形 12296"/>
          <p:cNvSpPr/>
          <p:nvPr/>
        </p:nvSpPr>
        <p:spPr>
          <a:xfrm>
            <a:off x="7142798" y="4052888"/>
            <a:ext cx="2376487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墨子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00" y="1746885"/>
            <a:ext cx="2336800" cy="23368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4155" y="1746885"/>
            <a:ext cx="3089275" cy="226885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0585" y="1746885"/>
            <a:ext cx="3081655" cy="2230120"/>
          </a:xfrm>
          <a:prstGeom prst="rect">
            <a:avLst/>
          </a:prstGeom>
        </p:spPr>
      </p:pic>
      <p:sp>
        <p:nvSpPr>
          <p:cNvPr id="10" name="下箭头 9"/>
          <p:cNvSpPr/>
          <p:nvPr>
            <p:custDataLst>
              <p:tags r:id="rId6"/>
            </p:custDataLst>
          </p:nvPr>
        </p:nvSpPr>
        <p:spPr>
          <a:xfrm>
            <a:off x="1158875" y="4560570"/>
            <a:ext cx="360045" cy="387350"/>
          </a:xfrm>
          <a:prstGeom prst="downArrow">
            <a:avLst/>
          </a:prstGeom>
          <a:solidFill>
            <a:srgbClr val="00B050"/>
          </a:soli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下箭头 10"/>
          <p:cNvSpPr/>
          <p:nvPr>
            <p:custDataLst>
              <p:tags r:id="rId7"/>
            </p:custDataLst>
          </p:nvPr>
        </p:nvSpPr>
        <p:spPr>
          <a:xfrm>
            <a:off x="4178935" y="4503420"/>
            <a:ext cx="360045" cy="387350"/>
          </a:xfrm>
          <a:prstGeom prst="downArrow">
            <a:avLst/>
          </a:prstGeom>
          <a:solidFill>
            <a:srgbClr val="00B050"/>
          </a:soli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下箭头 11"/>
          <p:cNvSpPr/>
          <p:nvPr>
            <p:custDataLst>
              <p:tags r:id="rId8"/>
            </p:custDataLst>
          </p:nvPr>
        </p:nvSpPr>
        <p:spPr>
          <a:xfrm>
            <a:off x="7452360" y="4560570"/>
            <a:ext cx="360045" cy="387350"/>
          </a:xfrm>
          <a:prstGeom prst="downArrow">
            <a:avLst/>
          </a:prstGeom>
          <a:solidFill>
            <a:srgbClr val="00B050"/>
          </a:soli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024255" y="4947921"/>
            <a:ext cx="1657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仁</a:t>
            </a:r>
          </a:p>
        </p:txBody>
      </p:sp>
      <p:sp>
        <p:nvSpPr>
          <p:cNvPr id="14" name="矩形 13"/>
          <p:cNvSpPr/>
          <p:nvPr/>
        </p:nvSpPr>
        <p:spPr>
          <a:xfrm>
            <a:off x="4083050" y="4947921"/>
            <a:ext cx="1657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道</a:t>
            </a:r>
          </a:p>
        </p:txBody>
      </p:sp>
      <p:sp>
        <p:nvSpPr>
          <p:cNvPr id="15" name="矩形 14"/>
          <p:cNvSpPr/>
          <p:nvPr/>
        </p:nvSpPr>
        <p:spPr>
          <a:xfrm>
            <a:off x="6928485" y="4947921"/>
            <a:ext cx="1657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兼爱非攻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48615" y="894715"/>
            <a:ext cx="8818245" cy="1076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知识点二：</a:t>
            </a:r>
          </a:p>
          <a:p>
            <a:pPr algn="ctr"/>
            <a:r>
              <a:rPr lang="zh-CN" sz="40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关注哲学</a:t>
            </a:r>
          </a:p>
        </p:txBody>
      </p:sp>
      <p:sp>
        <p:nvSpPr>
          <p:cNvPr id="17" name="矩形 16"/>
          <p:cNvSpPr/>
          <p:nvPr>
            <p:custDataLst>
              <p:tags r:id="rId9"/>
            </p:custDataLst>
          </p:nvPr>
        </p:nvSpPr>
        <p:spPr>
          <a:xfrm>
            <a:off x="348615" y="5521960"/>
            <a:ext cx="8484870" cy="460375"/>
          </a:xfrm>
          <a:prstGeom prst="rect">
            <a:avLst/>
          </a:prstGeom>
          <a:solidFill>
            <a:schemeClr val="bg1"/>
          </a:solidFill>
          <a:ln w="9525">
            <a:solidFill>
              <a:srgbClr val="00B050"/>
            </a:solidFill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关注哲学是体会深刻的人生的道理，认识事物的发展规律。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dur="2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dur="2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294" grpId="1"/>
      <p:bldP spid="10" grpId="2"/>
      <p:bldP spid="13" grpId="3"/>
      <p:bldP spid="12296" grpId="4"/>
      <p:bldP spid="11" grpId="5"/>
      <p:bldP spid="14" grpId="6"/>
      <p:bldP spid="12297" grpId="7"/>
      <p:bldP spid="12" grpId="8"/>
      <p:bldP spid="15" grpId="9"/>
      <p:bldP spid="17" grpId="1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8" name="矩形 12297"/>
          <p:cNvSpPr/>
          <p:nvPr>
            <p:custDataLst>
              <p:tags r:id="rId3"/>
            </p:custDataLst>
          </p:nvPr>
        </p:nvSpPr>
        <p:spPr>
          <a:xfrm>
            <a:off x="509270" y="2361565"/>
            <a:ext cx="87953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虚心使人进步，骄傲使人落后。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857250" y="3214370"/>
            <a:ext cx="51981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世上无难事，只怕有心人。</a:t>
            </a: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857250" y="4007485"/>
            <a:ext cx="51981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宝剑锋从磨砺出，梅花香自苦寒来。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857885" y="1143635"/>
            <a:ext cx="590613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说一说：</a:t>
            </a:r>
          </a:p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那你还知道哪些具有哲理的话呢？</a:t>
            </a: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857250" y="4822825"/>
            <a:ext cx="72009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一寸光阴一寸金，寸金难买寸光阴。</a:t>
            </a:r>
          </a:p>
          <a:p>
            <a:r>
              <a:rPr lang="en-US" altLang="zh-CN" sz="24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......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5330" y="2361565"/>
            <a:ext cx="2940050" cy="29400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298" grpId="1"/>
      <p:bldP spid="9" grpId="2"/>
      <p:bldP spid="3" grpId="3"/>
      <p:bldP spid="4" grpId="4"/>
      <p:bldP spid="10" grpId="5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"/>
            <a:ext cx="9275445" cy="685673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0" y="372745"/>
            <a:ext cx="2175510" cy="521970"/>
            <a:chOff x="0" y="587"/>
            <a:chExt cx="3426" cy="822"/>
          </a:xfrm>
        </p:grpSpPr>
        <p:sp>
          <p:nvSpPr>
            <p:cNvPr id="5" name="五边形 4"/>
            <p:cNvSpPr/>
            <p:nvPr/>
          </p:nvSpPr>
          <p:spPr>
            <a:xfrm>
              <a:off x="0" y="588"/>
              <a:ext cx="3426" cy="704"/>
            </a:xfrm>
            <a:prstGeom prst="homePlate">
              <a:avLst/>
            </a:prstGeom>
            <a:solidFill>
              <a:srgbClr val="86BE02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02" y="587"/>
              <a:ext cx="272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rPr>
                <a:t>技巧解析</a:t>
              </a:r>
            </a:p>
          </p:txBody>
        </p:sp>
      </p:grpSp>
      <p:sp>
        <p:nvSpPr>
          <p:cNvPr id="8" name="Text Box 3"/>
          <p:cNvSpPr txBox="1"/>
          <p:nvPr/>
        </p:nvSpPr>
        <p:spPr>
          <a:xfrm>
            <a:off x="2763838" y="3730625"/>
            <a:ext cx="309880" cy="5530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000" b="1">
              <a:solidFill>
                <a:srgbClr val="E36113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3" name="图片 133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240" y="1865630"/>
            <a:ext cx="7444105" cy="28555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31875" y="4910455"/>
            <a:ext cx="7443470" cy="163004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en-US" altLang="zh-CN" sz="2400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信仰</a:t>
            </a:r>
            <a:r>
              <a:rPr lang="zh-CN" altLang="en-US" sz="2400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是一种精神寄托，在你无助的时候给你力量，在你成功的时候让你骄傲，在你茫然的时候为你指明方向，在你挫败的时候让你坚强的一种思想方式，精神寄托。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48615" y="894715"/>
            <a:ext cx="8818245" cy="1076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知识点三：</a:t>
            </a:r>
          </a:p>
          <a:p>
            <a:pPr algn="ctr"/>
            <a:r>
              <a:rPr lang="zh-CN" sz="4000">
                <a:solidFill>
                  <a:srgbClr val="FF0000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</a:rPr>
              <a:t>关注信仰</a:t>
            </a:r>
            <a:endParaRPr lang="en-US" altLang="zh-CN" sz="4000">
              <a:solidFill>
                <a:srgbClr val="FF0000"/>
              </a:solidFill>
              <a:effectLst/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https://d.book118.com/667114023144006052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Arial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宋体</vt:lpstr>
      <vt:lpstr>方正粗黑宋简体</vt:lpstr>
      <vt:lpstr>微软雅黑</vt:lpstr>
      <vt:lpstr>楷体_GB2312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2024-09-26T10:50:58.318</cp:lastPrinted>
  <dcterms:created xsi:type="dcterms:W3CDTF">2024-09-26T02:50:58Z</dcterms:created>
  <dcterms:modified xsi:type="dcterms:W3CDTF">2024-09-26T02:50:59Z</dcterms:modified>
</cp:coreProperties>
</file>