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828B53D-8E55-407C-AAE4-33FB5C0E4B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E7400E-95AA-40C5-A662-ED2BB836E0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F7C6392-C223-4C59-8685-327DF881E6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8099041-8BD4-4484-BAEC-E876671483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99D173B-0684-408F-B78A-83F448822B8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7D10445-260A-4A8F-9979-0E557C5E38B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6A0E1DE-79BB-4928-A3C1-2946731A45B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F823228-5C6A-473F-AB95-AB38ED77B1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D9237FF-8613-4C2A-A29A-34AF14A885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831DE1-09F3-4308-A48B-7E1189ACF4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613F01-44D4-4B1E-8025-7D822ABCA5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7130005043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89199" y="1872544"/>
            <a:ext cx="6402705" cy="197739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4950" b="1">
                <a:solidFill>
                  <a:srgbClr val="1B1B1B"/>
                </a:solidFill>
                <a:latin typeface="Microsoft Yahei"/>
                <a:ea typeface="Microsoft Yahei"/>
                <a:cs typeface="Microsoft Yahei"/>
              </a:rPr>
              <a:t>宪法知识竞赛活动总结报告</a:t>
            </a:r>
          </a:p>
        </p:txBody>
      </p:sp>
      <p:sp>
        <p:nvSpPr>
          <p:cNvPr id="3" name="AutoShape 3"/>
          <p:cNvSpPr/>
          <p:nvPr/>
        </p:nvSpPr>
        <p:spPr>
          <a:xfrm>
            <a:off x="3887301" y="4906518"/>
            <a:ext cx="2473866" cy="4191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B1B1B"/>
                </a:solidFill>
                <a:latin typeface="Microsoft Yahei"/>
                <a:ea typeface="Microsoft Yahei"/>
                <a:cs typeface="Microsoft Yahei"/>
              </a:rPr>
              <a:t>汇报人：&lt;XXX&gt;</a:t>
            </a:r>
            <a:endParaRPr lang="en-US" sz="1100"/>
          </a:p>
        </p:txBody>
      </p:sp>
      <p:sp>
        <p:nvSpPr>
          <p:cNvPr id="4" name="AutoShape 4"/>
          <p:cNvSpPr/>
          <p:nvPr/>
        </p:nvSpPr>
        <p:spPr>
          <a:xfrm>
            <a:off x="6497278" y="4906518"/>
            <a:ext cx="2419908" cy="4191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B1B1B"/>
                </a:solidFill>
                <a:latin typeface="Microsoft Yahei"/>
                <a:ea typeface="Microsoft Yahei"/>
                <a:cs typeface="Microsoft Yahei"/>
              </a:rPr>
              <a:t>2024-01-04</a:t>
            </a:r>
            <a:endParaRPr lang="en-US" sz="1100"/>
          </a:p>
        </p:txBody>
      </p:sp>
      <p:sp>
        <p:nvSpPr>
          <p:cNvPr id="5" name="AutoShape 5"/>
          <p:cNvSpPr/>
          <p:nvPr/>
        </p:nvSpPr>
        <p:spPr>
          <a:xfrm>
            <a:off x="240326" y="276691"/>
            <a:ext cx="1591602" cy="4191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b="1">
                <a:solidFill>
                  <a:srgbClr val="FFFFFF"/>
                </a:solidFill>
                <a:latin typeface="Microsoft Yahei"/>
                <a:ea typeface="Microsoft Yahei"/>
                <a:cs typeface="Microsoft Yahei"/>
              </a:rPr>
              <a:t>2023-2026</a:t>
            </a:r>
            <a:endParaRPr lang="en-US" sz="1100"/>
          </a:p>
        </p:txBody>
      </p:sp>
      <p:sp>
        <p:nvSpPr>
          <p:cNvPr id="6" name="TextBox 6"/>
          <p:cNvSpPr txBox="1"/>
          <p:nvPr/>
        </p:nvSpPr>
        <p:spPr>
          <a:xfrm>
            <a:off x="2275078" y="276691"/>
            <a:ext cx="1326473" cy="38671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800" b="1">
                <a:solidFill>
                  <a:schemeClr val="accent1"/>
                </a:solidFill>
                <a:latin typeface="Microsoft Yahei"/>
                <a:ea typeface="Microsoft Yahei"/>
                <a:cs typeface="Microsoft Yahei"/>
              </a:rPr>
              <a:t>ONE</a:t>
            </a:r>
          </a:p>
        </p:txBody>
      </p:sp>
      <p:sp>
        <p:nvSpPr>
          <p:cNvPr id="7" name="TextBox 7"/>
          <p:cNvSpPr txBox="1"/>
          <p:nvPr/>
        </p:nvSpPr>
        <p:spPr>
          <a:xfrm>
            <a:off x="9727882" y="229066"/>
            <a:ext cx="1944455" cy="48357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solidFill>
                <a:latin typeface="Microsoft Yahei"/>
                <a:ea typeface="Microsoft Yahei"/>
                <a:cs typeface="Microsoft Yahei"/>
              </a:rPr>
              <a:t>KEEP VIEW</a:t>
            </a:r>
          </a:p>
        </p:txBody>
      </p:sp>
      <p:sp>
        <p:nvSpPr>
          <p:cNvPr id="8" name="AutoShape 8"/>
          <p:cNvSpPr/>
          <p:nvPr/>
        </p:nvSpPr>
        <p:spPr>
          <a:xfrm>
            <a:off x="1634706" y="6115727"/>
            <a:ext cx="2473866" cy="4191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200">
                <a:solidFill>
                  <a:srgbClr val="FFFFFF"/>
                </a:solidFill>
                <a:latin typeface="Microsoft Yahei"/>
                <a:ea typeface="Microsoft Yahei"/>
                <a:cs typeface="Microsoft Yahei"/>
              </a:rPr>
              <a:t>REPORTING</a:t>
            </a:r>
            <a:endParaRPr lang="en-US" sz="1100"/>
          </a:p>
        </p:txBody>
      </p:sp>
      <p:sp>
        <p:nvSpPr>
          <p:cNvPr id="9" name="AutoShape 9"/>
          <p:cNvSpPr/>
          <p:nvPr/>
        </p:nvSpPr>
        <p:spPr>
          <a:xfrm>
            <a:off x="8181391" y="6099640"/>
            <a:ext cx="3351690" cy="4191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rgbClr val="FFFFFF"/>
                </a:solidFill>
                <a:latin typeface="Microsoft Yahei"/>
                <a:ea typeface="Microsoft Yahei"/>
                <a:cs typeface="Microsoft Yahei"/>
              </a:rPr>
              <a:t>https://wenku.baidu.com</a:t>
            </a:r>
            <a:endParaRPr lang="en-US" sz="1100"/>
          </a:p>
        </p:txBody>
      </p:sp>
      <p:sp>
        <p:nvSpPr>
          <p:cNvPr id="10" name="TextBox 10"/>
          <p:cNvSpPr txBox="1"/>
          <p:nvPr/>
        </p:nvSpPr>
        <p:spPr>
          <a:xfrm rot="5400000">
            <a:off x="-676021" y="2093383"/>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solidFill>
                <a:latin typeface="Microsoft Yahei"/>
                <a:ea typeface="Microsoft Yahei"/>
                <a:cs typeface="Microsoft Yahei"/>
              </a:rPr>
              <a:t>WENKU DESIGN</a:t>
            </a:r>
          </a:p>
        </p:txBody>
      </p:sp>
      <p:sp>
        <p:nvSpPr>
          <p:cNvPr id="11" name="TextBox 11"/>
          <p:cNvSpPr txBox="1"/>
          <p:nvPr/>
        </p:nvSpPr>
        <p:spPr>
          <a:xfrm rot="5400000">
            <a:off x="-676021" y="4473998"/>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solidFill>
                <a:latin typeface="Microsoft Yahei"/>
                <a:ea typeface="Microsoft Yahei"/>
                <a:cs typeface="Microsoft Yahei"/>
              </a:rPr>
              <a:t>WENKU DESIGN</a:t>
            </a:r>
          </a:p>
        </p:txBody>
      </p:sp>
      <p:sp>
        <p:nvSpPr>
          <p:cNvPr id="12" name="TextBox 12"/>
          <p:cNvSpPr txBox="1"/>
          <p:nvPr/>
        </p:nvSpPr>
        <p:spPr>
          <a:xfrm rot="5400000">
            <a:off x="10736030" y="1726811"/>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solidFill>
                <a:latin typeface="Microsoft Yahei"/>
                <a:ea typeface="Microsoft Yahei"/>
                <a:cs typeface="Microsoft Yahei"/>
              </a:rPr>
              <a:t>WENKU DESIGN</a:t>
            </a:r>
          </a:p>
        </p:txBody>
      </p:sp>
      <p:sp>
        <p:nvSpPr>
          <p:cNvPr id="13" name="TextBox 13"/>
          <p:cNvSpPr txBox="1"/>
          <p:nvPr/>
        </p:nvSpPr>
        <p:spPr>
          <a:xfrm rot="5400000">
            <a:off x="10736030" y="4107427"/>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solidFill>
                <a:latin typeface="Microsoft Yahei"/>
                <a:ea typeface="Microsoft Yahei"/>
                <a:cs typeface="Microsoft Yahei"/>
              </a:rPr>
              <a:t>WENKU DESIGN</a:t>
            </a:r>
          </a:p>
        </p:txBody>
      </p:sp>
      <p:sp>
        <p:nvSpPr>
          <p:cNvPr id="14" name="TextBox 14"/>
          <p:cNvSpPr txBox="1"/>
          <p:nvPr/>
        </p:nvSpPr>
        <p:spPr>
          <a:xfrm rot="5400000">
            <a:off x="10736030" y="6555761"/>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solidFill>
                <a:latin typeface="Microsoft Yahei"/>
                <a:ea typeface="Microsoft Yahei"/>
                <a:cs typeface="Microsoft Yahei"/>
              </a:rPr>
              <a:t>WENKU </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838194" y="2335530"/>
            <a:ext cx="906780" cy="2186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dk1"/>
                </a:solidFill>
                <a:latin typeface="Microsoft Yahei"/>
                <a:ea typeface="Microsoft Yahei"/>
                <a:cs typeface="Microsoft Yahei"/>
              </a:rPr>
              <a:t>目</a:t>
            </a:r>
          </a:p>
          <a:p>
            <a:pPr algn="ctr">
              <a:lnSpc>
                <a:spcPct val="112000"/>
              </a:lnSpc>
            </a:pPr>
            <a:r>
              <a:rPr lang="en-US" sz="5700" b="1">
                <a:solidFill>
                  <a:schemeClr val="dk1"/>
                </a:solidFill>
                <a:latin typeface="Microsoft Yahei"/>
                <a:ea typeface="Microsoft Yahei"/>
                <a:cs typeface="Microsoft Yahei"/>
              </a:rPr>
              <a:t>录</a:t>
            </a:r>
          </a:p>
        </p:txBody>
      </p:sp>
      <p:sp>
        <p:nvSpPr>
          <p:cNvPr id="4" name="TextBox 4"/>
          <p:cNvSpPr txBox="1"/>
          <p:nvPr/>
        </p:nvSpPr>
        <p:spPr>
          <a:xfrm rot="5400000">
            <a:off x="767584" y="3307080"/>
            <a:ext cx="1859280" cy="281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dk1"/>
                </a:solidFill>
                <a:latin typeface="Microsoft Yahei"/>
                <a:ea typeface="Microsoft Yahei"/>
                <a:cs typeface="Microsoft Yahei"/>
              </a:rPr>
              <a:t>CATALOGUE</a:t>
            </a:r>
          </a:p>
        </p:txBody>
      </p:sp>
      <p:sp>
        <p:nvSpPr>
          <p:cNvPr id="5" name="TextBox 5"/>
          <p:cNvSpPr txBox="1"/>
          <p:nvPr/>
        </p:nvSpPr>
        <p:spPr>
          <a:xfrm>
            <a:off x="4255707" y="1292542"/>
            <a:ext cx="7275309" cy="42729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2400" b="1">
                <a:solidFill>
                  <a:schemeClr val="dk1"/>
                </a:solidFill>
                <a:latin typeface="Microsoft Yahei"/>
                <a:ea typeface="Microsoft Yahei"/>
                <a:cs typeface="Microsoft Yahei"/>
              </a:rPr>
              <a:t>活动概述</a:t>
            </a:r>
          </a:p>
          <a:p>
            <a:pPr marL="203200" lvl="0" indent="-203200">
              <a:lnSpc>
                <a:spcPct val="120000"/>
              </a:lnSpc>
              <a:buFont typeface="Arial"/>
              <a:buChar char="•"/>
            </a:pPr>
            <a:r>
              <a:rPr lang="en-US" sz="2400" b="1">
                <a:solidFill>
                  <a:schemeClr val="dk1"/>
                </a:solidFill>
                <a:latin typeface="Microsoft Yahei"/>
                <a:ea typeface="Microsoft Yahei"/>
                <a:cs typeface="Microsoft Yahei"/>
              </a:rPr>
              <a:t>活动实施过程</a:t>
            </a:r>
          </a:p>
          <a:p>
            <a:pPr marL="203200" lvl="0" indent="-203200">
              <a:lnSpc>
                <a:spcPct val="120000"/>
              </a:lnSpc>
              <a:buFont typeface="Arial"/>
              <a:buChar char="•"/>
            </a:pPr>
            <a:r>
              <a:rPr lang="en-US" sz="2400" b="1">
                <a:solidFill>
                  <a:schemeClr val="dk1"/>
                </a:solidFill>
                <a:latin typeface="Microsoft Yahei"/>
                <a:ea typeface="Microsoft Yahei"/>
                <a:cs typeface="Microsoft Yahei"/>
              </a:rPr>
              <a:t>活动效果评估</a:t>
            </a:r>
          </a:p>
          <a:p>
            <a:pPr marL="203200" lvl="0" indent="-203200">
              <a:lnSpc>
                <a:spcPct val="120000"/>
              </a:lnSpc>
              <a:buFont typeface="Arial"/>
              <a:buChar char="•"/>
            </a:pPr>
            <a:r>
              <a:rPr lang="en-US" sz="2400" b="1">
                <a:solidFill>
                  <a:schemeClr val="dk1"/>
                </a:solidFill>
                <a:latin typeface="Microsoft Yahei"/>
                <a:ea typeface="Microsoft Yahei"/>
                <a:cs typeface="Microsoft Yahei"/>
              </a:rPr>
              <a:t>活动总结与反思</a:t>
            </a:r>
          </a:p>
          <a:p>
            <a:pPr marL="203200" lvl="0" indent="-203200">
              <a:lnSpc>
                <a:spcPct val="120000"/>
              </a:lnSpc>
              <a:buFont typeface="Arial"/>
              <a:buChar char="•"/>
            </a:pPr>
            <a:r>
              <a:rPr lang="en-US" sz="2400" b="1">
                <a:solidFill>
                  <a:schemeClr val="dk1"/>
                </a:solidFill>
                <a:latin typeface="Microsoft Yahei"/>
                <a:ea typeface="Microsoft Yahei"/>
                <a:cs typeface="Microsoft Yahei"/>
              </a:rPr>
              <a:t>附件</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solidFill>
                <a:latin typeface="Microsoft Yahei"/>
                <a:ea typeface="Microsoft Yahei"/>
                <a:cs typeface="Microsoft Yahei"/>
              </a:rPr>
              <a:t>活动概述</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活动背景</a:t>
            </a:r>
          </a:p>
        </p:txBody>
      </p:sp>
      <p:sp>
        <p:nvSpPr>
          <p:cNvPr id="24" name="AutoShape 24"/>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63624" y="1510084"/>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宪法是国家的根本大法，为了提高公民对宪法的认知和了解，增强法治观念，我们组织了这次宪法知识竞赛活动。</a:t>
            </a:r>
            <a:endParaRPr lang="en-US" sz="1100"/>
          </a:p>
        </p:txBody>
      </p:sp>
      <p:sp>
        <p:nvSpPr>
          <p:cNvPr id="26" name="AutoShape 26"/>
          <p:cNvSpPr/>
          <p:nvPr/>
        </p:nvSpPr>
        <p:spPr>
          <a:xfrm>
            <a:off x="590191" y="415758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随着社会的发展，宪法知识在日常生活和工作中的重要性日益凸显，因此我们希望通过这次活动，让更多的人了解宪法、尊崇宪法。</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92" r="16792"/>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2500" r="12500"/>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提高公民对宪法的认知和了解，增强法治观念。</a:t>
            </a:r>
          </a:p>
        </p:txBody>
      </p:sp>
      <p:pic>
        <p:nvPicPr>
          <p:cNvPr id="5" name="Picture 5"/>
          <p:cNvPicPr>
            <a:picLocks noChangeAspect="1"/>
          </p:cNvPicPr>
          <p:nvPr/>
        </p:nvPicPr>
        <p:blipFill>
          <a:blip r:embed="rId4"/>
          <a:srcRect l="12500" r="12500"/>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促进公民对宪法知识的掌握和应用，提高法律素养。</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推动全社会形成尊崇宪法、维护宪法的良好氛围。</a:t>
            </a:r>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活动目的</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XXXX年XX月XX日</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活动时间</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XX市XX区XX文化中心</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活动地点</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活动时间和地点</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solidFill>
                <a:latin typeface="Microsoft Yahei"/>
                <a:ea typeface="Microsoft Yahei"/>
                <a:cs typeface="Microsoft Yahei"/>
              </a:rPr>
              <a:t>活动实施过程</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617" r="1561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989" r="1698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803" r="18803"/>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20500" r="20500"/>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活动筹备</a:t>
            </a:r>
          </a:p>
        </p:txBody>
      </p:sp>
      <p:sp>
        <p:nvSpPr>
          <p:cNvPr id="35" name="TextBox 35"/>
          <p:cNvSpPr txBox="1"/>
          <p:nvPr/>
        </p:nvSpPr>
        <p:spPr>
          <a:xfrm>
            <a:off x="756455"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本次宪法知识竞赛活动的主题是“弘扬宪法精神，建设法治中国”。</a:t>
            </a:r>
          </a:p>
        </p:txBody>
      </p:sp>
      <p:sp>
        <p:nvSpPr>
          <p:cNvPr id="36" name="TextBox 36"/>
          <p:cNvSpPr txBox="1"/>
          <p:nvPr/>
        </p:nvSpPr>
        <p:spPr>
          <a:xfrm>
            <a:off x="3628568"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根据活动主题，制定了详细的竞赛规则、赛制、评分标准等方案。</a:t>
            </a:r>
          </a:p>
        </p:txBody>
      </p:sp>
      <p:sp>
        <p:nvSpPr>
          <p:cNvPr id="37" name="TextBox 37"/>
          <p:cNvSpPr txBox="1"/>
          <p:nvPr/>
        </p:nvSpPr>
        <p:spPr>
          <a:xfrm>
            <a:off x="6466794"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组建了由法律专业人士和活动组织经验丰富的志愿者组成的筹备团队。</a:t>
            </a:r>
          </a:p>
        </p:txBody>
      </p:sp>
      <p:sp>
        <p:nvSpPr>
          <p:cNvPr id="38" name="TextBox 38"/>
          <p:cNvSpPr txBox="1"/>
          <p:nvPr/>
        </p:nvSpPr>
        <p:spPr>
          <a:xfrm>
            <a:off x="9318371"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收集和整理了大量的宪法相关资料，为竞赛提供全面、准确的信息。</a:t>
            </a:r>
          </a:p>
        </p:txBody>
      </p:sp>
      <p:sp>
        <p:nvSpPr>
          <p:cNvPr id="39" name="TextBox 39"/>
          <p:cNvSpPr txBox="1"/>
          <p:nvPr/>
        </p:nvSpPr>
        <p:spPr>
          <a:xfrm>
            <a:off x="705451"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确定活动主题</a:t>
            </a:r>
          </a:p>
        </p:txBody>
      </p:sp>
      <p:sp>
        <p:nvSpPr>
          <p:cNvPr id="40" name="TextBox 40"/>
          <p:cNvSpPr txBox="1"/>
          <p:nvPr/>
        </p:nvSpPr>
        <p:spPr>
          <a:xfrm>
            <a:off x="3628568"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制定活动方案</a:t>
            </a:r>
          </a:p>
        </p:txBody>
      </p:sp>
      <p:sp>
        <p:nvSpPr>
          <p:cNvPr id="41" name="TextBox 41"/>
          <p:cNvSpPr txBox="1"/>
          <p:nvPr/>
        </p:nvSpPr>
        <p:spPr>
          <a:xfrm>
            <a:off x="6433598"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组织筹备团队</a:t>
            </a:r>
          </a:p>
        </p:txBody>
      </p:sp>
      <p:sp>
        <p:nvSpPr>
          <p:cNvPr id="42" name="TextBox 42"/>
          <p:cNvSpPr txBox="1"/>
          <p:nvPr/>
        </p:nvSpPr>
        <p:spPr>
          <a:xfrm>
            <a:off x="9265251"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准备竞赛资料</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9250" r="192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宣传效果显著</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通过宣传，吸引了大量学生和教师的关注，报名参赛人数超过预期。</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宣传渠道多样化</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通过校园广播、海报、社交媒体等多种渠道进行宣传，扩大活动影响力。</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宣传内容丰富</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宣传内容不仅包括活动主题、时间、地点等基本信息，还强调了宪法知识竞赛的重要性和意义。</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活动宣传</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活动流程紧凑</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整个竞赛流程安排得当，各个环节衔接紧密，保证了活动的顺利进行。</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w="lg" len="lg"/>
            <a:tailEnd type="triangle" w="lg" len="lg"/>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w="lg" len="lg"/>
            <a:tailEnd type="triangle" w="lg" len="lg"/>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现场氛围热烈</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现场观众积极参与，为参赛选手加油鼓劲，营造了热烈的氛围。</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裁判评分公正</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裁判按照既定规则和评分标准进行评分，保证了比赛的公平、公正。</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安全保障有力</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活动现场配备了专业的安全保障人员和设备，确保了活动的安全进行。</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活动进行</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solidFill>
                <a:latin typeface="Microsoft Yahei"/>
                <a:ea typeface="Microsoft Yahei"/>
                <a:cs typeface="Microsoft Yahei"/>
              </a:rPr>
              <a:t>活动效果评估</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https://d.book118.com/667130005043006030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6B73"/>
      </a:accent1>
      <a:accent2>
        <a:srgbClr val="269B8D"/>
      </a:accent2>
      <a:accent3>
        <a:srgbClr val="00657D"/>
      </a:accent3>
      <a:accent4>
        <a:srgbClr val="3B9474"/>
      </a:accent4>
      <a:accent5>
        <a:srgbClr val="6479E6"/>
      </a:accent5>
      <a:accent6>
        <a:srgbClr val="169EA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2024-09-01T20:34:47.846</cp:lastPrinted>
  <dcterms:created xsi:type="dcterms:W3CDTF">2024-09-01T12:34:47Z</dcterms:created>
  <dcterms:modified xsi:type="dcterms:W3CDTF">2024-09-01T12:34:49Z</dcterms:modified>
</cp:coreProperties>
</file>