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15.xml" TargetMode="Internal" /><Relationship Id="rId3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C3EAF-C994-4DBF-BF21-8D0F712E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AFE0D-D645-47B7-8473-330B752DC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38B3-AF2F-48A7-BDD5-25D73525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A662E-8151-4C70-B88B-E681ED2B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78593-5104-4A6C-8A8B-0288B1BB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1305B-6773-4E72-9A8D-0765CDEE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28977-A3DD-4F71-9162-F0BF1994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E6696-D161-44F7-8993-A19911A2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BB9BB-3962-40E7-AD08-1B0D9813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CE29D-5AAF-43F4-BCEF-CAB9EC88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B0BE-7C52-4E8F-9F82-63AAC3A9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00AE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gradFill>
          <a:gsLst>
            <a:gs pos="0">
              <a:srgbClr val="00AEAD"/>
            </a:gs>
            <a:gs pos="56000">
              <a:schemeClr val="accent2">
                <a:lumMod val="60000"/>
                <a:lumOff val="40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" name="圆角矩形 2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圆角矩形 3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圆角矩形 11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圆角矩形 11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圆角矩形 11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圆角矩形 8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圆角矩形 7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圆角矩形 8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圆角矩形 7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1" name="圆角矩形 10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>
            <a:hlinkClick r:id="rId1" action="ppaction://hlinksldjump"/>
          </p:cNvPr>
          <p:cNvSpPr/>
          <p:nvPr userDrawn="1"/>
        </p:nvSpPr>
        <p:spPr>
          <a:xfrm>
            <a:off x="854900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1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圆角矩形 8">
            <a:hlinkClick action="ppaction://hlinksldjump?num=18"/>
          </p:cNvPr>
          <p:cNvSpPr/>
          <p:nvPr userDrawn="1"/>
        </p:nvSpPr>
        <p:spPr>
          <a:xfrm>
            <a:off x="965644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2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圆角矩形 9">
            <a:hlinkClick r:id="rId2" action="ppaction://hlinksldjump"/>
          </p:cNvPr>
          <p:cNvSpPr/>
          <p:nvPr userDrawn="1"/>
        </p:nvSpPr>
        <p:spPr>
          <a:xfrm>
            <a:off x="10763885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考点</a:t>
            </a:r>
            <a:r>
              <a:rPr lang="en-US" altLang="zh-CN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3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lgConfetti">
          <a:fgClr>
            <a:srgbClr val="E8F4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package" Target="../embeddings/Document1.docx" TargetMode="Internal" /><Relationship Id="rId5" Type="http://schemas.openxmlformats.org/officeDocument/2006/relationships/image" Target="../media/image4.emf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package" Target="../embeddings/Document3.docx" TargetMode="Internal" /><Relationship Id="rId6" Type="http://schemas.openxmlformats.org/officeDocument/2006/relationships/image" Target="../media/image11.emf" /><Relationship Id="rId7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Document4.docx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4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package" Target="../embeddings/Document5.docx" TargetMode="Internal" /><Relationship Id="rId3" Type="http://schemas.openxmlformats.org/officeDocument/2006/relationships/image" Target="../media/image13.emf" /><Relationship Id="rId4" Type="http://schemas.openxmlformats.org/officeDocument/2006/relationships/vmlDrawing" Target="../drawings/vmlDrawing5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package" Target="../embeddings/Document6.docx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6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5.jpeg" /><Relationship Id="rId3" Type="http://schemas.openxmlformats.org/officeDocument/2006/relationships/package" Target="../embeddings/Document7.docx" TargetMode="Internal" /><Relationship Id="rId4" Type="http://schemas.openxmlformats.org/officeDocument/2006/relationships/image" Target="../media/image16.emf" /><Relationship Id="rId5" Type="http://schemas.openxmlformats.org/officeDocument/2006/relationships/vmlDrawing" Target="../drawings/vmlDrawing7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package" Target="../embeddings/Document8.docx" TargetMode="Internal" /><Relationship Id="rId3" Type="http://schemas.openxmlformats.org/officeDocument/2006/relationships/image" Target="../media/image17.emf" /><Relationship Id="rId4" Type="http://schemas.openxmlformats.org/officeDocument/2006/relationships/vmlDrawing" Target="../drawings/vmlDrawing8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package" Target="../embeddings/Document9.docx" TargetMode="Internal" /><Relationship Id="rId3" Type="http://schemas.openxmlformats.org/officeDocument/2006/relationships/image" Target="../media/image18.emf" /><Relationship Id="rId4" Type="http://schemas.openxmlformats.org/officeDocument/2006/relationships/vmlDrawing" Target="../drawings/vmlDrawing9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01460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　自由落体运动和竖直上抛运动　多过程问题</a:t>
            </a:r>
            <a:endParaRPr lang="en-US" altLang="zh-CN" sz="4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rgbClr val="159470">
              <a:alpha val="84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考点一　自由落体运动和竖直上抛运动</a:t>
            </a:r>
            <a:endParaRPr lang="zh-CN" altLang="en-US" sz="4000" b="1">
              <a:solidFill>
                <a:schemeClr val="bg1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29275" y="31530"/>
            <a:ext cx="2915370" cy="593752"/>
            <a:chOff x="329275" y="961884"/>
            <a:chExt cx="1764000" cy="593752"/>
          </a:xfrm>
        </p:grpSpPr>
        <p:sp>
          <p:nvSpPr>
            <p:cNvPr id="3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4" name="矩形 3"/>
            <p:cNvSpPr>
              <a:spLocks noChangeAspect="1"/>
            </p:cNvSpPr>
            <p:nvPr/>
          </p:nvSpPr>
          <p:spPr>
            <a:xfrm>
              <a:off x="381000" y="961884"/>
              <a:ext cx="1712275" cy="59375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强基础</a:t>
              </a:r>
              <a:r>
                <a:rPr lang="en-US" altLang="zh-CN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•</a:t>
              </a: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固本增分</a:t>
              </a:r>
              <a:endParaRPr lang="zh-CN" altLang="en-US" sz="28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矩形 4"/>
          <p:cNvSpPr>
            <a:spLocks noChangeAspect="1"/>
          </p:cNvSpPr>
          <p:nvPr/>
        </p:nvSpPr>
        <p:spPr>
          <a:xfrm>
            <a:off x="381000" y="1138990"/>
            <a:ext cx="11430000" cy="11331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u="wavy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自由落体运动和竖直上抛运动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</a:t>
            </a:r>
            <a:r>
              <a:rPr lang="zh-CN" altLang="zh-CN" sz="28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本质为匀变速直线运动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6" name="箭头右下1.eps" descr="id:2147491273;FounderCE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41299" y="1666204"/>
            <a:ext cx="988497" cy="525236"/>
          </a:xfrm>
          <a:prstGeom prst="rect">
            <a:avLst/>
          </a:prstGeom>
        </p:spPr>
      </p:pic>
      <p:pic>
        <p:nvPicPr>
          <p:cNvPr id="7" name="AWKX26.eps" descr="id:2147492356;FounderCES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02236" y="2428628"/>
            <a:ext cx="8587528" cy="2731065"/>
          </a:xfrm>
          <a:prstGeom prst="rect">
            <a:avLst/>
          </a:prstGeom>
        </p:spPr>
      </p:pic>
      <p:sp>
        <p:nvSpPr>
          <p:cNvPr id="8" name="矩形 7"/>
          <p:cNvSpPr>
            <a:spLocks noChangeAspect="1"/>
          </p:cNvSpPr>
          <p:nvPr/>
        </p:nvSpPr>
        <p:spPr>
          <a:xfrm>
            <a:off x="7891409" y="2243593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静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止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9" name="矩形 8"/>
          <p:cNvSpPr>
            <a:spLocks noChangeAspect="1"/>
          </p:cNvSpPr>
          <p:nvPr/>
        </p:nvSpPr>
        <p:spPr>
          <a:xfrm>
            <a:off x="6360559" y="3392068"/>
            <a:ext cx="553357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</a:rPr>
              <a:t>gt </a:t>
            </a:r>
            <a:endParaRPr lang="zh-CN" altLang="en-US" sz="2800"/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6096000" y="3845530"/>
          <a:ext cx="1439863" cy="982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4" imgW="585470" imgH="396875" progId="Word.Document.12">
                  <p:embed/>
                </p:oleObj>
              </mc:Choice>
              <mc:Fallback>
                <p:oleObj name="文档" r:id="rId4" imgW="585470" imgH="3968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96000" y="3845530"/>
                        <a:ext cx="1439863" cy="982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矩形 10"/>
          <p:cNvSpPr>
            <a:spLocks noChangeAspect="1"/>
          </p:cNvSpPr>
          <p:nvPr/>
        </p:nvSpPr>
        <p:spPr>
          <a:xfrm>
            <a:off x="7574655" y="4554784"/>
            <a:ext cx="813043" cy="6049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2</a:t>
            </a: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</a:rPr>
              <a:t>gh 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AWKX27.eps" descr="id:2147492363;FounderCES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72860" y="1597520"/>
            <a:ext cx="9446281" cy="3406961"/>
          </a:xfrm>
          <a:prstGeom prst="rect">
            <a:avLst/>
          </a:prstGeom>
        </p:spPr>
      </p:pic>
      <p:sp>
        <p:nvSpPr>
          <p:cNvPr id="3" name="矩形 2"/>
          <p:cNvSpPr>
            <a:spLocks noChangeAspect="1"/>
          </p:cNvSpPr>
          <p:nvPr/>
        </p:nvSpPr>
        <p:spPr>
          <a:xfrm>
            <a:off x="8569503" y="1484327"/>
            <a:ext cx="992579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向</a:t>
            </a:r>
            <a:r>
              <a:rPr lang="zh-CN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4850258" y="2064008"/>
            <a:ext cx="902811" cy="6002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力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6350285" y="2705610"/>
            <a:ext cx="1311578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FF0000"/>
                </a:solidFill>
                <a:latin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</a:rPr>
              <a:t>-gt</a:t>
            </a:r>
            <a:r>
              <a:rPr lang="zh-CN" altLang="zh-CN" sz="2800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en-US" sz="2800"/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6642242" y="3249630"/>
          <a:ext cx="1793875" cy="982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727075" imgH="397510" progId="Word.Document.12">
                  <p:embed/>
                </p:oleObj>
              </mc:Choice>
              <mc:Fallback>
                <p:oleObj name="文档" r:id="rId3" imgW="727075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642242" y="3249630"/>
                        <a:ext cx="1793875" cy="982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/>
          <p:cNvSpPr>
            <a:spLocks noChangeAspect="1"/>
          </p:cNvSpPr>
          <p:nvPr/>
        </p:nvSpPr>
        <p:spPr>
          <a:xfrm>
            <a:off x="8248273" y="4026173"/>
            <a:ext cx="933269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gh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43025" y="433387"/>
            <a:ext cx="9505950" cy="5991225"/>
          </a:xfrm>
          <a:prstGeom prst="rect">
            <a:avLst/>
          </a:prstGeom>
        </p:spPr>
      </p:pic>
      <p:sp>
        <p:nvSpPr>
          <p:cNvPr id="3" name="矩形 2"/>
          <p:cNvSpPr>
            <a:spLocks noChangeAspect="1"/>
          </p:cNvSpPr>
          <p:nvPr/>
        </p:nvSpPr>
        <p:spPr>
          <a:xfrm>
            <a:off x="9840591" y="1727073"/>
            <a:ext cx="47259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9839056" y="3020759"/>
            <a:ext cx="47412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×</a:t>
            </a:r>
            <a:endParaRPr lang="zh-CN" altLang="en-US" sz="2800"/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9839056" y="4461075"/>
            <a:ext cx="47412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×</a:t>
            </a:r>
            <a:endParaRPr lang="zh-CN" altLang="en-US" sz="28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9840591" y="5733994"/>
            <a:ext cx="47259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Cambria Math" panose="02040503050406030204" pitchFamily="18" charset="0"/>
                <a:ea typeface="NEU-BZ-S92"/>
                <a:cs typeface="Times New Roman" panose="02020603050405020304" pitchFamily="18" charset="0"/>
              </a:rPr>
              <a:t>√ 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2651" y="3525044"/>
            <a:ext cx="1588909" cy="2301179"/>
          </a:xfrm>
          <a:prstGeom prst="rect">
            <a:avLst/>
          </a:prstGeom>
        </p:spPr>
      </p:pic>
      <p:grpSp>
        <p:nvGrpSpPr>
          <p:cNvPr id="8" name="组合 7"/>
          <p:cNvGrpSpPr/>
          <p:nvPr/>
        </p:nvGrpSpPr>
        <p:grpSpPr>
          <a:xfrm>
            <a:off x="1334611" y="526723"/>
            <a:ext cx="9522777" cy="5484470"/>
            <a:chOff x="1334611" y="146579"/>
            <a:chExt cx="9522777" cy="5484470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3089"/>
            <a:stretch>
              <a:fillRect/>
            </a:stretch>
          </p:blipFill>
          <p:spPr>
            <a:xfrm>
              <a:off x="1334611" y="146579"/>
              <a:ext cx="9522777" cy="5473385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470285" y="5580954"/>
              <a:ext cx="9374718" cy="50095"/>
            </a:xfrm>
            <a:prstGeom prst="rect">
              <a:avLst/>
            </a:prstGeom>
          </p:spPr>
        </p:pic>
      </p:grp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1635125" y="3742111"/>
          <a:ext cx="7531100" cy="1978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5" imgW="3022600" imgH="793750" progId="Word.Document.12">
                  <p:embed/>
                </p:oleObj>
              </mc:Choice>
              <mc:Fallback>
                <p:oleObj name="文档" r:id="rId5" imgW="3022600" imgH="793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635125" y="3742111"/>
                        <a:ext cx="7531100" cy="1978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29275" y="31530"/>
            <a:ext cx="2915370" cy="593752"/>
            <a:chOff x="329275" y="961884"/>
            <a:chExt cx="1764000" cy="593752"/>
          </a:xfrm>
        </p:grpSpPr>
        <p:sp>
          <p:nvSpPr>
            <p:cNvPr id="3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4" name="矩形 3"/>
            <p:cNvSpPr>
              <a:spLocks noChangeAspect="1"/>
            </p:cNvSpPr>
            <p:nvPr/>
          </p:nvSpPr>
          <p:spPr>
            <a:xfrm>
              <a:off x="381000" y="961884"/>
              <a:ext cx="1712275" cy="59375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研考点</a:t>
              </a:r>
              <a:r>
                <a:rPr lang="en-US" altLang="zh-CN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•</a:t>
              </a: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精准突破</a:t>
              </a:r>
              <a:endParaRPr lang="zh-CN" altLang="en-US" sz="28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矩形 4"/>
          <p:cNvSpPr>
            <a:spLocks noChangeAspect="1"/>
          </p:cNvSpPr>
          <p:nvPr/>
        </p:nvSpPr>
        <p:spPr>
          <a:xfrm>
            <a:off x="381000" y="759779"/>
            <a:ext cx="11430000" cy="17125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自由落体运动问题的解决方法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匀变速直线运动的公式对自由落体运动都成立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解题时一般取开始下落时为时间起点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采用基本公式求解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必要时采用比例关系求解。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381000" y="2512887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竖直上抛运动的解题方法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全过程法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将竖直上抛运动视为初速度竖直向上、加速度竖直向下的匀变速直线运动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取向上为正方向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a=-g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v=v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-gt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                                        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在抛出点上方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h&gt;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在抛出点下方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h&lt;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5847208" y="4016197"/>
          <a:ext cx="4084638" cy="987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imgW="1656080" imgH="400050" progId="Word.Document.12">
                  <p:embed/>
                </p:oleObj>
              </mc:Choice>
              <mc:Fallback>
                <p:oleObj name="文档" r:id="rId2" imgW="1656080" imgH="4000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847208" y="4016197"/>
                        <a:ext cx="4084638" cy="987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201765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分阶段法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将全程分为两个阶段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即上升过程的匀减速直线运动阶段和下落过程的自由落体运动阶段。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上升过程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做匀减速直线运动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最终速度减为零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上升到最高点的时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间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i="1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i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落过程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做自由落体运动。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3481285"/>
          <a:ext cx="11275153" cy="9919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2" imgW="4526280" imgH="398780" progId="Word.Document.12">
                  <p:embed/>
                </p:oleObj>
              </mc:Choice>
              <mc:Fallback>
                <p:oleObj name="文档" r:id="rId2" imgW="4526280" imgH="39878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8424" y="3481285"/>
                        <a:ext cx="11275153" cy="9919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337383"/>
            <a:ext cx="11430000" cy="33929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竖直上抛运动与沿光滑斜面上滑的运动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物体沿光滑斜面上滑时先做匀减速运动再反向做匀加速运动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且加速度的大小和方向均相同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其运动规律与竖直上抛运动规律相同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求解时既可对全过程列式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也可分段研究。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特别提醒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如果斜面粗糙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物体往返运动时受到滑动摩擦力作用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两个过程的加速度大小不同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要分过程列式求解。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93477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考向一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自由落体运动规律的应用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典题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altLang="zh-CN" sz="2800">
                <a:solidFill>
                  <a:srgbClr val="000000"/>
                </a:solidFill>
                <a:latin typeface="Segoe UI Symbol" panose="020b0502040204020203" pitchFamily="34" charset="0"/>
                <a:ea typeface="NEU-BZ-S92"/>
                <a:cs typeface="Segoe UI Symbol" panose="020b0502040204020203" pitchFamily="34" charset="0"/>
              </a:rPr>
              <a:t>★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一题多解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)(2023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黑龙江大庆三模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一个物体从离地某一高度处开始做自由落体运动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该物体第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内的位移恰为最后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内位移的二分之一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已知重力加速度大小取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则它开始下落时距落地点的高度为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A.15 m	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B.12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	C.11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m	D.10 m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828731" y="2848528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503238" y="612401"/>
          <a:ext cx="11098212" cy="5657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2" imgW="4465320" imgH="2279015" progId="Word.Document.12">
                  <p:embed/>
                </p:oleObj>
              </mc:Choice>
              <mc:Fallback>
                <p:oleObj name="文档" r:id="rId2" imgW="4465320" imgH="22790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3238" y="612401"/>
                        <a:ext cx="11098212" cy="5657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04485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典题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某居民小区发生高空坠物。通过视频监控发现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一物块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可视为质点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从某窗户的上端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沿竖直方向通过窗户下端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历时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测得窗户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两端高度差为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如图所示。设定该物块从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端正上方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图中未画出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由静止开始自由下落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已知当地重力加速度为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不计空气阻力。求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该物块经过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端时速度的大小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间的高度差。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3" name="AWKX29.eps" descr="id:2147492391;FounderCE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096001" y="2352008"/>
            <a:ext cx="1198652" cy="2725269"/>
          </a:xfrm>
          <a:prstGeom prst="rect">
            <a:avLst/>
          </a:prstGeom>
        </p:spPr>
      </p:pic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458424" y="5238198"/>
          <a:ext cx="11275153" cy="9891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3" imgW="4526280" imgH="398780" progId="Word.Document.12">
                  <p:embed/>
                </p:oleObj>
              </mc:Choice>
              <mc:Fallback>
                <p:oleObj name="文档" r:id="rId3" imgW="4526280" imgH="39878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8424" y="5238198"/>
                        <a:ext cx="11275153" cy="9891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458424" y="636015"/>
          <a:ext cx="11275153" cy="48947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2" imgW="4526280" imgH="1966595" progId="Word.Document.12">
                  <p:embed/>
                </p:oleObj>
              </mc:Choice>
              <mc:Fallback>
                <p:oleObj name="文档" r:id="rId2" imgW="4526280" imgH="19665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8424" y="636015"/>
                        <a:ext cx="11275153" cy="48947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46254"/>
            <a:ext cx="11430000" cy="28931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考向二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竖直上抛运动规律的应用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典题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(2024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贵州毕节模拟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某次蹦床比赛中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运动员双脚离开蹦床后竖直向上运动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把上升过程分为等距的三段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运动员从下至上运动过程中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依次经历三段位移的时间记为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。则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最接近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	B.3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   C.3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	D.3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28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225182" y="1926174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endParaRPr lang="zh-CN" altLang="en-US" sz="2800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458424" y="3090724"/>
          <a:ext cx="11275153" cy="3263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2" imgW="4526280" imgH="1310640" progId="Word.Document.12">
                  <p:embed/>
                </p:oleObj>
              </mc:Choice>
              <mc:Fallback>
                <p:oleObj name="文档" r:id="rId2" imgW="4526280" imgH="131064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8424" y="3090724"/>
                        <a:ext cx="11275153" cy="3263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https://d.book118.com/667130146052006051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模块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Calibri Light</vt:lpstr>
      <vt:lpstr>宋体</vt:lpstr>
      <vt:lpstr>微软雅黑</vt:lpstr>
      <vt:lpstr>方正姚体</vt:lpstr>
      <vt:lpstr>Times New Roman</vt:lpstr>
      <vt:lpstr>黑体</vt:lpstr>
      <vt:lpstr>NEU-BZ-S92</vt:lpstr>
      <vt:lpstr>方正书宋_GBK</vt:lpstr>
      <vt:lpstr>Cambria Math</vt:lpstr>
      <vt:lpstr>楷体</vt:lpstr>
      <vt:lpstr>Segoe UI 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2024-09-24T08:16:39.797</cp:lastPrinted>
  <dcterms:created xsi:type="dcterms:W3CDTF">2024-09-24T00:16:39Z</dcterms:created>
  <dcterms:modified xsi:type="dcterms:W3CDTF">2024-09-24T00:16:41Z</dcterms:modified>
</cp:coreProperties>
</file>