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AC774-8AC7-4CF0-A8DF-96DAB14A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133D6-D97D-4776-9B3D-CE2FAA6A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B6784-F500-4C8C-A739-BCB1443A5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093CD-F8E2-455D-8498-3847F9C2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82BEC6-10D4-4F82-BD4D-31B720242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CB097-938E-4E51-93D7-847E96DD4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69AB79-B016-44BD-A44B-35907C427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38346-6B8F-44DA-A4F9-9F3C3067E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ED23C-2409-47AA-B151-EFD96448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2F48E-5DB0-496C-8C35-8E87EFD1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11644-19CF-4013-9F58-576CEF6A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32" Type="http://schemas.openxmlformats.org/officeDocument/2006/relationships/tags" Target="../tags/tag147.xml" /><Relationship Id="rId33" Type="http://schemas.openxmlformats.org/officeDocument/2006/relationships/tags" Target="../tags/tag14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115413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人工腿调整后的护理查房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患者病情分析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人工腿调整后的护理措施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护理查房的评估与反馈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人工腿调整后的护理建议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护理查房总结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患者病情分析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患者基本情况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性别：患者性别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诊断：患者诊断结果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康复情况：患者目前的康复情况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家庭支持：患者家庭支持情况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经济状况：患者经济状况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年龄：患者年龄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病史：患者既往病史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治疗方案：患者目前的治疗方案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心理状况：患者目前的心理状况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社会支持：患者社会支持情况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手术及康复情况</a:t>
            </a:r>
            <a:endParaRPr lang="zh-CN" altLang="en-US"/>
          </a:p>
        </p:txBody>
      </p:sp>
      <p:sp>
        <p:nvSpPr>
          <p:cNvPr id="16" name="圆角矩形 10"/>
          <p:cNvSpPr/>
          <p:nvPr>
            <p:custDataLst>
              <p:tags r:id="rId2"/>
            </p:custDataLst>
          </p:nvPr>
        </p:nvSpPr>
        <p:spPr>
          <a:xfrm>
            <a:off x="813245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>
            <a:noFill/>
          </a:ln>
          <a:effectLst>
            <a:outerShdw blurRad="114300" dist="25400" dir="18000000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1"/>
          <p:cNvSpPr/>
          <p:nvPr>
            <p:custDataLst>
              <p:tags r:id="rId3"/>
            </p:custDataLst>
          </p:nvPr>
        </p:nvSpPr>
        <p:spPr>
          <a:xfrm>
            <a:off x="608330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4"/>
            </p:custDataLst>
          </p:nvPr>
        </p:nvSpPr>
        <p:spPr>
          <a:xfrm>
            <a:off x="3183486" y="4575791"/>
            <a:ext cx="524734" cy="52537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254000" dist="114300" dir="4020000" sx="79000" sy="79000" algn="t" rotWithShape="0">
              <a:schemeClr val="accent1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3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0" name="圆角矩形 15"/>
          <p:cNvSpPr/>
          <p:nvPr>
            <p:custDataLst>
              <p:tags r:id="rId5"/>
            </p:custDataLst>
          </p:nvPr>
        </p:nvSpPr>
        <p:spPr>
          <a:xfrm>
            <a:off x="4554690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6"/>
          </a:solidFill>
          <a:ln>
            <a:noFill/>
          </a:ln>
          <a:effectLst>
            <a:outerShdw blurRad="114300" dist="25400" dir="18000000" rotWithShape="0">
              <a:schemeClr val="accent6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圆角矩形 16"/>
          <p:cNvSpPr/>
          <p:nvPr>
            <p:custDataLst>
              <p:tags r:id="rId6"/>
            </p:custDataLst>
          </p:nvPr>
        </p:nvSpPr>
        <p:spPr>
          <a:xfrm>
            <a:off x="4378501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7"/>
            </p:custDataLst>
          </p:nvPr>
        </p:nvSpPr>
        <p:spPr>
          <a:xfrm>
            <a:off x="6956849" y="4575791"/>
            <a:ext cx="524734" cy="525373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254000" dist="114300" dir="4020000" sx="79000" sy="79000" algn="t" rotWithShape="0">
              <a:schemeClr val="accent6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4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4" name="圆角矩形 19"/>
          <p:cNvSpPr/>
          <p:nvPr>
            <p:custDataLst>
              <p:tags r:id="rId8"/>
            </p:custDataLst>
          </p:nvPr>
        </p:nvSpPr>
        <p:spPr>
          <a:xfrm>
            <a:off x="8358694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2"/>
          </a:solidFill>
          <a:ln>
            <a:noFill/>
          </a:ln>
          <a:effectLst>
            <a:outerShdw blurRad="114300" dist="25400" dir="18000000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圆角矩形 20"/>
          <p:cNvSpPr/>
          <p:nvPr>
            <p:custDataLst>
              <p:tags r:id="rId9"/>
            </p:custDataLst>
          </p:nvPr>
        </p:nvSpPr>
        <p:spPr>
          <a:xfrm>
            <a:off x="8182506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10"/>
            </p:custDataLst>
          </p:nvPr>
        </p:nvSpPr>
        <p:spPr>
          <a:xfrm>
            <a:off x="10730213" y="4575791"/>
            <a:ext cx="524734" cy="52537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254000" dist="114300" dir="4020000" sx="79000" sy="79000" algn="t" rotWithShape="0">
              <a:schemeClr val="accent2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5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813245" y="4413646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康复情况：术后恢复良好，无并发症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4561712" y="4413646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康复计划：定期复查，进行康复训练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3"/>
            </p:custDataLst>
          </p:nvPr>
        </p:nvSpPr>
        <p:spPr>
          <a:xfrm>
            <a:off x="8348480" y="4413646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患者反馈：对康复效果满意，对未来生活充满信心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" name="圆角矩形 5"/>
          <p:cNvSpPr/>
          <p:nvPr>
            <p:custDataLst>
              <p:tags r:id="rId14"/>
            </p:custDataLst>
          </p:nvPr>
        </p:nvSpPr>
        <p:spPr>
          <a:xfrm>
            <a:off x="2670242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5"/>
          </a:solidFill>
          <a:ln>
            <a:noFill/>
          </a:ln>
          <a:effectLst>
            <a:outerShdw blurRad="114300" dist="25400" dir="18000000" rotWithShape="0">
              <a:schemeClr val="accent5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圆角矩形 168"/>
          <p:cNvSpPr/>
          <p:nvPr>
            <p:custDataLst>
              <p:tags r:id="rId15"/>
            </p:custDataLst>
          </p:nvPr>
        </p:nvSpPr>
        <p:spPr>
          <a:xfrm>
            <a:off x="2494054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文本框 28"/>
          <p:cNvSpPr txBox="1"/>
          <p:nvPr>
            <p:custDataLst>
              <p:tags r:id="rId16"/>
            </p:custDataLst>
          </p:nvPr>
        </p:nvSpPr>
        <p:spPr>
          <a:xfrm>
            <a:off x="2670242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手术类型：人工腿植入手术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0" name="椭圆 29"/>
          <p:cNvSpPr/>
          <p:nvPr>
            <p:custDataLst>
              <p:tags r:id="rId17"/>
            </p:custDataLst>
          </p:nvPr>
        </p:nvSpPr>
        <p:spPr>
          <a:xfrm>
            <a:off x="5055166" y="1830830"/>
            <a:ext cx="524734" cy="525373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14300" dir="4020000" sx="79000" sy="79000" algn="t" rotWithShape="0">
              <a:schemeClr val="accent5">
                <a:lumMod val="75000"/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1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1" name="圆角矩形 6"/>
          <p:cNvSpPr/>
          <p:nvPr>
            <p:custDataLst>
              <p:tags r:id="rId18"/>
            </p:custDataLst>
          </p:nvPr>
        </p:nvSpPr>
        <p:spPr>
          <a:xfrm>
            <a:off x="6474247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3"/>
          </a:solidFill>
          <a:ln>
            <a:noFill/>
          </a:ln>
          <a:effectLst>
            <a:outerShdw blurRad="114300" dist="25400" dir="18000000" rotWithShape="0">
              <a:schemeClr val="accent3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圆角矩形 7"/>
          <p:cNvSpPr/>
          <p:nvPr>
            <p:custDataLst>
              <p:tags r:id="rId19"/>
            </p:custDataLst>
          </p:nvPr>
        </p:nvSpPr>
        <p:spPr>
          <a:xfrm>
            <a:off x="6298059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20"/>
            </p:custDataLst>
          </p:nvPr>
        </p:nvSpPr>
        <p:spPr>
          <a:xfrm>
            <a:off x="6474247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手术时间：近期或过去一段时间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4" name="椭圆 33"/>
          <p:cNvSpPr/>
          <p:nvPr>
            <p:custDataLst>
              <p:tags r:id="rId21"/>
            </p:custDataLst>
          </p:nvPr>
        </p:nvSpPr>
        <p:spPr>
          <a:xfrm>
            <a:off x="8841935" y="1830830"/>
            <a:ext cx="524734" cy="52537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254000" dist="114300" dir="4020000" sx="79000" sy="79000" algn="t" rotWithShape="0">
              <a:schemeClr val="accent3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2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人工腿调整后的情况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疼痛程度：调整后疼痛是否减轻或消失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关节活动度：调整后关节活动是否受限或改善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步态分析：调整后步态是否正常或改善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康复进度：调整后康复进度是否加快或达到预期效果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人工腿调整后的护理措施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常规护理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282" y="423100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353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指导患者进行适当的康复锻炼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502" y="423100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关注患者心理状况，提供心理支持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722" y="423100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定期进行复查，确保人工腿功能正常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330" y="173038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保持伤口清洁，避免感染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3916" y="173038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定期更换绷带和敷料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136" y="173038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观察伤口愈合情况，及时处理异常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915789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915789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1084172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915789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10480036" y="1831518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6309327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6309327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7983521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6309327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7642386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608330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608330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229151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608330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792710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鼓励患者积极面对：帮助患者树立信心，克服心理障碍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1930468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345882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345882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5116319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345882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364320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提供心理支持：倾听患者心声，给予关心和支持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4781609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6494349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引导患者适应新生活：帮助患者适应新的生活方式和身体变化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934227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tx1"/>
                </a:solidFill>
                <a:uFillTx/>
                <a:latin typeface="+mn-ea"/>
                <a:sym typeface="+mn-ea"/>
              </a:rPr>
              <a:t>提供心理辅导：必要时提供专业的心理辅导，帮助患者走出心理困境</a:t>
            </a:r>
            <a:endParaRPr lang="zh-CN" altLang="en-US" sz="2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康复训练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788197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651223" y="2307124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关节活动度训练：帮助患者恢复关节活动能力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338068" y="1336598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17936" y="1336598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380961" y="2307124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肌肉力量训练：增强肌肉力量，提高运动能力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8067807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247674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110699" y="2307124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平衡训练：提高患者平衡能力，降低跌倒风险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608330" y="3886469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1788197" y="3886469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651223" y="4856995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步态训练：帮助患者恢复正常步态，提高行走能力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4338068" y="3886469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5517936" y="3886469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4380961" y="4856995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6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心理支持：关注患者心理需求，提供心理支持和辅导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4" name="矩形: 单圆角 79"/>
          <p:cNvSpPr/>
          <p:nvPr>
            <p:custDataLst>
              <p:tags r:id="rId17"/>
            </p:custDataLst>
          </p:nvPr>
        </p:nvSpPr>
        <p:spPr>
          <a:xfrm flipV="1">
            <a:off x="8067807" y="3886469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18"/>
            </p:custDataLst>
          </p:nvPr>
        </p:nvSpPr>
        <p:spPr>
          <a:xfrm>
            <a:off x="9247674" y="3886469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06</a:t>
            </a:r>
            <a:endParaRPr lang="en-US" altLang="zh-CN" sz="2800" b="1"/>
          </a:p>
        </p:txBody>
      </p:sp>
      <p:sp>
        <p:nvSpPr>
          <p:cNvPr id="6" name="文本框 178"/>
          <p:cNvSpPr txBox="1"/>
          <p:nvPr>
            <p:custDataLst>
              <p:tags r:id="rId19"/>
            </p:custDataLst>
          </p:nvPr>
        </p:nvSpPr>
        <p:spPr>
          <a:xfrm>
            <a:off x="8110699" y="4856995"/>
            <a:ext cx="3425649" cy="1170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  <a:sym typeface="+mn-ea"/>
              </a:rPr>
              <a:t>定期复查：定期检查患者康复情况，调整康复计划</a:t>
            </a:r>
            <a:endParaRPr lang="zh-CN" altLang="en-US" sz="18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并发症的预防及处理</a:t>
            </a:r>
            <a:endParaRPr lang="zh-CN" altLang="en-US"/>
          </a:p>
        </p:txBody>
      </p:sp>
      <p:sp>
        <p:nvSpPr>
          <p:cNvPr id="4" name="剪去对角的矩形 3"/>
          <p:cNvSpPr/>
          <p:nvPr>
            <p:custDataLst>
              <p:tags r:id="rId2"/>
            </p:custDataLst>
          </p:nvPr>
        </p:nvSpPr>
        <p:spPr>
          <a:xfrm>
            <a:off x="614050" y="1713061"/>
            <a:ext cx="725650" cy="705270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613414" y="1731492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1427556" y="1372405"/>
            <a:ext cx="4441641" cy="138724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1559116" y="140926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预防感染：保持伤口清洁，定期更换敷料，避免接触污染物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剪去对角的矩形 44"/>
          <p:cNvSpPr/>
          <p:nvPr>
            <p:custDataLst>
              <p:tags r:id="rId6"/>
            </p:custDataLst>
          </p:nvPr>
        </p:nvSpPr>
        <p:spPr>
          <a:xfrm>
            <a:off x="6323213" y="3376936"/>
            <a:ext cx="725650" cy="704543"/>
          </a:xfrm>
          <a:prstGeom prst="snip2Diag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7"/>
            </p:custDataLst>
          </p:nvPr>
        </p:nvSpPr>
        <p:spPr>
          <a:xfrm>
            <a:off x="6321942" y="3395367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46" name="矩形 45"/>
          <p:cNvSpPr/>
          <p:nvPr>
            <p:custDataLst>
              <p:tags r:id="rId8"/>
            </p:custDataLst>
          </p:nvPr>
        </p:nvSpPr>
        <p:spPr>
          <a:xfrm>
            <a:off x="7136084" y="3036916"/>
            <a:ext cx="4441641" cy="138530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9"/>
            </p:custDataLst>
          </p:nvPr>
        </p:nvSpPr>
        <p:spPr>
          <a:xfrm>
            <a:off x="7257474" y="307250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预防心理问题：关注患者心理状况，提供心理支持，鼓励患者参与社交活动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剪去对角的矩形 48"/>
          <p:cNvSpPr/>
          <p:nvPr>
            <p:custDataLst>
              <p:tags r:id="rId10"/>
            </p:custDataLst>
          </p:nvPr>
        </p:nvSpPr>
        <p:spPr>
          <a:xfrm>
            <a:off x="609601" y="5071317"/>
            <a:ext cx="725650" cy="705270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1"/>
            </p:custDataLst>
          </p:nvPr>
        </p:nvSpPr>
        <p:spPr>
          <a:xfrm>
            <a:off x="608330" y="5089748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422472" y="4730661"/>
            <a:ext cx="4441641" cy="138724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13"/>
            </p:custDataLst>
          </p:nvPr>
        </p:nvSpPr>
        <p:spPr>
          <a:xfrm>
            <a:off x="1544498" y="4766888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预防关节僵硬：进行关节活动度训练，保持关节正常活动范围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剪去对角的矩形 52"/>
          <p:cNvSpPr/>
          <p:nvPr>
            <p:custDataLst>
              <p:tags r:id="rId14"/>
            </p:custDataLst>
          </p:nvPr>
        </p:nvSpPr>
        <p:spPr>
          <a:xfrm>
            <a:off x="609601" y="3397274"/>
            <a:ext cx="725650" cy="704543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15"/>
            </p:custDataLst>
          </p:nvPr>
        </p:nvSpPr>
        <p:spPr>
          <a:xfrm>
            <a:off x="608330" y="341570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4" name="矩形 53"/>
          <p:cNvSpPr/>
          <p:nvPr>
            <p:custDataLst>
              <p:tags r:id="rId16"/>
            </p:custDataLst>
          </p:nvPr>
        </p:nvSpPr>
        <p:spPr>
          <a:xfrm>
            <a:off x="1422472" y="3057253"/>
            <a:ext cx="4441641" cy="138530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7"/>
            </p:custDataLst>
          </p:nvPr>
        </p:nvSpPr>
        <p:spPr>
          <a:xfrm>
            <a:off x="1544498" y="3092209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预防血栓：鼓励患者进行适当的运动，使用抗凝药物，定期检查下肢血管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剪去对角的矩形 56"/>
          <p:cNvSpPr/>
          <p:nvPr>
            <p:custDataLst>
              <p:tags r:id="rId18"/>
            </p:custDataLst>
          </p:nvPr>
        </p:nvSpPr>
        <p:spPr>
          <a:xfrm>
            <a:off x="6323213" y="1695266"/>
            <a:ext cx="725650" cy="704543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19"/>
            </p:custDataLst>
          </p:nvPr>
        </p:nvSpPr>
        <p:spPr>
          <a:xfrm>
            <a:off x="6321942" y="171242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8" name="矩形 57"/>
          <p:cNvSpPr/>
          <p:nvPr>
            <p:custDataLst>
              <p:tags r:id="rId20"/>
            </p:custDataLst>
          </p:nvPr>
        </p:nvSpPr>
        <p:spPr>
          <a:xfrm>
            <a:off x="7136084" y="1353974"/>
            <a:ext cx="4441641" cy="138530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7257474" y="1389565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预防跌倒：加强患者平衡训练，确保环境安全，使用辅助器具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护理查房的评估与反馈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患者恢复情况的评估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33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213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45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观察患者行走时的步态和姿势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341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检查患者腿部的肿胀和疼痛情况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459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342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738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3866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询问患者对假肢的适应程度和舒适度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4867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62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74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评估患者日常生活活动的能力，如穿衣、洗澡等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750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https://d.book118.com/667131154130006045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48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4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4*l_h_i*1_3_1"/>
  <p:tag name="KSO_WM_UNIT_INDEX" val="1_3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4*l_h_i*1_4_3"/>
  <p:tag name="KSO_WM_UNIT_INDEX" val="1_4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4*l_h_i*1_4_1"/>
  <p:tag name="KSO_WM_UNIT_INDEX" val="1_4_1"/>
  <p:tag name="KSO_WM_UNIT_LAYERLEVEL" val="1_1_1"/>
  <p:tag name="KSO_WM_UNIT_SHADOW_SCHEMECOLOR_INDEX" val="10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4*l_h_i*1_5_3"/>
  <p:tag name="KSO_WM_UNIT_INDEX" val="1_5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4*l_h_i*1_5_1"/>
  <p:tag name="KSO_WM_UNIT_INDEX" val="1_5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4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4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4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4*l_h_i*1_1_3"/>
  <p:tag name="KSO_WM_UNIT_INDEX" val="1_1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4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4*l_h_i*1_1_1"/>
  <p:tag name="KSO_WM_UNIT_INDEX" val="1_1_1"/>
  <p:tag name="KSO_WM_UNIT_LAYERLEVEL" val="1_1_1"/>
  <p:tag name="KSO_WM_UNIT_SHADOW_SCHEMECOLOR_INDEX" val="9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4*l_h_i*1_2_3"/>
  <p:tag name="KSO_WM_UNIT_INDEX" val="1_2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4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4*l_h_i*1_2_1"/>
  <p:tag name="KSO_WM_UNIT_INDEX" val="1_2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2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2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3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3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3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3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3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3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3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3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3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3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4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4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4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6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2"/>
  <p:tag name="KSO_WM_UNIT_INDEX" val="1_5_2"/>
  <p:tag name="KSO_WM_UNIT_LAYERLEVEL" val="1_1_1"/>
  <p:tag name="KSO_WM_UNIT_SUBTYPE" val="d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69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70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71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75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78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人工腿调整后的护理查房</vt:lpstr>
      <vt:lpstr>目录</vt:lpstr>
      <vt:lpstr>患者病情分析</vt:lpstr>
      <vt:lpstr>患者基本情况</vt:lpstr>
      <vt:lpstr>手术及康复情况</vt:lpstr>
      <vt:lpstr>人工腿调整后的情况</vt:lpstr>
      <vt:lpstr>人工腿调整后的护理措施</vt:lpstr>
      <vt:lpstr>常规护理</vt:lpstr>
      <vt:lpstr>心理护理</vt:lpstr>
      <vt:lpstr>康复训练</vt:lpstr>
      <vt:lpstr>并发症的预防及处理</vt:lpstr>
      <vt:lpstr>护理查房的评估与反馈</vt:lpstr>
      <vt:lpstr>患者恢复情况的评估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2024-09-20T13:47:07.782</cp:lastPrinted>
  <dcterms:created xsi:type="dcterms:W3CDTF">2024-09-20T05:47:07Z</dcterms:created>
  <dcterms:modified xsi:type="dcterms:W3CDTF">2024-09-20T05:47:10Z</dcterms:modified>
</cp:coreProperties>
</file>