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86583-AB62-4706-9A98-D947F91155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C159C8-3A73-455F-8565-F24094FAC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FA3969-3BAF-4E5B-9735-76D205308A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F1F969-56AD-4075-BF0A-B16B18B109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CD4A6B-280B-4FD4-B92D-483158A61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45D99D-027B-4103-BA2C-29F70398C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F0C17E-3848-4600-84DE-E3E9F3F7F3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A5039-0485-4CEC-B66C-749C3BC8E7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7D65B3-ED2C-4F80-839F-D434CB328A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4E544C-0773-4B8E-A15B-DAE8F8DC0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E31488-2C47-4BF3-8C92-850FA4BE5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1695" y="5544503"/>
            <a:ext cx="4224233" cy="923330"/>
          </a:xfrm>
        </p:spPr>
        <p:txBody>
          <a:bodyPr wrap="none" anchor="b">
            <a:spAutoFit/>
          </a:bodyPr>
          <a:lstStyle>
            <a:lvl1pPr algn="l">
              <a:defRPr sz="6000" b="0" i="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1695" y="5051672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tx1">
                    <a:lumMod val="50000"/>
                    <a:lumOff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5" name=""/>
        <p:cNvGrpSpPr/>
        <p:nvPr/>
      </p:nvGrpSpPr>
      <p:grpSpPr>
        <a:xfrm>
          <a:off x="0" y="0"/>
          <a:ext cx="0" cy="0"/>
        </a:xfrm>
      </p:grpSpPr>
      <p:sp>
        <p:nvSpPr>
          <p:cNvPr id="6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7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sp>
        <p:nvSpPr>
          <p:cNvPr id="12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13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4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5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6" name=""/>
        <p:cNvGrpSpPr/>
        <p:nvPr/>
      </p:nvGrpSpPr>
      <p:grpSpPr>
        <a:xfrm>
          <a:off x="0" y="0"/>
          <a:ext cx="0" cy="0"/>
        </a:xfrm>
      </p:grpSpPr>
      <p:pic>
        <p:nvPicPr>
          <p:cNvPr id="17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8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0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1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2" name=""/>
        <p:cNvGrpSpPr/>
        <p:nvPr/>
      </p:nvGrpSpPr>
      <p:grpSpPr>
        <a:xfrm>
          <a:off x="0" y="0"/>
          <a:ext cx="0" cy="0"/>
        </a:xfrm>
      </p:grpSpPr>
      <p:sp>
        <p:nvSpPr>
          <p:cNvPr id="23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24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5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6" name=""/>
        <p:cNvGrpSpPr/>
        <p:nvPr/>
      </p:nvGrpSpPr>
      <p:grpSpPr>
        <a:xfrm>
          <a:off x="0" y="0"/>
          <a:ext cx="0" cy="0"/>
        </a:xfrm>
      </p:grpSpPr>
      <p:pic>
        <p:nvPicPr>
          <p:cNvPr id="27" name="图片 2"/>
          <p:cNvPicPr>
            <a:picLocks noChangeAspect="1"/>
          </p:cNvPicPr>
          <p:nvPr userDrawn="1"/>
        </p:nvPicPr>
        <p:blipFill>
          <a:blip r:embed="rId1"/>
          <a:srcRect l="28268" r="21731"/>
          <a:stretch>
            <a:fillRect/>
          </a:stretch>
        </p:blipFill>
        <p:spPr>
          <a:xfrm>
            <a:off x="6096000" y="-1"/>
            <a:ext cx="6096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sp>
        <p:nvSpPr>
          <p:cNvPr id="29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0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1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2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2024/1/11</a:t>
            </a:fld>
            <a:endParaRPr lang="en-US" altLang="zh-CN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4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5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2024/1/11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3.jpeg" /><Relationship Id="rId4" Type="http://schemas.openxmlformats.org/officeDocument/2006/relationships/image" Target="../media/image5.jpeg" /><Relationship Id="rId5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32130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乳房保健护理的重要性及方法\n## 1.乳房的基本结构与功能\n### 1.1乳房的解剖结构与腺体分布\n### 1.2乳房的生理功能与分泌物\n### 1.3乳房在不同生理阶段的变化\n## 2.乳房保健护理的重要性\n### 2.1预防乳房疾病的发生\n### 2.2保持乳房健康与美丽\n### 2.3提高生活质量与自信心\n## 3.乳房保健护理的方法\n### 3.1正确的乳房按摩与自检方法\n### 3.2合理的饮食与运动建议\n### 3.3穿着合适的内衣与调整姿势\n## 4.乳房疾病的预防与治疗\n### 4.1乳腺癌的预防与早期发现\n### 4.2乳腺炎的治疗与护理\n### 4.3乳腺纤维瘤的治疗与康复\n## 5.特殊人群的乳房保健护理\n### 5.1孕妇与哺乳期的乳房保健\n### 5.2青春期与更年期的乳房保健\n### 5.3乳房手术后的康复与护理\n## 6.乳房保健护理的误区与常见问题\n### 6.1乳房按摩与乳腺炎的关联\n### 6.2乳房护理与乳腺癌的关联\n### 6.3乳房保健护理的常见疑问与解答\n&quot;,&quot;templateId&quot;:&quot;g4cp6mxhy78uudam11m8zmqt9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1695" y="5553433"/>
            <a:ext cx="9931400" cy="91440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5500"/>
              <a:t>乳房保健护理的重要性及方法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1695" y="5055553"/>
            <a:ext cx="5786771" cy="476250"/>
          </a:xfrm>
        </p:spPr>
        <p:txBody>
          <a:bodyPr vert="horz" wrap="square" lIns="91440" tIns="45720" rIns="91440" bIns="45720" anchor="b">
            <a:spAutoFit/>
          </a:bodyPr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 descr="{&quot;isTemplate&quot;:false,&quot;type&quot;:&quot;subTitle&quot;,&quot;canOmit&quot;:true,&quot;range&quot;:0}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72000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乳房的基本结构与功能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01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21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22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腺体负责分泌乳汁，包括腺泡和乳腺导管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脂肪组织为乳房提供支撑和保护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结缔组织负责连接和支撑乳房结构</a:t>
                </a:r>
                <a:endParaRPr/>
              </a:p>
            </p:txBody>
          </p:sp>
          <p:sp>
            <p:nvSpPr>
              <p:cNvPr id="22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乳房主要由腺体、脂肪组织和结缔组织组成</a:t>
                </a:r>
                <a:endParaRPr/>
              </a:p>
            </p:txBody>
          </p:sp>
        </p:grpSp>
        <p:grpSp>
          <p:nvGrpSpPr>
            <p:cNvPr id="225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2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腺体主要分布在乳房的皮下和腺体层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腺体密度在不同个体和生理阶段有所差异</a:t>
                </a:r>
                <a:endParaRPr/>
              </a:p>
            </p:txBody>
          </p:sp>
          <p:sp>
            <p:nvSpPr>
              <p:cNvPr id="22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腺体分布特点</a:t>
                </a:r>
                <a:endParaRPr/>
              </a:p>
            </p:txBody>
          </p:sp>
        </p:grpSp>
        <p:grpSp>
          <p:nvGrpSpPr>
            <p:cNvPr id="228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29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了解乳房结构有助于乳房保健护理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乳房结构异常可能与疾病有关，需注意观察</a:t>
                </a:r>
                <a:endParaRPr/>
              </a:p>
            </p:txBody>
          </p:sp>
          <p:sp>
            <p:nvSpPr>
              <p:cNvPr id="230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乳房解剖结构的重要性</a:t>
                </a:r>
                <a:endParaRPr/>
              </a:p>
            </p:txBody>
          </p:sp>
        </p:grpSp>
      </p:grpSp>
      <p:pic>
        <p:nvPicPr>
          <p:cNvPr id="231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32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33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34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乳房的解剖结构与腺体分布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乳房的生理功能</a:t>
                </a:r>
                <a:endParaRPr/>
              </a:p>
            </p:txBody>
          </p:sp>
          <p:sp>
            <p:nvSpPr>
              <p:cNvPr id="24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哺乳：为新生儿提供营养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性激素分泌：参与生殖系统的调节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体温调节：通过汗液散热</a:t>
                </a:r>
                <a:endParaRPr/>
              </a:p>
            </p:txBody>
          </p:sp>
          <p:sp>
            <p:nvSpPr>
              <p:cNvPr id="24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乳汁的分泌物</a:t>
                </a:r>
                <a:endParaRPr/>
              </a:p>
            </p:txBody>
          </p:sp>
          <p:sp>
            <p:nvSpPr>
              <p:cNvPr id="24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由腺泡产生，富含蛋白质、脂肪、糖分等营养成分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乳汁分泌受激素调节，如催乳素和泌乳素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乳汁分泌物的量和成分在不同生理阶段有所不同</a:t>
                </a:r>
                <a:endParaRPr/>
              </a:p>
            </p:txBody>
          </p:sp>
          <p:sp>
            <p:nvSpPr>
              <p:cNvPr id="24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乳房的生理功能与分泌物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54468" y="2709000"/>
            <a:ext cx="11083064" cy="3197404"/>
            <a:chOff x="554468" y="2709000"/>
            <a:chExt cx="11083064" cy="3197404"/>
          </a:xfrm>
        </p:grpSpPr>
        <p:grpSp>
          <p:nvGrpSpPr>
            <p:cNvPr id="256" name=""/>
            <p:cNvGrpSpPr/>
            <p:nvPr/>
          </p:nvGrpSpPr>
          <p:grpSpPr>
            <a:xfrm>
              <a:off x="554470" y="2713804"/>
              <a:ext cx="5400000" cy="1440000"/>
              <a:chOff x="554470" y="2713804"/>
              <a:chExt cx="5400000" cy="1440000"/>
            </a:xfrm>
          </p:grpSpPr>
          <p:sp>
            <p:nvSpPr>
              <p:cNvPr id="257" name="Tencent"/>
              <p:cNvSpPr/>
              <p:nvPr/>
            </p:nvSpPr>
            <p:spPr>
              <a:xfrm>
                <a:off x="554470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青春期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乳房开始发育，腺体逐渐增多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月经周期中乳房可能出现胀痛</a:t>
                </a:r>
                <a:endParaRPr/>
              </a:p>
            </p:txBody>
          </p:sp>
          <p:pic>
            <p:nvPicPr>
              <p:cNvPr id="260" name="图片 7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554470" y="2713805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1" name=""/>
            <p:cNvGrpSpPr/>
            <p:nvPr/>
          </p:nvGrpSpPr>
          <p:grpSpPr>
            <a:xfrm>
              <a:off x="6237532" y="2709000"/>
              <a:ext cx="5400000" cy="1444804"/>
              <a:chOff x="6237532" y="2709000"/>
              <a:chExt cx="5400000" cy="1444804"/>
            </a:xfrm>
          </p:grpSpPr>
          <p:sp>
            <p:nvSpPr>
              <p:cNvPr id="262" name="Tencent"/>
              <p:cNvSpPr/>
              <p:nvPr/>
            </p:nvSpPr>
            <p:spPr>
              <a:xfrm>
                <a:off x="6237532" y="27138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28398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妊娠期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32787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乳房增大，腺体进一步发育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乳房可能出现胀痛和触痛</a:t>
                </a:r>
                <a:endParaRPr/>
              </a:p>
            </p:txBody>
          </p:sp>
          <p:pic>
            <p:nvPicPr>
              <p:cNvPr id="265" name="图片 8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6237532" y="2709000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66" name=""/>
            <p:cNvGrpSpPr/>
            <p:nvPr/>
          </p:nvGrpSpPr>
          <p:grpSpPr>
            <a:xfrm>
              <a:off x="554468" y="4466404"/>
              <a:ext cx="5400002" cy="1440000"/>
              <a:chOff x="554468" y="4466404"/>
              <a:chExt cx="5400002" cy="1440000"/>
            </a:xfrm>
          </p:grpSpPr>
          <p:sp>
            <p:nvSpPr>
              <p:cNvPr id="267" name="Tencent"/>
              <p:cNvSpPr/>
              <p:nvPr/>
            </p:nvSpPr>
            <p:spPr>
              <a:xfrm>
                <a:off x="554470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2210504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哺乳期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210505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腺体分泌乳汁，乳房充满乳汁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乳房可能出现胀痛和触痛</a:t>
                </a:r>
                <a:endParaRPr/>
              </a:p>
            </p:txBody>
          </p:sp>
          <p:pic>
            <p:nvPicPr>
              <p:cNvPr id="270" name="图片 9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554468" y="446640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71" name=""/>
            <p:cNvGrpSpPr/>
            <p:nvPr/>
          </p:nvGrpSpPr>
          <p:grpSpPr>
            <a:xfrm>
              <a:off x="6237530" y="4461599"/>
              <a:ext cx="5400002" cy="1444805"/>
              <a:chOff x="6237530" y="4461599"/>
              <a:chExt cx="5400002" cy="1444805"/>
            </a:xfrm>
          </p:grpSpPr>
          <p:sp>
            <p:nvSpPr>
              <p:cNvPr id="272" name="Tencent"/>
              <p:cNvSpPr/>
              <p:nvPr/>
            </p:nvSpPr>
            <p:spPr>
              <a:xfrm>
                <a:off x="6237532" y="4466404"/>
                <a:ext cx="5400000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893566" y="4592430"/>
                <a:ext cx="3597800" cy="393699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绝经期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893567" y="5031371"/>
                <a:ext cx="3600000" cy="875033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乳房腺体逐渐减少，乳房逐渐下垂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乳房胀痛和触痛可能减轻或消失</a:t>
                </a:r>
                <a:endParaRPr/>
              </a:p>
            </p:txBody>
          </p:sp>
          <p:pic>
            <p:nvPicPr>
              <p:cNvPr id="275" name="图片 10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5"/>
              <a:srcRect l="21874" r="21874"/>
              <a:stretch>
                <a:fillRect/>
              </a:stretch>
            </p:blipFill>
            <p:spPr>
              <a:xfrm>
                <a:off x="6237530" y="4461599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977136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乳房在不同生理阶段的变化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乳房保健护理的重要性</a:t>
            </a:r>
            <a:endParaRPr/>
          </a:p>
        </p:txBody>
      </p:sp>
      <p:sp>
        <p:nvSpPr>
          <p:cNvPr id="27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02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预防乳房疾病的发生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乳房疾病的高发率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乳腺癌、乳腺炎、乳腺纤维瘤等乳房疾病常见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乳房疾病可能影响患者的生活质量和心理健康</a:t>
                </a:r>
                <a:endParaRPr/>
              </a:p>
            </p:txBody>
          </p:sp>
          <p:pic>
            <p:nvPicPr>
              <p:cNvPr id="2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乳房保健护理的重要性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正确的乳房护理可以降低乳房疾病的发生风险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及时发现乳房异常有助于早期诊断和治疗</a:t>
                </a:r>
                <a:endParaRPr/>
              </a:p>
            </p:txBody>
          </p:sp>
          <p:pic>
            <p:nvPicPr>
              <p:cNvPr id="2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保持乳房健康与美丽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6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乳房健康与美丽的关系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健康的乳房有助于保持良好的体形和魅力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乳房保健护理可以预防乳房下垂和萎缩</a:t>
                </a:r>
                <a:endParaRPr/>
              </a:p>
            </p:txBody>
          </p:sp>
          <p:pic>
            <p:nvPicPr>
              <p:cNvPr id="30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01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0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乳房保健护理的方法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正确的按摩和自检方法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合理的饮食和运动建议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穿着合适的内衣和调整姿势</a:t>
                </a:r>
                <a:endParaRPr/>
              </a:p>
            </p:txBody>
          </p:sp>
          <p:pic>
            <p:nvPicPr>
              <p:cNvPr id="30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1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乳房保健护理对生活质量的影响</a:t>
                </a:r>
                <a:endParaRPr/>
              </a:p>
            </p:txBody>
          </p:sp>
          <p:sp>
            <p:nvSpPr>
              <p:cNvPr id="31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降低乳房疾病的发生风险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改善乳房外观和形态</a:t>
                </a:r>
                <a:endParaRPr/>
              </a:p>
            </p:txBody>
          </p:sp>
          <p:sp>
            <p:nvSpPr>
              <p:cNvPr id="31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乳房保健护理对自信心的影响</a:t>
                </a:r>
                <a:endParaRPr/>
              </a:p>
            </p:txBody>
          </p:sp>
          <p:sp>
            <p:nvSpPr>
              <p:cNvPr id="3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增强自我关爱和自我认知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提高自尊心和自信心</a:t>
                </a:r>
                <a:endParaRPr/>
              </a:p>
            </p:txBody>
          </p:sp>
          <p:sp>
            <p:nvSpPr>
              <p:cNvPr id="31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提高生活质量与自信心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84898" y="5184101"/>
            <a:ext cx="11241408" cy="9144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/>
              <a:t>乳房保健护理的方法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84898" y="4390341"/>
            <a:ext cx="982961" cy="75713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 spc="300">
                <a:solidFill>
                  <a:schemeClr val="tx2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4800">
                <a:solidFill>
                  <a:schemeClr val="tx1">
                    <a:lumMod val="50000"/>
                    <a:lumOff val="50000"/>
                  </a:schemeClr>
                </a:solidFill>
              </a:rPr>
              <a:t>03</a:t>
            </a:r>
            <a:endParaRPr kumimoji="1" lang="zh-CN" altLang="en-US" sz="480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乳房按摩的方法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使用温和的手法，避免过度按压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从乳房外围向乳头方向按摩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每天进行一次，每次10-15分钟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乳房自检的方法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月经结束后一周内进行自检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观察乳房外观和触摸乳房，寻找异常肿块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定期进行专业检查，如每年进行一次乳腺X光检查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正确的乳房按摩与自检方法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合理的饮食与运动建议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3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饮食建议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增加蔬菜、水果、全谷物等食物的摄入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减少高脂肪、高糖分、加工类食物的摄入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保持适量蛋白质的摄入，如鱼、肉、豆腐等</a:t>
                </a:r>
                <a:endParaRPr/>
              </a:p>
            </p:txBody>
          </p:sp>
          <p:pic>
            <p:nvPicPr>
              <p:cNvPr id="3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3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运动建议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进行有氧运动，如慢跑、游泳、骑自行车等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进行力量训练，如举重、俯卧撑、哑铃等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保持运动习惯，每周至少150分钟的中等强度运动</a:t>
                </a:r>
                <a:endParaRPr/>
              </a:p>
            </p:txBody>
          </p:sp>
          <p:pic>
            <p:nvPicPr>
              <p:cNvPr id="4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穿着合适的内衣与调整姿势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选择合适的内衣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选择合适的尺寸和款式，避免过紧或过松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选择透气、柔软、吸湿性好的材料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定期更换内衣，保持清洁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调整姿势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坐姿：保持背部挺直，避免长时间压迫乳房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站姿：保持双肩放松，避免耸肩和驼背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睡姿：避免长时间仰卧，选择侧卧或俯卧姿势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https://d.book118.com/667132130005006042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humanities_architecture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565A9"/>
      </a:accent1>
      <a:accent2>
        <a:srgbClr val="94CAE9"/>
      </a:accent2>
      <a:accent3>
        <a:srgbClr val="4D98D1"/>
      </a:accent3>
      <a:accent4>
        <a:srgbClr val="315C89"/>
      </a:accent4>
      <a:accent5>
        <a:srgbClr val="5880A4"/>
      </a:accent5>
      <a:accent6>
        <a:srgbClr val="1C2F45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乳房保健护理的重要性及方法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2024-09-15T02:28:32.362</cp:lastPrinted>
  <dcterms:created xsi:type="dcterms:W3CDTF">2024-09-14T18:28:32Z</dcterms:created>
  <dcterms:modified xsi:type="dcterms:W3CDTF">2024-09-14T18:28:34Z</dcterms:modified>
</cp:coreProperties>
</file>