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F41927-1626-4E5D-B1E0-5C7EDC1A6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8B4F57-3D3B-4C6E-8768-B72B826F60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68B760-000C-4803-B999-DC20CE666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89B84B-D23F-442F-9464-3C4B27E13E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14BE93-26E5-4343-8110-4E8AB1A4CC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EB4694-E4B4-40D8-9E99-C0B6F72379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25CA4B-791C-44DC-8568-9E49A38827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AE3D97-0576-4557-BB69-56E4B5AE1B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63D8F4-09D4-4CC7-8120-A8422BCD66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4BE6CB-0031-44F4-A11A-2438413993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5C13DE-6CCB-43AF-91AD-6EAB6BA8A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9"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54045105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教育法律责任的承担：第二讲\n## 1.教育法律责任的基本概念与类型\n### 1.1教育法律责任的定义与内涵\n### 1.2教育法律责任的类型划分\n### 1.3教育法律责任的承担主体\n## 2.教育法律责任的承担原因与依据\n### 2.1教育法律责任承担的原因分析\n### 2.2教育法律责任承担的法律法规依据\n### 2.3教育法律责任承担的其他依据\n## 3.教育法律责任的承担过程与方式\n### 3.1教育法律责任承担的启动程序\n### 3.2教育法律责任承担的调查与认定\n### 3.3教育法律责任承担的处罚与救济\n## 4.教育法律责任的承担案例分析\n### 4.1教育法律责任承担的典型案例介绍\n### 4.2教育法律责任承担案例的分析与讨论\n### 4.3教育法律责任承担案例的启示与借鉴\n## 5.教育法律责任的承担预防与减轻\n### 5.1教育法律责任承担预防的策略与方法\n### 5.2教育法律责任承担减轻的途径与措施\n### 5.3教育法律责任承担预防与减轻的实践案例\n## 6.教育法律责任的承担制度完善与创新\n### 6.1教育法律责任承担制度的现状分析\n### 6.2教育法律责任承担制度的完善措施\n### 6.3教育法律责任承担制度的创新思路\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6000"/>
              <a:t>教育法律责任的承担：第二讲</a:t>
            </a:r>
            <a:endParaRPr/>
          </a:p>
        </p:txBody>
      </p:sp>
      <p:sp>
        <p:nvSpPr>
          <p:cNvPr id="3" name="副标题 2"/>
          <p:cNvSpPr>
            <a:spLocks noGrp="1"/>
          </p:cNvSpPr>
          <p:nvPr>
            <p:ph type="subTitle" idx="1"/>
          </p:nvPr>
        </p:nvSpPr>
        <p:spPr>
          <a:xfrm>
            <a:off x="571500" y="3908901"/>
            <a:ext cx="4368800" cy="311150"/>
          </a:xfrm>
        </p:spPr>
        <p:txBody>
          <a:bodyPr wrap="none">
            <a:spAutoFit/>
          </a:bodyPr>
          <a:lstStyle/>
          <a:p>
            <a:pPr marL="0" indent="0">
              <a:buNone/>
            </a:pPr>
            <a:r>
              <a:rPr lang="en-US"/>
              <a:t> </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tx1">
                    <a:lumMod val="50000"/>
                    <a:lumOff val="50000"/>
                  </a:schemeClr>
                </a:solidFill>
                <a:effectLst/>
              </a:rPr>
              <a:t> </a:t>
            </a: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3" name="" descr="{&quot;isTemplate&quot;:true,&quot;type&quot;:2}"/>
        <p:cNvGrpSpPr/>
        <p:nvPr/>
      </p:nvGrpSpPr>
      <p:grpSpPr>
        <a:xfrm>
          <a:off x="0" y="0"/>
          <a:ext cx="0" cy="0"/>
        </a:xfrm>
      </p:grpSpPr>
      <p:sp>
        <p:nvSpPr>
          <p:cNvPr id="54"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教育法律责任的基本概念与类型</a:t>
            </a:r>
            <a:endParaRPr/>
          </a:p>
        </p:txBody>
      </p:sp>
      <p:sp>
        <p:nvSpPr>
          <p:cNvPr id="55"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56"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2" name="" descr="{&quot;isTemplate&quot;:true,&quot;type&quot;:3}"/>
        <p:cNvGrpSpPr/>
        <p:nvPr/>
      </p:nvGrpSpPr>
      <p:grpSpPr>
        <a:xfrm>
          <a:off x="0" y="0"/>
          <a:ext cx="0" cy="0"/>
        </a:xfrm>
      </p:grpSpPr>
      <p:grpSp>
        <p:nvGrpSpPr>
          <p:cNvPr id="9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4" name=""/>
            <p:cNvGrpSpPr/>
            <p:nvPr/>
          </p:nvGrpSpPr>
          <p:grpSpPr>
            <a:xfrm>
              <a:off x="685800" y="3146904"/>
              <a:ext cx="5760000" cy="3225487"/>
              <a:chOff x="685800" y="3146904"/>
              <a:chExt cx="5760000" cy="3225487"/>
            </a:xfrm>
          </p:grpSpPr>
          <p:sp>
            <p:nvSpPr>
              <p:cNvPr id="9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教育法律责任是指教育法律关系主体在违反教育法律规范时，应当承担的法律责任</a:t>
                </a:r>
                <a:endParaRPr kumimoji="1" lang="en-US" altLang="zh-CN" sz="1800" b="1">
                  <a:solidFill>
                    <a:schemeClr val="bg1"/>
                  </a:solidFill>
                  <a:latin typeface="+mj-ea"/>
                  <a:ea typeface="+mj-ea"/>
                </a:endParaRPr>
              </a:p>
            </p:txBody>
          </p:sp>
          <p:sp>
            <p:nvSpPr>
              <p:cNvPr id="9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教育法律关系主体包括教育行政主体、教育民事主体和教育刑事主体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教育法律规范包括教育法律法规、教育行政规章和其他教育规范性文件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教育法律责任表现为行政责任、民事责任和刑事责任</a:t>
                </a:r>
                <a:endParaRPr/>
              </a:p>
            </p:txBody>
          </p:sp>
        </p:grpSp>
        <p:grpSp>
          <p:nvGrpSpPr>
            <p:cNvPr id="97" name=""/>
            <p:cNvGrpSpPr/>
            <p:nvPr/>
          </p:nvGrpSpPr>
          <p:grpSpPr>
            <a:xfrm>
              <a:off x="6016236" y="3146904"/>
              <a:ext cx="5400000" cy="3225487"/>
              <a:chOff x="6016236" y="3146904"/>
              <a:chExt cx="5400000" cy="3225487"/>
            </a:xfrm>
          </p:grpSpPr>
          <p:sp>
            <p:nvSpPr>
              <p:cNvPr id="9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教育法律责任的内涵包括以下几个方面</a:t>
                </a:r>
                <a:endParaRPr kumimoji="1" lang="en-US" altLang="zh-CN" sz="1800" b="1">
                  <a:solidFill>
                    <a:schemeClr val="bg1"/>
                  </a:solidFill>
                  <a:latin typeface="+mj-ea"/>
                  <a:ea typeface="+mj-ea"/>
                </a:endParaRPr>
              </a:p>
            </p:txBody>
          </p:sp>
          <p:sp>
            <p:nvSpPr>
              <p:cNvPr id="9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教育法律责任的承担是基于教育法律关系主体的行为违反教育法律规范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教育法律责任的承担是为了维护教育法律关系主体的合法权益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教育法律责任的承担是实现教育法治的重要手段</a:t>
                </a:r>
                <a:endParaRPr/>
              </a:p>
            </p:txBody>
          </p:sp>
        </p:grpSp>
      </p:grpSp>
      <p:sp>
        <p:nvSpPr>
          <p:cNvPr id="10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教育法律责任的定义与内涵</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descr="{&quot;isTemplate&quot;:true,&quot;type&quot;:3}"/>
        <p:cNvGrpSpPr/>
        <p:nvPr/>
      </p:nvGrpSpPr>
      <p:grpSpPr>
        <a:xfrm>
          <a:off x="0" y="0"/>
          <a:ext cx="0" cy="0"/>
        </a:xfrm>
      </p:grpSpPr>
      <p:grpSp>
        <p:nvGrpSpPr>
          <p:cNvPr id="102"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03" name="Group 628"/>
            <p:cNvGrpSpPr/>
            <p:nvPr/>
          </p:nvGrpSpPr>
          <p:grpSpPr>
            <a:xfrm>
              <a:off x="1197254" y="3971227"/>
              <a:ext cx="11008530" cy="2106887"/>
              <a:chOff x="1197254" y="3971227"/>
              <a:chExt cx="11008530" cy="2106887"/>
            </a:xfrm>
          </p:grpSpPr>
          <p:sp>
            <p:nvSpPr>
              <p:cNvPr id="104"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6"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07"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8"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教育法律责任可以分为以下三种类型</a:t>
                </a:r>
                <a:endParaRPr/>
              </a:p>
            </p:txBody>
          </p:sp>
          <p:sp>
            <p:nvSpPr>
              <p:cNvPr id="109"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行政责任：教育行政主体在实施教育行政管理过程中，违反教育法律规范应当承担的法律责任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民事责任：教育民事主体在教育活动中，违反教育法律规范应当承担的法律责任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刑事责任：教育刑事主体在教育活动中，违反教育法律规范应当承担的法律责任</a:t>
                </a:r>
                <a:endParaRPr/>
              </a:p>
            </p:txBody>
          </p:sp>
        </p:grpSp>
        <p:grpSp>
          <p:nvGrpSpPr>
            <p:cNvPr id="110" name="Group 635"/>
            <p:cNvGrpSpPr/>
            <p:nvPr/>
          </p:nvGrpSpPr>
          <p:grpSpPr>
            <a:xfrm>
              <a:off x="3499345" y="1423099"/>
              <a:ext cx="11008530" cy="2005901"/>
              <a:chOff x="3499345" y="1423099"/>
              <a:chExt cx="11008530" cy="2005901"/>
            </a:xfrm>
          </p:grpSpPr>
          <p:sp>
            <p:nvSpPr>
              <p:cNvPr id="111"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教育法律责任类型划分的依据</a:t>
                </a:r>
                <a:endParaRPr/>
              </a:p>
            </p:txBody>
          </p:sp>
          <p:sp>
            <p:nvSpPr>
              <p:cNvPr id="112"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教育法律关系主体的性质和地位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教育法律关系主体违反教育法律规范的性质和程度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教育法律责任承担的方式和效果</a:t>
                </a:r>
                <a:endParaRPr/>
              </a:p>
            </p:txBody>
          </p:sp>
          <p:sp>
            <p:nvSpPr>
              <p:cNvPr id="113"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4"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16"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1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教育法律责任的类型划分</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8" name="" descr="{&quot;isTemplate&quot;:true,&quot;type&quot;:3}"/>
        <p:cNvGrpSpPr/>
        <p:nvPr/>
      </p:nvGrpSpPr>
      <p:grpSpPr>
        <a:xfrm>
          <a:off x="0" y="0"/>
          <a:ext cx="0" cy="0"/>
        </a:xfrm>
      </p:grpSpPr>
      <p:pic>
        <p:nvPicPr>
          <p:cNvPr id="11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21" name="Group 598"/>
            <p:cNvGrpSpPr/>
            <p:nvPr/>
          </p:nvGrpSpPr>
          <p:grpSpPr>
            <a:xfrm>
              <a:off x="763829" y="1414808"/>
              <a:ext cx="6972294" cy="2337649"/>
              <a:chOff x="763829" y="1414808"/>
              <a:chExt cx="6972294" cy="2337649"/>
            </a:xfrm>
          </p:grpSpPr>
          <p:sp>
            <p:nvSpPr>
              <p:cNvPr id="12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教育法律责任的承担主体包括以下几类</a:t>
                </a:r>
                <a:endParaRPr/>
              </a:p>
            </p:txBody>
          </p:sp>
          <p:sp>
            <p:nvSpPr>
              <p:cNvPr id="12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教育行政主体：包括各级政府、教育行政管理部门、教育行政执法人员等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教育民事主体：包括学校、教师、学生、家长等教育民事法律关系主体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教育刑事主体：包括违反教育法律规范构成犯罪的教育行政主体、教育民事主体和其他相关人员</a:t>
                </a:r>
                <a:endParaRPr/>
              </a:p>
            </p:txBody>
          </p:sp>
          <p:sp>
            <p:nvSpPr>
              <p:cNvPr id="12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2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28" name="Group 591"/>
            <p:cNvGrpSpPr/>
            <p:nvPr/>
          </p:nvGrpSpPr>
          <p:grpSpPr>
            <a:xfrm>
              <a:off x="689593" y="3949139"/>
              <a:ext cx="7078256" cy="2128975"/>
              <a:chOff x="689593" y="3949139"/>
              <a:chExt cx="7078256" cy="2128975"/>
            </a:xfrm>
          </p:grpSpPr>
          <p:sp>
            <p:nvSpPr>
              <p:cNvPr id="12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教育法律责任承担主体的特点</a:t>
                </a:r>
                <a:endParaRPr/>
              </a:p>
            </p:txBody>
          </p:sp>
          <p:sp>
            <p:nvSpPr>
              <p:cNvPr id="13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教育法律责任承担主体具有特定的法律地位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教育法律责任承担主体违反教育法律规范应当承担相应的法律责任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教育法律责任承担主体的法律责任承担方式和程度不同</a:t>
                </a:r>
                <a:endParaRPr/>
              </a:p>
            </p:txBody>
          </p:sp>
          <p:sp>
            <p:nvSpPr>
              <p:cNvPr id="13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3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3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教育法律责任的承担主体</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6" name="" descr="{&quot;isTemplate&quot;:true,&quot;type&quot;:2}"/>
        <p:cNvGrpSpPr/>
        <p:nvPr/>
      </p:nvGrpSpPr>
      <p:grpSpPr>
        <a:xfrm>
          <a:off x="0" y="0"/>
          <a:ext cx="0" cy="0"/>
        </a:xfrm>
      </p:grpSpPr>
      <p:sp>
        <p:nvSpPr>
          <p:cNvPr id="137"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教育法律责任的承担原因与依据</a:t>
            </a:r>
            <a:endParaRPr/>
          </a:p>
        </p:txBody>
      </p:sp>
      <p:sp>
        <p:nvSpPr>
          <p:cNvPr id="138"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139"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0" name="" descr="{&quot;isTemplate&quot;:true,&quot;type&quot;:3}"/>
        <p:cNvGrpSpPr/>
        <p:nvPr/>
      </p:nvGrpSpPr>
      <p:grpSpPr>
        <a:xfrm>
          <a:off x="0" y="0"/>
          <a:ext cx="0" cy="0"/>
        </a:xfrm>
      </p:grpSpPr>
      <p:sp>
        <p:nvSpPr>
          <p:cNvPr id="141"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42"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教育法律责任承担的原因分析</a:t>
            </a:r>
            <a:endParaRPr lang="en-US" sz="3600" b="1">
              <a:latin typeface="微软雅黑"/>
              <a:ea typeface="微软雅黑"/>
            </a:endParaRPr>
          </a:p>
        </p:txBody>
      </p:sp>
      <p:sp>
        <p:nvSpPr>
          <p:cNvPr id="143"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教育法律责任承担的原因主要包括以下几个方面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教育法律关系主体的行为违反教育法律规范</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教育法律关系主体的行为造成了一定的法律后果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教育法律关系主体的行为应当承担法律责任</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教育法律责任承担的原因分析对于明确法律责任承担主体和法律责任承担方式具有重要意义</a:t>
            </a:r>
            <a:endParaRPr/>
          </a:p>
        </p:txBody>
      </p:sp>
      <p:cxnSp>
        <p:nvCxnSpPr>
          <p:cNvPr id="144"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5"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6" name="" descr="{&quot;isTemplate&quot;:true,&quot;type&quot;:3}"/>
        <p:cNvGrpSpPr/>
        <p:nvPr/>
      </p:nvGrpSpPr>
      <p:grpSpPr>
        <a:xfrm>
          <a:off x="0" y="0"/>
          <a:ext cx="0" cy="0"/>
        </a:xfrm>
      </p:grpSpPr>
      <p:sp>
        <p:nvSpPr>
          <p:cNvPr id="147"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教育法律责任承担的法律法规依据</a:t>
            </a:r>
            <a:endParaRPr lang="en-US" sz="3600" b="1">
              <a:latin typeface="微软雅黑"/>
              <a:ea typeface="微软雅黑"/>
            </a:endParaRPr>
          </a:p>
        </p:txBody>
      </p:sp>
      <p:sp>
        <p:nvSpPr>
          <p:cNvPr id="148"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教育法律责任承担的法律法规依据主要包括以下几个方面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教育法律法规：包括宪法、教育法、义务教育法等相关法律法规</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教育行政规章：包括教育行政管理部门制定的行政规章和其他规范性文件</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其他教育规范性文件：包括教育法律关系主体之间签订的教育合同等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教育法律责任承担的法律法规依据是判断法律责任承担的重要依据</a:t>
            </a:r>
            <a:endParaRPr/>
          </a:p>
        </p:txBody>
      </p:sp>
      <p:pic>
        <p:nvPicPr>
          <p:cNvPr id="149"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0" name="" descr="{&quot;isTemplate&quot;:true,&quot;type&quot;:3}"/>
        <p:cNvGrpSpPr/>
        <p:nvPr/>
      </p:nvGrpSpPr>
      <p:grpSpPr>
        <a:xfrm>
          <a:off x="0" y="0"/>
          <a:ext cx="0" cy="0"/>
        </a:xfrm>
      </p:grpSpPr>
      <p:sp>
        <p:nvSpPr>
          <p:cNvPr id="151"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教育法律责任承担的其他依据</a:t>
            </a:r>
            <a:endParaRPr lang="en-US" sz="3600" b="1">
              <a:latin typeface="微软雅黑"/>
              <a:ea typeface="微软雅黑"/>
            </a:endParaRPr>
          </a:p>
        </p:txBody>
      </p:sp>
      <p:sp>
        <p:nvSpPr>
          <p:cNvPr id="152"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教育法律责任承担的其他依据主要包括以下几个方面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教育政策和教育制度：包括国家教育政策、教育制度等相关依据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教育惯例和教育实践：包括教育行业的惯例和教育实践中的做法等相关依据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教育法律责任的合同约定：包括教育法律关系主体之间签订的合同约定等相关依据</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教育法律责任承担的其他依据对于补充和完善法律责任承担具有重要意义</a:t>
            </a:r>
            <a:endParaRPr/>
          </a:p>
        </p:txBody>
      </p:sp>
      <p:cxnSp>
        <p:nvCxnSpPr>
          <p:cNvPr id="153"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54"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教育法律责任的承担过程与方式</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教育法律责任承担的启动程序</a:t>
            </a:r>
            <a:endParaRPr lang="en-US" sz="3600" b="1">
              <a:latin typeface="微软雅黑"/>
              <a:ea typeface="微软雅黑"/>
            </a:endParaRPr>
          </a:p>
        </p:txBody>
      </p:sp>
      <p:sp>
        <p:nvSpPr>
          <p:cNvPr id="13"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教育法律责任承担的启动程序主要包括以下几个方面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教育法律关系主体的行为被发现违反教育法律规范</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教育法律关系主体的行为造成了一定的法律后果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教育行政管理部门或者其他相关部门启动法律责任承担程序</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教育法律责任承担的启动程序对于确保法律责任承担的公正性和合法性具有重要意义</a:t>
            </a:r>
            <a:endParaRPr/>
          </a:p>
        </p:txBody>
      </p:sp>
      <p:cxnSp>
        <p:nvCxnSpPr>
          <p:cNvPr id="14"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5"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 name="" descr="{&quot;isTemplate&quot;:true,&quot;type&quot;:3}"/>
        <p:cNvGrpSpPr/>
        <p:nvPr/>
      </p:nvGrpSpPr>
      <p:grpSpPr>
        <a:xfrm>
          <a:off x="0" y="0"/>
          <a:ext cx="0" cy="0"/>
        </a:xfrm>
      </p:grpSpPr>
      <p:sp>
        <p:nvSpPr>
          <p:cNvPr id="17"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8"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教育法律责任承担的调查与认定</a:t>
            </a:r>
            <a:endParaRPr lang="en-US" sz="3600" b="1">
              <a:latin typeface="微软雅黑"/>
              <a:ea typeface="微软雅黑"/>
            </a:endParaRPr>
          </a:p>
        </p:txBody>
      </p:sp>
      <p:sp>
        <p:nvSpPr>
          <p:cNvPr id="19"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教育法律责任承担的调查与认定主要包括以下几个方面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对教育法律关系主体的行为进行调查取证</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对教育法律关系主体的行为进行性质认定</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对教育法律关系主体的行为进行法律责任认定</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教育法律责任承担的调查与认定对于明确法律责任承担主体和法律责任承担方式具有重要意义</a:t>
            </a:r>
            <a:endParaRPr/>
          </a:p>
        </p:txBody>
      </p:sp>
      <p:cxnSp>
        <p:nvCxnSpPr>
          <p:cNvPr id="20"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1"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 name="" descr="{&quot;isTemplate&quot;:true,&quot;type&quot;:3}"/>
        <p:cNvGrpSpPr/>
        <p:nvPr/>
      </p:nvGrpSpPr>
      <p:grpSpPr>
        <a:xfrm>
          <a:off x="0" y="0"/>
          <a:ext cx="0" cy="0"/>
        </a:xfrm>
      </p:grpSpPr>
      <p:sp>
        <p:nvSpPr>
          <p:cNvPr id="23"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教育法律责任承担的处罚与救济</a:t>
            </a:r>
            <a:endParaRPr lang="en-US" sz="3600" b="1">
              <a:latin typeface="微软雅黑"/>
              <a:ea typeface="微软雅黑"/>
            </a:endParaRPr>
          </a:p>
        </p:txBody>
      </p:sp>
      <p:sp>
        <p:nvSpPr>
          <p:cNvPr id="24"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教育法律责任承担的处罚与救济主要包括以下几个方面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对教育法律关系主体的行为进行行政处罚、民事赔偿或者刑事处罚</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对教育法律关系主体的行为进行法律救济，包括行政复议、行政诉讼等方式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对教育法律关系主体的行为进行法律制裁，包括罚款、拘留等方式</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教育法律责任承担的处罚与救济对于维护教育法律关系主体的合法权益具有重要意义</a:t>
            </a:r>
            <a:endParaRPr/>
          </a:p>
        </p:txBody>
      </p:sp>
      <p:cxnSp>
        <p:nvCxnSpPr>
          <p:cNvPr id="25"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6"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https://d.book118.com/667154045105006045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教育法律责任的承担：第二讲</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2024-09-20T08:02:21.370</cp:lastPrinted>
  <dcterms:created xsi:type="dcterms:W3CDTF">2024-09-20T00:02:21Z</dcterms:created>
  <dcterms:modified xsi:type="dcterms:W3CDTF">2024-09-20T00:02:23Z</dcterms:modified>
</cp:coreProperties>
</file>