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71D6BB-05BF-4315-8BF6-8BF8532AFD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3AD090-D3BB-4EF7-A760-F8F9D8A660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E5E3772-AA09-459A-A238-BFC3B99054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9EAAD6B-D8AE-4BBF-89A3-2E257E4073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61B95E7-6CDF-4566-8F12-E8F51CC5A9D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E9AB3B-1EC6-410B-BA70-074F0C9231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EC1F44-4F04-45C3-A7DC-1B83F1420E7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ECF6BE-E7B6-4A7F-80B0-FE270F9F0D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6E8D2EB-D873-4AC1-9383-85527F2F1E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E64E8C-2139-45BC-ACDB-C4DBC249C9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516B12-4448-4329-8654-25EA113842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67161164025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1204838" y="3711175"/>
            <a:ext cx="8039100"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050" b="1">
                <a:solidFill>
                  <a:schemeClr val="accent3">
                    <a:alpha val="100000"/>
                  </a:schemeClr>
                </a:solidFill>
                <a:latin typeface="Microsoft Yahei"/>
                <a:ea typeface="Microsoft Yahei"/>
                <a:cs typeface="Microsoft Yahei"/>
              </a:rPr>
              <a:t>文化产业策划</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172958" y="1368038"/>
            <a:ext cx="4792980" cy="411099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文化产业策划概述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文化产业策划的核心要素</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文化产业策划的流程</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文化产业策划的案例分析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172958" y="1368038"/>
            <a:ext cx="4792980" cy="411099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文化产业策划的未来趋势</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文化产业策划人才培养</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文化产业策划概述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文化产业是指通过创造、生产和传播各种文化产品和服务，以实现商业价值和社会影响的产业。这些文化产品和服务包括书籍、电影、音乐、艺术、设计、广告等。</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化产业具有创意性、多样性、交互性和技术性等特点。创意性是指文化产业的核心在于创新和创造力，多样性是指文化产品和服务种类繁多，交互性是指文化产品和服务的消费过程中需要消费者参与和互动，技术性是指文化产业的发展与技术进步密切相关。</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文化产业在经济发展和社会进步中发挥着重要作用。它不仅能够推动经济增长、创造就业机会，还能够丰富人们的精神生活、提升文化素养，同时对于传承和弘扬民族文化、促进国际文化交流也具有重要意义。</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文化产业定义</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文化产业的特点</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文化产业的作用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文化产业定义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文化产业策划的概念</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文化产业策划定义：文化产业策划是指通过市场调研、创意策划、资源整合、执行监督等环节，将文化资源转化为具有商业价值和社会影响力的文化产品和服务的过程。</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文化产业策划的核心：文化产业策划的核心在于创意和创新，通过对市场需求的深入了解和趋势预测，挖掘和利用文化资源，打造独特的文化品牌和产品形象，以实现商业成功和社会认可。</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文化产业策划的环节：文化产业策划主要包括市场调研、创意策划、资源整合、执行监督等环节。市场调研是策划的基础，通过了解市场需求和竞争态势，为创意策划提供依据；创意策划是核心环节，需要充分发挥想象力和创造力，提出具有独特性和吸引力的策划方案；资源整合是关键环节，需要将各种资源进行有效整合，包括人才、资金、技术等；执行监督是保障环节，需要确保策划方案的顺利实施，并及时调整和优化方案。</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文化产业策划的重要性</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提升文化产业的竞争力：文化产业策划能够提升文化产业的竞争力，通过创意和创新打造独特的文化品牌和产品形象，提高文化产品和服务的质量和附加值，从而增强市场竞争力。</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促进文化产业的可持续发展：文化产业策划能够促进文化产业的可持续发展，通过市场调研和趋势预测，挖掘和利用文化资源，实现文化产业的可持续发展。同时，文化产业策划还能够推动产业升级和转型，拓展新的市场和业务领域。</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增强文化产业的创新活力：文化产业策划能够增强文化产业的创新活力，鼓励创新思维和创意实践，推动文化产业不断推陈出新，满足人们日益增长的文化需求。同时，文化产业策划还能够激发产业内企业和个人的创造力和想象力，推动文化产业不断向前发展。</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提升国家文化软实力：文化产业策划能够提升国家文化软实力，通过打造具有国际影响力的文化品牌和产品形象，提升国家在国际舞台上的形象和文化影响力。同时，文化产业策划还能够推动国际文化交流与合作，促进不同国家和地区之间的文化交流和理解。</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文化产业策划的核心要素</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创意策划</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 name="Group 31"/>
          <p:cNvGrpSpPr/>
          <p:nvPr/>
        </p:nvGrpSpPr>
        <p:grpSpPr>
          <a:xfrm>
            <a:off x="1171292" y="2749588"/>
            <a:ext cx="2088928" cy="2088928"/>
            <a:chOff x="1171292" y="2749588"/>
            <a:chExt cx="2088928" cy="2088928"/>
          </a:xfrm>
        </p:grpSpPr>
        <p:sp>
          <p:nvSpPr>
            <p:cNvPr id="32" name="AutoShape 32"/>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1797656" y="3303419"/>
            <a:ext cx="931450" cy="924116"/>
            <a:chOff x="1797656" y="3303419"/>
            <a:chExt cx="931450" cy="924116"/>
          </a:xfrm>
        </p:grpSpPr>
        <p:sp>
          <p:nvSpPr>
            <p:cNvPr id="34" name="Freeform 34"/>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创意策划是文化产业策划的核心，它涉及到对文化产品的创意构思、设计和开发。</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创意策划需要充分发挥想象力和创造力，挖掘文化资源，寻找独特的创意点，并将其转化为具有市场潜力的文化产品。</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创意策划需要关注文化市场的需求和趋势，了解目标受众的喜好和消费习惯，以制定符合市场需求的创意方案。</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创意策划还需要注重知识产权的保护，确保创意的独特性和合法性。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798767"/>
            <a:ext cx="2708226" cy="646984"/>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01</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590556" y="2936787"/>
            <a:ext cx="5364583"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品牌策划需要制定明确的品牌战略，包括品牌定位、品牌形象、品牌传播等，以提升品牌的知名度和美誉度。</a:t>
            </a:r>
            <a:endParaRPr lang="en-US" sz="1100"/>
          </a:p>
        </p:txBody>
      </p:sp>
      <p:sp>
        <p:nvSpPr>
          <p:cNvPr id="11" name="AutoShape 11"/>
          <p:cNvSpPr/>
          <p:nvPr/>
        </p:nvSpPr>
        <p:spPr>
          <a:xfrm>
            <a:off x="5590556" y="4059741"/>
            <a:ext cx="5364583"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品牌策划需要关注品牌的长期发展，不断优化品牌形象和提升品牌价值，以保持品牌的竞争力和市场地位。</a:t>
            </a:r>
            <a:endParaRPr lang="en-US" sz="1100"/>
          </a:p>
        </p:txBody>
      </p:sp>
      <p:sp>
        <p:nvSpPr>
          <p:cNvPr id="12" name="AutoShape 12"/>
          <p:cNvSpPr/>
          <p:nvPr/>
        </p:nvSpPr>
        <p:spPr>
          <a:xfrm>
            <a:off x="5590556" y="5182247"/>
            <a:ext cx="5364583"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品牌策划还需要注重品牌的法律保护，确保品牌的合法权益不受侵犯。</a:t>
            </a:r>
            <a:endParaRPr lang="en-US" sz="1100"/>
          </a:p>
        </p:txBody>
      </p:sp>
      <p:sp>
        <p:nvSpPr>
          <p:cNvPr id="13" name="AutoShape 13"/>
          <p:cNvSpPr/>
          <p:nvPr/>
        </p:nvSpPr>
        <p:spPr>
          <a:xfrm>
            <a:off x="5590556" y="1803301"/>
            <a:ext cx="5364583" cy="582295"/>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品牌策划是文化产业策划的重要组成部分，它涉及到对文化品牌的塑造、推广和维护。</a:t>
            </a:r>
            <a:endParaRPr lang="en-US" sz="1100"/>
          </a:p>
        </p:txBody>
      </p:sp>
      <p:sp>
        <p:nvSpPr>
          <p:cNvPr id="14" name="AutoShape 14"/>
          <p:cNvSpPr/>
          <p:nvPr/>
        </p:nvSpPr>
        <p:spPr>
          <a:xfrm>
            <a:off x="2642414" y="2923559"/>
            <a:ext cx="2708226" cy="646984"/>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02</a:t>
            </a:r>
            <a:endParaRPr lang="en-US" sz="1100"/>
          </a:p>
        </p:txBody>
      </p:sp>
      <p:sp>
        <p:nvSpPr>
          <p:cNvPr id="15" name="AutoShape 15"/>
          <p:cNvSpPr/>
          <p:nvPr/>
        </p:nvSpPr>
        <p:spPr>
          <a:xfrm>
            <a:off x="2642414" y="4055207"/>
            <a:ext cx="2708226" cy="646984"/>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03</a:t>
            </a:r>
            <a:endParaRPr lang="en-US" sz="1100"/>
          </a:p>
        </p:txBody>
      </p:sp>
      <p:sp>
        <p:nvSpPr>
          <p:cNvPr id="16" name="AutoShape 16"/>
          <p:cNvSpPr/>
          <p:nvPr/>
        </p:nvSpPr>
        <p:spPr>
          <a:xfrm>
            <a:off x="2642414" y="5177711"/>
            <a:ext cx="2708226" cy="646984"/>
          </a:xfrm>
          <a:prstGeom prst="rect">
            <a:avLst/>
          </a:prstGeom>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04</a:t>
            </a:r>
            <a:endParaRPr lang="en-US" sz="1100"/>
          </a:p>
        </p:txBody>
      </p:sp>
      <p:sp>
        <p:nvSpPr>
          <p:cNvPr id="17" name="Freeform 17"/>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品牌策划</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759511"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194008"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628506"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063003"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575049" y="3802911"/>
            <a:ext cx="2562225" cy="1609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425">
                <a:solidFill>
                  <a:schemeClr val="dk1">
                    <a:alpha val="100000"/>
                  </a:schemeClr>
                </a:solidFill>
                <a:latin typeface="Microsoft Yahei"/>
                <a:ea typeface="Microsoft Yahei"/>
                <a:cs typeface="Microsoft Yahei"/>
              </a:rPr>
              <a:t>营销策划是文化产业策划的关键环节，它涉及到对文化产品的营销策略、渠道和销售的规划和管理。</a:t>
            </a:r>
          </a:p>
        </p:txBody>
      </p:sp>
      <p:sp>
        <p:nvSpPr>
          <p:cNvPr id="7" name="Freeform 7"/>
          <p:cNvSpPr/>
          <p:nvPr/>
        </p:nvSpPr>
        <p:spPr>
          <a:xfrm>
            <a:off x="9301454"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9735951"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170449"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0604947"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88539"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423037"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857534"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92032"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30482"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964980"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399477"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7833975" y="1362723"/>
            <a:ext cx="868995" cy="1950411"/>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887964" y="3802911"/>
            <a:ext cx="2562225" cy="1514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425">
                <a:solidFill>
                  <a:schemeClr val="dk1">
                    <a:alpha val="100000"/>
                  </a:schemeClr>
                </a:solidFill>
                <a:latin typeface="Microsoft Yahei"/>
                <a:ea typeface="Microsoft Yahei"/>
                <a:cs typeface="Microsoft Yahei"/>
              </a:rPr>
              <a:t>营销策划还需要注重营销效果的评估和反馈，不断优化营销策略和提升营销效果。</a:t>
            </a:r>
          </a:p>
        </p:txBody>
      </p:sp>
      <p:sp>
        <p:nvSpPr>
          <p:cNvPr id="20" name="TextBox 20"/>
          <p:cNvSpPr txBox="1"/>
          <p:nvPr/>
        </p:nvSpPr>
        <p:spPr>
          <a:xfrm>
            <a:off x="3346021" y="3802911"/>
            <a:ext cx="2562225" cy="1609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425">
                <a:solidFill>
                  <a:schemeClr val="dk1">
                    <a:alpha val="100000"/>
                  </a:schemeClr>
                </a:solidFill>
                <a:latin typeface="Microsoft Yahei"/>
                <a:ea typeface="Microsoft Yahei"/>
                <a:cs typeface="Microsoft Yahei"/>
              </a:rPr>
              <a:t>营销策划需要制定符合市场需求的营销策略，包括定价、促销、渠道等，以实现文化产品的市场推广和销售目标。</a:t>
            </a:r>
          </a:p>
        </p:txBody>
      </p:sp>
      <p:sp>
        <p:nvSpPr>
          <p:cNvPr id="21" name="TextBox 21"/>
          <p:cNvSpPr txBox="1"/>
          <p:nvPr/>
        </p:nvSpPr>
        <p:spPr>
          <a:xfrm>
            <a:off x="6116992" y="3802911"/>
            <a:ext cx="2562225" cy="1609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425">
                <a:solidFill>
                  <a:schemeClr val="dk1">
                    <a:alpha val="100000"/>
                  </a:schemeClr>
                </a:solidFill>
                <a:latin typeface="Microsoft Yahei"/>
                <a:ea typeface="Microsoft Yahei"/>
                <a:cs typeface="Microsoft Yahei"/>
              </a:rPr>
              <a:t>营销策划需要关注市场动态和竞争态势，了解竞争对手的营销策略和销售情况，以制定有效的应对措施。</a:t>
            </a:r>
          </a:p>
        </p:txBody>
      </p:sp>
      <p:sp>
        <p:nvSpPr>
          <p:cNvPr id="22" name="Freeform 22"/>
          <p:cNvSpPr/>
          <p:nvPr/>
        </p:nvSpPr>
        <p:spPr>
          <a:xfrm>
            <a:off x="1683527" y="1942053"/>
            <a:ext cx="888306" cy="791751"/>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445000" y="1806876"/>
            <a:ext cx="926928" cy="92692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206367" y="1886534"/>
            <a:ext cx="902789" cy="902789"/>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9948635" y="1888948"/>
            <a:ext cx="897962" cy="897962"/>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5400000">
            <a:off x="11368526" y="5979399"/>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1368526" y="6190229"/>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营销策划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01476" y="2552494"/>
            <a:ext cx="2189054" cy="2189054"/>
          </a:xfrm>
          <a:prstGeom prst="ellipse">
            <a:avLst/>
          </a:prstGeom>
          <a:ln w="57150">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5086860" y="2637877"/>
            <a:ext cx="2018299" cy="201829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6096001" y="2089348"/>
            <a:ext cx="2" cy="463146"/>
          </a:xfrm>
          <a:prstGeom prst="line">
            <a:avLst/>
          </a:prstGeom>
          <a:ln w="635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096002" y="4741548"/>
            <a:ext cx="4" cy="493017"/>
          </a:xfrm>
          <a:prstGeom prst="line">
            <a:avLst/>
          </a:prstGeom>
          <a:ln w="635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flipH="1">
            <a:off x="7190530" y="3647021"/>
            <a:ext cx="480031" cy="0"/>
          </a:xfrm>
          <a:prstGeom prst="line">
            <a:avLst/>
          </a:prstGeom>
          <a:ln w="635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7" name="Connector 7"/>
          <p:cNvCxnSpPr/>
          <p:nvPr/>
        </p:nvCxnSpPr>
        <p:spPr>
          <a:xfrm flipH="1">
            <a:off x="4494827" y="3647021"/>
            <a:ext cx="506649" cy="3196"/>
          </a:xfrm>
          <a:prstGeom prst="line">
            <a:avLst/>
          </a:prstGeom>
          <a:ln w="63500">
            <a:solidFill>
              <a:schemeClr val="accent4"/>
            </a:solidFill>
            <a:prstDash val="solid"/>
          </a:ln>
        </p:spPr>
        <p:style>
          <a:lnRef idx="0">
            <a:schemeClr val="accent4"/>
          </a:lnRef>
          <a:fillRef idx="1">
            <a:schemeClr val="accent4"/>
          </a:fillRef>
          <a:effectRef idx="0">
            <a:schemeClr val="accent4"/>
          </a:effectRef>
          <a:fontRef idx="minor">
            <a:schemeClr val="lt1"/>
          </a:fontRef>
        </p:style>
      </p:cxnSp>
      <p:sp>
        <p:nvSpPr>
          <p:cNvPr id="8" name="AutoShape 8"/>
          <p:cNvSpPr/>
          <p:nvPr/>
        </p:nvSpPr>
        <p:spPr>
          <a:xfrm>
            <a:off x="5802846" y="1431215"/>
            <a:ext cx="586311" cy="553998"/>
          </a:xfrm>
          <a:prstGeom prst="rect">
            <a:avLst/>
          </a:prstGeom>
          <a:solidFill>
            <a:schemeClr val="accent1">
              <a:alpha val="100000"/>
            </a:schemeClr>
          </a:solid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b="1">
                <a:solidFill>
                  <a:schemeClr val="lt2">
                    <a:alpha val="100000"/>
                  </a:schemeClr>
                </a:solidFill>
                <a:latin typeface="Microsoft Yahei"/>
                <a:ea typeface="Microsoft Yahei"/>
                <a:cs typeface="Microsoft Yahei"/>
              </a:rPr>
              <a:t>01</a:t>
            </a:r>
            <a:endParaRPr lang="en-US" sz="1100"/>
          </a:p>
        </p:txBody>
      </p:sp>
      <p:sp>
        <p:nvSpPr>
          <p:cNvPr id="9" name="AutoShape 9"/>
          <p:cNvSpPr/>
          <p:nvPr/>
        </p:nvSpPr>
        <p:spPr>
          <a:xfrm>
            <a:off x="7749627" y="3373218"/>
            <a:ext cx="586311" cy="553998"/>
          </a:xfrm>
          <a:prstGeom prst="rect">
            <a:avLst/>
          </a:prstGeom>
          <a:solidFill>
            <a:schemeClr val="accent1">
              <a:alpha val="100000"/>
            </a:schemeClr>
          </a:solid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b="1">
                <a:solidFill>
                  <a:schemeClr val="lt2">
                    <a:alpha val="100000"/>
                  </a:schemeClr>
                </a:solidFill>
                <a:latin typeface="Microsoft Yahei"/>
                <a:ea typeface="Microsoft Yahei"/>
                <a:cs typeface="Microsoft Yahei"/>
              </a:rPr>
              <a:t>02</a:t>
            </a:r>
            <a:endParaRPr lang="en-US" sz="1100"/>
          </a:p>
        </p:txBody>
      </p:sp>
      <p:sp>
        <p:nvSpPr>
          <p:cNvPr id="10" name="AutoShape 10"/>
          <p:cNvSpPr/>
          <p:nvPr/>
        </p:nvSpPr>
        <p:spPr>
          <a:xfrm>
            <a:off x="8750618" y="3575233"/>
            <a:ext cx="2108038" cy="10259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802846" y="5234565"/>
            <a:ext cx="586311" cy="553998"/>
          </a:xfrm>
          <a:prstGeom prst="rect">
            <a:avLst/>
          </a:prstGeom>
          <a:solidFill>
            <a:schemeClr val="accent1">
              <a:alpha val="100000"/>
            </a:schemeClr>
          </a:solid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b="1">
                <a:solidFill>
                  <a:schemeClr val="lt2">
                    <a:alpha val="100000"/>
                  </a:schemeClr>
                </a:solidFill>
                <a:latin typeface="Microsoft Yahei"/>
                <a:ea typeface="Microsoft Yahei"/>
                <a:cs typeface="Microsoft Yahei"/>
              </a:rPr>
              <a:t>03</a:t>
            </a:r>
            <a:endParaRPr lang="en-US" sz="1100"/>
          </a:p>
        </p:txBody>
      </p:sp>
      <p:sp>
        <p:nvSpPr>
          <p:cNvPr id="12" name="AutoShape 12"/>
          <p:cNvSpPr/>
          <p:nvPr/>
        </p:nvSpPr>
        <p:spPr>
          <a:xfrm>
            <a:off x="3908516" y="3373218"/>
            <a:ext cx="586311" cy="553998"/>
          </a:xfrm>
          <a:prstGeom prst="rect">
            <a:avLst/>
          </a:prstGeom>
          <a:solidFill>
            <a:schemeClr val="accent1">
              <a:alpha val="100000"/>
            </a:schemeClr>
          </a:solid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b="1">
                <a:solidFill>
                  <a:schemeClr val="lt2">
                    <a:alpha val="100000"/>
                  </a:schemeClr>
                </a:solidFill>
                <a:latin typeface="Microsoft Yahei"/>
                <a:ea typeface="Microsoft Yahei"/>
                <a:cs typeface="Microsoft Yahei"/>
              </a:rPr>
              <a:t>04</a:t>
            </a:r>
            <a:endParaRPr lang="en-US" sz="1100"/>
          </a:p>
        </p:txBody>
      </p:sp>
      <p:cxnSp>
        <p:nvCxnSpPr>
          <p:cNvPr id="13" name="Connector 13"/>
          <p:cNvCxnSpPr/>
          <p:nvPr/>
        </p:nvCxnSpPr>
        <p:spPr>
          <a:xfrm flipH="1">
            <a:off x="6708224" y="1400468"/>
            <a:ext cx="0" cy="1031194"/>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cxnSp>
        <p:nvCxnSpPr>
          <p:cNvPr id="14" name="Connector 14"/>
          <p:cNvCxnSpPr/>
          <p:nvPr/>
        </p:nvCxnSpPr>
        <p:spPr>
          <a:xfrm>
            <a:off x="6389157" y="1708214"/>
            <a:ext cx="319067" cy="4001"/>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cxnSp>
        <p:nvCxnSpPr>
          <p:cNvPr id="15" name="Connector 15"/>
          <p:cNvCxnSpPr/>
          <p:nvPr/>
        </p:nvCxnSpPr>
        <p:spPr>
          <a:xfrm flipH="1">
            <a:off x="8639114" y="3119623"/>
            <a:ext cx="0" cy="1476585"/>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cxnSp>
        <p:nvCxnSpPr>
          <p:cNvPr id="16" name="Connector 16"/>
          <p:cNvCxnSpPr/>
          <p:nvPr/>
        </p:nvCxnSpPr>
        <p:spPr>
          <a:xfrm>
            <a:off x="8320050" y="3620087"/>
            <a:ext cx="324226" cy="0"/>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cxnSp>
        <p:nvCxnSpPr>
          <p:cNvPr id="17" name="Connector 17"/>
          <p:cNvCxnSpPr/>
          <p:nvPr/>
        </p:nvCxnSpPr>
        <p:spPr>
          <a:xfrm flipH="1">
            <a:off x="5427711" y="4940464"/>
            <a:ext cx="0" cy="976723"/>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cxnSp>
        <p:nvCxnSpPr>
          <p:cNvPr id="18" name="Connector 18"/>
          <p:cNvCxnSpPr/>
          <p:nvPr/>
        </p:nvCxnSpPr>
        <p:spPr>
          <a:xfrm flipH="1">
            <a:off x="5427716" y="5508368"/>
            <a:ext cx="324226" cy="0"/>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sp>
        <p:nvSpPr>
          <p:cNvPr id="19" name="AutoShape 19"/>
          <p:cNvSpPr/>
          <p:nvPr/>
        </p:nvSpPr>
        <p:spPr>
          <a:xfrm>
            <a:off x="1580972" y="5304490"/>
            <a:ext cx="3704287" cy="61555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0" name="Connector 20"/>
          <p:cNvCxnSpPr/>
          <p:nvPr/>
        </p:nvCxnSpPr>
        <p:spPr>
          <a:xfrm flipH="1">
            <a:off x="3552387" y="2549852"/>
            <a:ext cx="0" cy="1476585"/>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cxnSp>
        <p:nvCxnSpPr>
          <p:cNvPr id="21" name="Connector 21"/>
          <p:cNvCxnSpPr/>
          <p:nvPr/>
        </p:nvCxnSpPr>
        <p:spPr>
          <a:xfrm flipH="1">
            <a:off x="3552393" y="3620087"/>
            <a:ext cx="324226" cy="0"/>
          </a:xfrm>
          <a:prstGeom prst="line">
            <a:avLst/>
          </a:prstGeom>
          <a:ln w="9525">
            <a:solidFill>
              <a:schemeClr val="dk2">
                <a:lumMod val="60000"/>
                <a:lumOff val="40000"/>
              </a:schemeClr>
            </a:solidFill>
            <a:prstDash val="solid"/>
          </a:ln>
        </p:spPr>
        <p:style>
          <a:lnRef idx="0">
            <a:schemeClr val="dk2"/>
          </a:lnRef>
          <a:fillRef idx="1">
            <a:schemeClr val="dk2"/>
          </a:fillRef>
          <a:effectRef idx="0">
            <a:schemeClr val="dk2"/>
          </a:effectRef>
          <a:fontRef idx="minor">
            <a:schemeClr val="lt1"/>
          </a:fontRef>
        </p:style>
      </p:cxnSp>
      <p:sp>
        <p:nvSpPr>
          <p:cNvPr id="22" name="AutoShape 22"/>
          <p:cNvSpPr/>
          <p:nvPr/>
        </p:nvSpPr>
        <p:spPr>
          <a:xfrm>
            <a:off x="1291139" y="2987320"/>
            <a:ext cx="2108038" cy="10259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传播策划</a:t>
              </a:r>
            </a:p>
          </p:txBody>
        </p:sp>
      </p:grpSp>
      <p:grpSp>
        <p:nvGrpSpPr>
          <p:cNvPr id="45" name="Group 45"/>
          <p:cNvGrpSpPr/>
          <p:nvPr/>
        </p:nvGrpSpPr>
        <p:grpSpPr>
          <a:xfrm>
            <a:off x="6939839" y="1123550"/>
            <a:ext cx="2931336" cy="1654845"/>
            <a:chOff x="6939839" y="1123550"/>
            <a:chExt cx="2931336" cy="1654845"/>
          </a:xfrm>
        </p:grpSpPr>
        <p:sp>
          <p:nvSpPr>
            <p:cNvPr id="46" name="TextBox 46"/>
            <p:cNvSpPr txBox="1"/>
            <p:nvPr/>
          </p:nvSpPr>
          <p:spPr>
            <a:xfrm>
              <a:off x="6939839" y="112355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传播策划是文化产业策划的重要环节，它涉及到对文化产品传播渠道、方式和内容的规划和管理。</a:t>
              </a:r>
            </a:p>
          </p:txBody>
        </p:sp>
      </p:grpSp>
      <p:grpSp>
        <p:nvGrpSpPr>
          <p:cNvPr id="47" name="Group 47"/>
          <p:cNvGrpSpPr/>
          <p:nvPr/>
        </p:nvGrpSpPr>
        <p:grpSpPr>
          <a:xfrm>
            <a:off x="8884263" y="3048249"/>
            <a:ext cx="2931336" cy="1654845"/>
            <a:chOff x="8884263" y="3048249"/>
            <a:chExt cx="2931336" cy="1654845"/>
          </a:xfrm>
        </p:grpSpPr>
        <p:sp>
          <p:nvSpPr>
            <p:cNvPr id="48" name="TextBox 48"/>
            <p:cNvSpPr txBox="1"/>
            <p:nvPr/>
          </p:nvSpPr>
          <p:spPr>
            <a:xfrm>
              <a:off x="8884263" y="3048249"/>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传播策划需要制定符合传播规律的传播策略，包括媒体选择、传播渠道、传播内容等，以实现文化产品的有效传播。</a:t>
              </a:r>
            </a:p>
          </p:txBody>
        </p:sp>
      </p:grpSp>
      <p:grpSp>
        <p:nvGrpSpPr>
          <p:cNvPr id="49" name="Group 49"/>
          <p:cNvGrpSpPr/>
          <p:nvPr/>
        </p:nvGrpSpPr>
        <p:grpSpPr>
          <a:xfrm>
            <a:off x="2233099" y="4860422"/>
            <a:ext cx="2931336" cy="1654845"/>
            <a:chOff x="2233099" y="4860422"/>
            <a:chExt cx="2931336" cy="1654845"/>
          </a:xfrm>
        </p:grpSpPr>
        <p:sp>
          <p:nvSpPr>
            <p:cNvPr id="50" name="TextBox 50"/>
            <p:cNvSpPr txBox="1"/>
            <p:nvPr/>
          </p:nvSpPr>
          <p:spPr>
            <a:xfrm>
              <a:off x="2233099" y="4860422"/>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传播策划需要关注媒体发展趋势和受众信息获取习惯的变化，了解不同媒体的特点和优势，以制定多样化的传播方案。</a:t>
              </a:r>
            </a:p>
          </p:txBody>
        </p:sp>
      </p:grpSp>
      <p:grpSp>
        <p:nvGrpSpPr>
          <p:cNvPr id="51" name="Group 51"/>
          <p:cNvGrpSpPr/>
          <p:nvPr/>
        </p:nvGrpSpPr>
        <p:grpSpPr>
          <a:xfrm>
            <a:off x="412131" y="2722076"/>
            <a:ext cx="2931336" cy="1654845"/>
            <a:chOff x="412131" y="2722076"/>
            <a:chExt cx="2931336" cy="1654845"/>
          </a:xfrm>
        </p:grpSpPr>
        <p:sp>
          <p:nvSpPr>
            <p:cNvPr id="52" name="TextBox 52"/>
            <p:cNvSpPr txBox="1"/>
            <p:nvPr/>
          </p:nvSpPr>
          <p:spPr>
            <a:xfrm>
              <a:off x="412131" y="272207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传播策划还需要注重传播效果的评估和反馈，不断优化传播策略和提升传播效果。</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文化产业策划的流程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确定目标市场</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明确策划对象的目标市场，包括潜在消费者、行业趋势和竞争态势等。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数据收集与分析</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通过问卷调查、访谈、文献资料等方式收集相关数据，并运用统计分析方法对市场进行深入分析。</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制定策划方案</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根据市场调研结果，制定具体的策划方案，包括目标定位、产品策略、营销策略等。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市场调研与分析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创意来源</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通过头脑风暴、专家咨询等方式激发创意，同时关注国内外文化产业发展动态，获取灵感。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创意筛选</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对生成的各种创意进行评估和筛选，选择具有可行性和市场潜力的创意进行深入开发。</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创意完善</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对筛选出的创意进行进一步细化和完善，形成具体的策划方案和实施计划。</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创意生成与筛选</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https://d.book118.com/667161164025006026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2024-08-31T02:26:26.761</cp:lastPrinted>
  <dcterms:created xsi:type="dcterms:W3CDTF">2024-08-30T18:26:26Z</dcterms:created>
  <dcterms:modified xsi:type="dcterms:W3CDTF">2024-08-30T18:26:29Z</dcterms:modified>
</cp:coreProperties>
</file>