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0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6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BF704-EE5A-4679-A95D-0EC1F33AC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D5C86-211E-467E-A10A-8D7235899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909B2-CB85-47E0-A909-8B4FB56BE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A91B1-2CB5-401F-825F-0B86A962C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34892A-621A-4292-8683-7FAA8A56A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B1FE8-1B11-43A7-B08E-3E34F32C5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119E5-EA8F-4C31-8421-7A2579888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7695B-EF75-4847-9DB4-951559BC1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FF75E-D5B5-4E86-92BA-A14D1EDF7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70867-88A8-4577-9FB9-8ED0DEE5F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3FD4D-F7AD-41A2-88B0-40905AB54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077" r:id="rId2"/>
    <p:sldLayoutId id="2147496078" r:id="rId3"/>
    <p:sldLayoutId id="2147496079" r:id="rId4"/>
    <p:sldLayoutId id="2147496080" r:id="rId5"/>
    <p:sldLayoutId id="2147496081" r:id="rId6"/>
    <p:sldLayoutId id="2147496082" r:id="rId7"/>
    <p:sldLayoutId id="2147496083" r:id="rId8"/>
    <p:sldLayoutId id="2147496084" r:id="rId9"/>
    <p:sldLayoutId id="2147496085" r:id="rId10"/>
    <p:sldLayoutId id="214749608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7.xml" /><Relationship Id="rId11" Type="http://schemas.openxmlformats.org/officeDocument/2006/relationships/tags" Target="../tags/tag438.xml" /><Relationship Id="rId12" Type="http://schemas.openxmlformats.org/officeDocument/2006/relationships/tags" Target="../tags/tag439.xml" /><Relationship Id="rId13" Type="http://schemas.openxmlformats.org/officeDocument/2006/relationships/tags" Target="../tags/tag440.xml" /><Relationship Id="rId14" Type="http://schemas.openxmlformats.org/officeDocument/2006/relationships/tags" Target="../tags/tag441.xml" /><Relationship Id="rId15" Type="http://schemas.openxmlformats.org/officeDocument/2006/relationships/tags" Target="../tags/tag442.xml" /><Relationship Id="rId16" Type="http://schemas.openxmlformats.org/officeDocument/2006/relationships/tags" Target="../tags/tag443.xml" /><Relationship Id="rId17" Type="http://schemas.openxmlformats.org/officeDocument/2006/relationships/tags" Target="../tags/tag444.xml" /><Relationship Id="rId18" Type="http://schemas.openxmlformats.org/officeDocument/2006/relationships/tags" Target="../tags/tag445.xml" /><Relationship Id="rId19" Type="http://schemas.openxmlformats.org/officeDocument/2006/relationships/tags" Target="../tags/tag446.xml" /><Relationship Id="rId2" Type="http://schemas.openxmlformats.org/officeDocument/2006/relationships/tags" Target="../tags/tag429.xml" /><Relationship Id="rId20" Type="http://schemas.openxmlformats.org/officeDocument/2006/relationships/tags" Target="../tags/tag447.xml" /><Relationship Id="rId21" Type="http://schemas.openxmlformats.org/officeDocument/2006/relationships/tags" Target="../tags/tag448.xml" /><Relationship Id="rId22" Type="http://schemas.openxmlformats.org/officeDocument/2006/relationships/tags" Target="../tags/tag449.xml" /><Relationship Id="rId23" Type="http://schemas.openxmlformats.org/officeDocument/2006/relationships/tags" Target="../tags/tag450.xml" /><Relationship Id="rId24" Type="http://schemas.openxmlformats.org/officeDocument/2006/relationships/tags" Target="../tags/tag451.xml" /><Relationship Id="rId25" Type="http://schemas.openxmlformats.org/officeDocument/2006/relationships/tags" Target="../tags/tag452.xml" /><Relationship Id="rId26" Type="http://schemas.openxmlformats.org/officeDocument/2006/relationships/tags" Target="../tags/tag453.xml" /><Relationship Id="rId27" Type="http://schemas.openxmlformats.org/officeDocument/2006/relationships/tags" Target="../tags/tag454.xml" /><Relationship Id="rId28" Type="http://schemas.openxmlformats.org/officeDocument/2006/relationships/tags" Target="../tags/tag455.xml" /><Relationship Id="rId29" Type="http://schemas.openxmlformats.org/officeDocument/2006/relationships/tags" Target="../tags/tag456.xml" /><Relationship Id="rId3" Type="http://schemas.openxmlformats.org/officeDocument/2006/relationships/tags" Target="../tags/tag430.xml" /><Relationship Id="rId30" Type="http://schemas.openxmlformats.org/officeDocument/2006/relationships/tags" Target="../tags/tag457.xml" /><Relationship Id="rId31" Type="http://schemas.openxmlformats.org/officeDocument/2006/relationships/tags" Target="../tags/tag458.xml" /><Relationship Id="rId32" Type="http://schemas.openxmlformats.org/officeDocument/2006/relationships/tags" Target="../tags/tag459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ags" Target="../tags/tag435.xml" /><Relationship Id="rId9" Type="http://schemas.openxmlformats.org/officeDocument/2006/relationships/tags" Target="../tags/tag4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8.xml" /><Relationship Id="rId11" Type="http://schemas.openxmlformats.org/officeDocument/2006/relationships/tags" Target="../tags/tag469.xml" /><Relationship Id="rId12" Type="http://schemas.openxmlformats.org/officeDocument/2006/relationships/tags" Target="../tags/tag470.xml" /><Relationship Id="rId13" Type="http://schemas.openxmlformats.org/officeDocument/2006/relationships/tags" Target="../tags/tag471.xml" /><Relationship Id="rId14" Type="http://schemas.openxmlformats.org/officeDocument/2006/relationships/tags" Target="../tags/tag472.xml" /><Relationship Id="rId15" Type="http://schemas.openxmlformats.org/officeDocument/2006/relationships/tags" Target="../tags/tag473.xml" /><Relationship Id="rId16" Type="http://schemas.openxmlformats.org/officeDocument/2006/relationships/tags" Target="../tags/tag474.xml" /><Relationship Id="rId17" Type="http://schemas.openxmlformats.org/officeDocument/2006/relationships/tags" Target="../tags/tag475.xml" /><Relationship Id="rId18" Type="http://schemas.openxmlformats.org/officeDocument/2006/relationships/tags" Target="../tags/tag476.xml" /><Relationship Id="rId19" Type="http://schemas.openxmlformats.org/officeDocument/2006/relationships/tags" Target="../tags/tag477.xml" /><Relationship Id="rId2" Type="http://schemas.openxmlformats.org/officeDocument/2006/relationships/tags" Target="../tags/tag460.xml" /><Relationship Id="rId20" Type="http://schemas.openxmlformats.org/officeDocument/2006/relationships/tags" Target="../tags/tag478.xml" /><Relationship Id="rId21" Type="http://schemas.openxmlformats.org/officeDocument/2006/relationships/tags" Target="../tags/tag479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tags" Target="../tags/tag465.xml" /><Relationship Id="rId8" Type="http://schemas.openxmlformats.org/officeDocument/2006/relationships/tags" Target="../tags/tag466.xml" /><Relationship Id="rId9" Type="http://schemas.openxmlformats.org/officeDocument/2006/relationships/tags" Target="../tags/tag4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tags" Target="../tags/tag4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1.xml" /><Relationship Id="rId11" Type="http://schemas.openxmlformats.org/officeDocument/2006/relationships/tags" Target="../tags/tag492.xml" /><Relationship Id="rId12" Type="http://schemas.openxmlformats.org/officeDocument/2006/relationships/tags" Target="../tags/tag493.xml" /><Relationship Id="rId13" Type="http://schemas.openxmlformats.org/officeDocument/2006/relationships/tags" Target="../tags/tag494.xml" /><Relationship Id="rId14" Type="http://schemas.openxmlformats.org/officeDocument/2006/relationships/tags" Target="../tags/tag495.xml" /><Relationship Id="rId15" Type="http://schemas.openxmlformats.org/officeDocument/2006/relationships/tags" Target="../tags/tag496.xml" /><Relationship Id="rId16" Type="http://schemas.openxmlformats.org/officeDocument/2006/relationships/tags" Target="../tags/tag497.xml" /><Relationship Id="rId17" Type="http://schemas.openxmlformats.org/officeDocument/2006/relationships/tags" Target="../tags/tag498.xml" /><Relationship Id="rId2" Type="http://schemas.openxmlformats.org/officeDocument/2006/relationships/tags" Target="../tags/tag483.xml" /><Relationship Id="rId3" Type="http://schemas.openxmlformats.org/officeDocument/2006/relationships/tags" Target="../tags/tag484.xml" /><Relationship Id="rId4" Type="http://schemas.openxmlformats.org/officeDocument/2006/relationships/tags" Target="../tags/tag485.xml" /><Relationship Id="rId5" Type="http://schemas.openxmlformats.org/officeDocument/2006/relationships/tags" Target="../tags/tag486.xml" /><Relationship Id="rId6" Type="http://schemas.openxmlformats.org/officeDocument/2006/relationships/tags" Target="../tags/tag487.xml" /><Relationship Id="rId7" Type="http://schemas.openxmlformats.org/officeDocument/2006/relationships/tags" Target="../tags/tag488.xml" /><Relationship Id="rId8" Type="http://schemas.openxmlformats.org/officeDocument/2006/relationships/tags" Target="../tags/tag489.xml" /><Relationship Id="rId9" Type="http://schemas.openxmlformats.org/officeDocument/2006/relationships/tags" Target="../tags/tag4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7.xml" /><Relationship Id="rId11" Type="http://schemas.openxmlformats.org/officeDocument/2006/relationships/tags" Target="../tags/tag508.xml" /><Relationship Id="rId12" Type="http://schemas.openxmlformats.org/officeDocument/2006/relationships/tags" Target="../tags/tag509.xml" /><Relationship Id="rId13" Type="http://schemas.openxmlformats.org/officeDocument/2006/relationships/tags" Target="../tags/tag510.xml" /><Relationship Id="rId14" Type="http://schemas.openxmlformats.org/officeDocument/2006/relationships/tags" Target="../tags/tag511.xml" /><Relationship Id="rId15" Type="http://schemas.openxmlformats.org/officeDocument/2006/relationships/tags" Target="../tags/tag512.xml" /><Relationship Id="rId16" Type="http://schemas.openxmlformats.org/officeDocument/2006/relationships/tags" Target="../tags/tag513.xml" /><Relationship Id="rId17" Type="http://schemas.openxmlformats.org/officeDocument/2006/relationships/tags" Target="../tags/tag514.xml" /><Relationship Id="rId18" Type="http://schemas.openxmlformats.org/officeDocument/2006/relationships/tags" Target="../tags/tag515.xml" /><Relationship Id="rId19" Type="http://schemas.openxmlformats.org/officeDocument/2006/relationships/tags" Target="../tags/tag516.xml" /><Relationship Id="rId2" Type="http://schemas.openxmlformats.org/officeDocument/2006/relationships/tags" Target="../tags/tag499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tags" Target="../tags/tag502.xml" /><Relationship Id="rId6" Type="http://schemas.openxmlformats.org/officeDocument/2006/relationships/tags" Target="../tags/tag503.xml" /><Relationship Id="rId7" Type="http://schemas.openxmlformats.org/officeDocument/2006/relationships/tags" Target="../tags/tag504.xml" /><Relationship Id="rId8" Type="http://schemas.openxmlformats.org/officeDocument/2006/relationships/tags" Target="../tags/tag505.xml" /><Relationship Id="rId9" Type="http://schemas.openxmlformats.org/officeDocument/2006/relationships/tags" Target="../tags/tag5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5.xml" /><Relationship Id="rId11" Type="http://schemas.openxmlformats.org/officeDocument/2006/relationships/tags" Target="../tags/tag526.xml" /><Relationship Id="rId12" Type="http://schemas.openxmlformats.org/officeDocument/2006/relationships/tags" Target="../tags/tag527.xml" /><Relationship Id="rId13" Type="http://schemas.openxmlformats.org/officeDocument/2006/relationships/tags" Target="../tags/tag528.xml" /><Relationship Id="rId2" Type="http://schemas.openxmlformats.org/officeDocument/2006/relationships/tags" Target="../tags/tag517.xml" /><Relationship Id="rId3" Type="http://schemas.openxmlformats.org/officeDocument/2006/relationships/tags" Target="../tags/tag518.xml" /><Relationship Id="rId4" Type="http://schemas.openxmlformats.org/officeDocument/2006/relationships/tags" Target="../tags/tag519.xml" /><Relationship Id="rId5" Type="http://schemas.openxmlformats.org/officeDocument/2006/relationships/tags" Target="../tags/tag520.xml" /><Relationship Id="rId6" Type="http://schemas.openxmlformats.org/officeDocument/2006/relationships/tags" Target="../tags/tag521.xml" /><Relationship Id="rId7" Type="http://schemas.openxmlformats.org/officeDocument/2006/relationships/tags" Target="../tags/tag522.xml" /><Relationship Id="rId8" Type="http://schemas.openxmlformats.org/officeDocument/2006/relationships/tags" Target="../tags/tag523.xml" /><Relationship Id="rId9" Type="http://schemas.openxmlformats.org/officeDocument/2006/relationships/tags" Target="../tags/tag5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29.xml" /><Relationship Id="rId4" Type="http://schemas.openxmlformats.org/officeDocument/2006/relationships/tags" Target="../tags/tag530.xml" /><Relationship Id="rId5" Type="http://schemas.openxmlformats.org/officeDocument/2006/relationships/tags" Target="../tags/tag5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32.xml" /><Relationship Id="rId3" Type="http://schemas.openxmlformats.org/officeDocument/2006/relationships/tags" Target="../tags/tag533.xml" /><Relationship Id="rId4" Type="http://schemas.openxmlformats.org/officeDocument/2006/relationships/tags" Target="../tags/tag534.xml" /><Relationship Id="rId5" Type="http://schemas.openxmlformats.org/officeDocument/2006/relationships/tags" Target="../tags/tag535.xml" /><Relationship Id="rId6" Type="http://schemas.openxmlformats.org/officeDocument/2006/relationships/tags" Target="../tags/tag536.xml" /><Relationship Id="rId7" Type="http://schemas.openxmlformats.org/officeDocument/2006/relationships/tags" Target="../tags/tag5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6.xml" /><Relationship Id="rId11" Type="http://schemas.openxmlformats.org/officeDocument/2006/relationships/tags" Target="../tags/tag547.xml" /><Relationship Id="rId12" Type="http://schemas.openxmlformats.org/officeDocument/2006/relationships/tags" Target="../tags/tag548.xml" /><Relationship Id="rId13" Type="http://schemas.openxmlformats.org/officeDocument/2006/relationships/tags" Target="../tags/tag549.xml" /><Relationship Id="rId14" Type="http://schemas.openxmlformats.org/officeDocument/2006/relationships/tags" Target="../tags/tag550.xml" /><Relationship Id="rId15" Type="http://schemas.openxmlformats.org/officeDocument/2006/relationships/tags" Target="../tags/tag551.xml" /><Relationship Id="rId16" Type="http://schemas.openxmlformats.org/officeDocument/2006/relationships/tags" Target="../tags/tag552.xml" /><Relationship Id="rId17" Type="http://schemas.openxmlformats.org/officeDocument/2006/relationships/tags" Target="../tags/tag553.xml" /><Relationship Id="rId18" Type="http://schemas.openxmlformats.org/officeDocument/2006/relationships/tags" Target="../tags/tag554.xml" /><Relationship Id="rId19" Type="http://schemas.openxmlformats.org/officeDocument/2006/relationships/tags" Target="../tags/tag555.xml" /><Relationship Id="rId2" Type="http://schemas.openxmlformats.org/officeDocument/2006/relationships/tags" Target="../tags/tag538.xml" /><Relationship Id="rId20" Type="http://schemas.openxmlformats.org/officeDocument/2006/relationships/tags" Target="../tags/tag556.xml" /><Relationship Id="rId21" Type="http://schemas.openxmlformats.org/officeDocument/2006/relationships/tags" Target="../tags/tag557.xml" /><Relationship Id="rId22" Type="http://schemas.openxmlformats.org/officeDocument/2006/relationships/tags" Target="../tags/tag558.xml" /><Relationship Id="rId23" Type="http://schemas.openxmlformats.org/officeDocument/2006/relationships/tags" Target="../tags/tag559.xml" /><Relationship Id="rId24" Type="http://schemas.openxmlformats.org/officeDocument/2006/relationships/tags" Target="../tags/tag560.xml" /><Relationship Id="rId25" Type="http://schemas.openxmlformats.org/officeDocument/2006/relationships/tags" Target="../tags/tag561.xml" /><Relationship Id="rId26" Type="http://schemas.openxmlformats.org/officeDocument/2006/relationships/tags" Target="../tags/tag562.xml" /><Relationship Id="rId27" Type="http://schemas.openxmlformats.org/officeDocument/2006/relationships/tags" Target="../tags/tag563.xml" /><Relationship Id="rId28" Type="http://schemas.openxmlformats.org/officeDocument/2006/relationships/tags" Target="../tags/tag564.xml" /><Relationship Id="rId29" Type="http://schemas.openxmlformats.org/officeDocument/2006/relationships/tags" Target="../tags/tag565.xml" /><Relationship Id="rId3" Type="http://schemas.openxmlformats.org/officeDocument/2006/relationships/tags" Target="../tags/tag539.xml" /><Relationship Id="rId30" Type="http://schemas.openxmlformats.org/officeDocument/2006/relationships/tags" Target="../tags/tag566.xml" /><Relationship Id="rId4" Type="http://schemas.openxmlformats.org/officeDocument/2006/relationships/tags" Target="../tags/tag540.xml" /><Relationship Id="rId5" Type="http://schemas.openxmlformats.org/officeDocument/2006/relationships/tags" Target="../tags/tag541.xml" /><Relationship Id="rId6" Type="http://schemas.openxmlformats.org/officeDocument/2006/relationships/tags" Target="../tags/tag542.xml" /><Relationship Id="rId7" Type="http://schemas.openxmlformats.org/officeDocument/2006/relationships/tags" Target="../tags/tag543.xml" /><Relationship Id="rId8" Type="http://schemas.openxmlformats.org/officeDocument/2006/relationships/tags" Target="../tags/tag544.xml" /><Relationship Id="rId9" Type="http://schemas.openxmlformats.org/officeDocument/2006/relationships/tags" Target="../tags/tag5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210614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教育行业人力资源管理与规划培训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教育行业人力资源管理概述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教育行业人力资源规划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教育行业招聘与选拔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教育行业培训与发展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教育行业绩效管理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教育行业人力资源管理概述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定义与重要性</a:t>
            </a:r>
            <a:endParaRPr lang="zh-CN" altLang="en-US"/>
          </a:p>
        </p:txBody>
      </p:sp>
      <p:sp>
        <p:nvSpPr>
          <p:cNvPr id="1050728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0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2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定义：教育行业人力资源管理是指对教育机构内的人力资源进行规划、招聘、培训、绩效评估、薪酬福利等方面的管理活动。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4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6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8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重要性：教育行业人力资源管理是确保教育机构正常运行、提高教育质量、促进教师专业发展的关键因素。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0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2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4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目标：通过有效的人力资源管理，实现教育机构的战略目标，提高教育质量，促进教师专业发展。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6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8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0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原则：以人为本，尊重教师，关注教师成长，激发教师潜能，实现教师价值。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人力资源管理的基本原则</a:t>
            </a:r>
            <a:endParaRPr lang="zh-CN" altLang="en-US"/>
          </a:p>
        </p:txBody>
      </p:sp>
      <p:sp>
        <p:nvSpPr>
          <p:cNvPr id="1050796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98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00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02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04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06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08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1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1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1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1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1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2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2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24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26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28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3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32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以人为本：尊重员工的个性和需求，关注员工的成长和发展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34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战略导向：人力资源管理要服务于企业的战略目标，为企业的发展提供支持。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36" name="正文"/>
          <p:cNvSpPr txBox="1"/>
          <p:nvPr>
            <p:custDataLst>
              <p:tags r:id="rId29"/>
            </p:custDataLst>
          </p:nvPr>
        </p:nvSpPr>
        <p:spPr>
          <a:xfrm>
            <a:off x="8155389" y="254298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持续改进：不断优化人力资源管理流程，提高管理效率和质量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38" name="正文"/>
          <p:cNvSpPr txBox="1"/>
          <p:nvPr>
            <p:custDataLst>
              <p:tags r:id="rId30"/>
            </p:custDataLst>
          </p:nvPr>
        </p:nvSpPr>
        <p:spPr>
          <a:xfrm>
            <a:off x="1967825" y="254298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公平公正：对待员工要公平公正，避免歧视和偏见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40" name="正文"/>
          <p:cNvSpPr txBox="1"/>
          <p:nvPr>
            <p:custDataLst>
              <p:tags r:id="rId31"/>
            </p:custDataLst>
          </p:nvPr>
        </p:nvSpPr>
        <p:spPr>
          <a:xfrm>
            <a:off x="643495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团队合作：鼓励团队合作，促进员工之间的沟通和协作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42" name="正文"/>
          <p:cNvSpPr txBox="1"/>
          <p:nvPr>
            <p:custDataLst>
              <p:tags r:id="rId32"/>
            </p:custDataLst>
          </p:nvPr>
        </p:nvSpPr>
        <p:spPr>
          <a:xfrm>
            <a:off x="3688263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激励机制：建立有效的激励机制，激发员工的积极性和创造力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教育行业人力资源管理的特点</a:t>
            </a:r>
            <a:endParaRPr lang="zh-CN" altLang="en-US"/>
          </a:p>
        </p:txBody>
      </p:sp>
      <p:sp>
        <p:nvSpPr>
          <p:cNvPr id="10508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2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00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教师队伍是核心资源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9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强调团队合作和协作精神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9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12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20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关注教育政策和法规的变化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9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注重教师专业发展和职业成长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7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教育行业人力资源规划</a:t>
            </a:r>
            <a:endParaRPr lang="zh-CN" altLang="en-US"/>
          </a:p>
        </p:txBody>
      </p:sp>
      <p:sp>
        <p:nvSpPr>
          <p:cNvPr id="105097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人力资源规划的概念与作用</a:t>
            </a:r>
            <a:endParaRPr lang="zh-CN" altLang="en-US"/>
          </a:p>
        </p:txBody>
      </p:sp>
      <p:sp>
        <p:nvSpPr>
          <p:cNvPr id="1051294" name="梯形 7"/>
          <p:cNvSpPr/>
          <p:nvPr>
            <p:custDataLst>
              <p:tags r:id="rId2"/>
            </p:custDataLst>
          </p:nvPr>
        </p:nvSpPr>
        <p:spPr>
          <a:xfrm flipV="1">
            <a:off x="838200" y="2529898"/>
            <a:ext cx="2393869" cy="232083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51296" name="任意多边形: 形状 9"/>
          <p:cNvSpPr/>
          <p:nvPr>
            <p:custDataLst>
              <p:tags r:id="rId3"/>
            </p:custDataLst>
          </p:nvPr>
        </p:nvSpPr>
        <p:spPr>
          <a:xfrm>
            <a:off x="916166" y="2224736"/>
            <a:ext cx="2234773" cy="313364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51298" name="矩形: 圆顶角 10"/>
          <p:cNvSpPr/>
          <p:nvPr>
            <p:custDataLst>
              <p:tags r:id="rId4"/>
            </p:custDataLst>
          </p:nvPr>
        </p:nvSpPr>
        <p:spPr>
          <a:xfrm flipH="1">
            <a:off x="838200" y="1919574"/>
            <a:ext cx="2393869" cy="610365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51300" name="正文"/>
          <p:cNvSpPr txBox="1"/>
          <p:nvPr>
            <p:custDataLst>
              <p:tags r:id="rId5"/>
            </p:custDataLst>
          </p:nvPr>
        </p:nvSpPr>
        <p:spPr>
          <a:xfrm>
            <a:off x="961239" y="2793641"/>
            <a:ext cx="2147853" cy="2565101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人力资源规划的定义：指根据组织的战略目标，对组织未来人力资源的需求和供给进行预测和规划，以确保组织在需要的时候有合适的人才。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302" name="梯形 40"/>
          <p:cNvSpPr/>
          <p:nvPr>
            <p:custDataLst>
              <p:tags r:id="rId6"/>
            </p:custDataLst>
          </p:nvPr>
        </p:nvSpPr>
        <p:spPr>
          <a:xfrm flipV="1">
            <a:off x="3545675" y="2529898"/>
            <a:ext cx="2393869" cy="232083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51304" name="任意多边形: 形状 41"/>
          <p:cNvSpPr/>
          <p:nvPr>
            <p:custDataLst>
              <p:tags r:id="rId7"/>
            </p:custDataLst>
          </p:nvPr>
        </p:nvSpPr>
        <p:spPr>
          <a:xfrm>
            <a:off x="3623640" y="2224736"/>
            <a:ext cx="2234773" cy="313364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51306" name="矩形: 圆顶角 42"/>
          <p:cNvSpPr/>
          <p:nvPr>
            <p:custDataLst>
              <p:tags r:id="rId8"/>
            </p:custDataLst>
          </p:nvPr>
        </p:nvSpPr>
        <p:spPr>
          <a:xfrm flipH="1">
            <a:off x="3545675" y="1919574"/>
            <a:ext cx="2393869" cy="610365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51308" name="正文"/>
          <p:cNvSpPr txBox="1"/>
          <p:nvPr>
            <p:custDataLst>
              <p:tags r:id="rId9"/>
            </p:custDataLst>
          </p:nvPr>
        </p:nvSpPr>
        <p:spPr>
          <a:xfrm>
            <a:off x="3668714" y="2793641"/>
            <a:ext cx="2147853" cy="2565101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人力资源规划的作用：有助于组织实现战略目标，提高组织效率，降低人力资源成本，提高员工满意度和忠诚度。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310" name="梯形 46"/>
          <p:cNvSpPr/>
          <p:nvPr>
            <p:custDataLst>
              <p:tags r:id="rId10"/>
            </p:custDataLst>
          </p:nvPr>
        </p:nvSpPr>
        <p:spPr>
          <a:xfrm flipV="1">
            <a:off x="6253149" y="2529898"/>
            <a:ext cx="2393869" cy="232083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51312" name="任意多边形: 形状 47"/>
          <p:cNvSpPr/>
          <p:nvPr>
            <p:custDataLst>
              <p:tags r:id="rId11"/>
            </p:custDataLst>
          </p:nvPr>
        </p:nvSpPr>
        <p:spPr>
          <a:xfrm>
            <a:off x="6331115" y="2224736"/>
            <a:ext cx="2234773" cy="313364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51314" name="矩形: 圆顶角 48"/>
          <p:cNvSpPr/>
          <p:nvPr>
            <p:custDataLst>
              <p:tags r:id="rId12"/>
            </p:custDataLst>
          </p:nvPr>
        </p:nvSpPr>
        <p:spPr>
          <a:xfrm flipH="1">
            <a:off x="6253149" y="1919574"/>
            <a:ext cx="2393869" cy="610365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51316" name="正文"/>
          <p:cNvSpPr txBox="1"/>
          <p:nvPr>
            <p:custDataLst>
              <p:tags r:id="rId13"/>
            </p:custDataLst>
          </p:nvPr>
        </p:nvSpPr>
        <p:spPr>
          <a:xfrm>
            <a:off x="6376189" y="2793641"/>
            <a:ext cx="2147853" cy="2565101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人力资源规划的步骤：分析组织战略目标，确定人力资源需求，评估现有人力资源状况，制定人力资源规划方案，实施人力资源规划，评估人力资源规划效果。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318" name="梯形 52"/>
          <p:cNvSpPr/>
          <p:nvPr>
            <p:custDataLst>
              <p:tags r:id="rId14"/>
            </p:custDataLst>
          </p:nvPr>
        </p:nvSpPr>
        <p:spPr>
          <a:xfrm flipV="1">
            <a:off x="8960015" y="2529898"/>
            <a:ext cx="2393869" cy="232083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51320" name="任意多边形: 形状 53"/>
          <p:cNvSpPr/>
          <p:nvPr>
            <p:custDataLst>
              <p:tags r:id="rId15"/>
            </p:custDataLst>
          </p:nvPr>
        </p:nvSpPr>
        <p:spPr>
          <a:xfrm>
            <a:off x="9038589" y="2224736"/>
            <a:ext cx="2234773" cy="313364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51322" name="矩形: 圆顶角 54"/>
          <p:cNvSpPr/>
          <p:nvPr>
            <p:custDataLst>
              <p:tags r:id="rId16"/>
            </p:custDataLst>
          </p:nvPr>
        </p:nvSpPr>
        <p:spPr>
          <a:xfrm flipH="1">
            <a:off x="8960015" y="1919574"/>
            <a:ext cx="2393869" cy="610365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51324" name="正文"/>
          <p:cNvSpPr txBox="1"/>
          <p:nvPr>
            <p:custDataLst>
              <p:tags r:id="rId17"/>
            </p:custDataLst>
          </p:nvPr>
        </p:nvSpPr>
        <p:spPr>
          <a:xfrm>
            <a:off x="9083054" y="2793641"/>
            <a:ext cx="2147853" cy="2565101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人力资源规划的方法：定性和定量方法，如德尔菲法、趋势分析法、回归分析法等。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制定人力资源规划的步骤</a:t>
            </a:r>
            <a:endParaRPr lang="zh-CN" altLang="en-US"/>
          </a:p>
        </p:txBody>
      </p:sp>
      <p:sp>
        <p:nvSpPr>
          <p:cNvPr id="10513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确定人力资源需求：根据教育机构的发展目标和战略，确定所需人力资源的数量和质量。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4" name="矩形 42"/>
          <p:cNvSpPr/>
          <p:nvPr>
            <p:custDataLst>
              <p:tags r:id="rId4"/>
            </p:custDataLst>
          </p:nvPr>
        </p:nvSpPr>
        <p:spPr>
          <a:xfrm>
            <a:off x="874829" y="2720911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76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分析现有人力资源：评估现有员工的技能、经验和能力，了解他们的优势和不足。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0" name="矩形 43"/>
          <p:cNvSpPr/>
          <p:nvPr>
            <p:custDataLst>
              <p:tags r:id="rId7"/>
            </p:custDataLst>
          </p:nvPr>
        </p:nvSpPr>
        <p:spPr>
          <a:xfrm>
            <a:off x="2655003" y="2720911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制定招聘计划：根据人力资源需求和现有人力资源情况，制定招聘计划，包括招聘渠道、招聘时间、招聘标准等。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6" name="矩形 44"/>
          <p:cNvSpPr/>
          <p:nvPr>
            <p:custDataLst>
              <p:tags r:id="rId10"/>
            </p:custDataLst>
          </p:nvPr>
        </p:nvSpPr>
        <p:spPr>
          <a:xfrm>
            <a:off x="4435176" y="2720911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制定培训计划：根据员工需求和教育机构的发展目标，制定培训计划，包括培训内容、培训方式、培训时间等。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2" name="矩形 45"/>
          <p:cNvSpPr/>
          <p:nvPr>
            <p:custDataLst>
              <p:tags r:id="rId13"/>
            </p:custDataLst>
          </p:nvPr>
        </p:nvSpPr>
        <p:spPr>
          <a:xfrm>
            <a:off x="6215960" y="2720911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9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9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制定绩效评估体系：建立科学的绩效评估体系，激励员工提高工作效率和质量。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8" name="矩形 46"/>
          <p:cNvSpPr/>
          <p:nvPr>
            <p:custDataLst>
              <p:tags r:id="rId16"/>
            </p:custDataLst>
          </p:nvPr>
        </p:nvSpPr>
        <p:spPr>
          <a:xfrm>
            <a:off x="7996134" y="2720911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0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0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制定薪酬福利体系：根据员工的能力和贡献，制定合理的薪酬福利体系，吸引和留住优秀人才。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4" name="矩形 47"/>
          <p:cNvSpPr/>
          <p:nvPr>
            <p:custDataLst>
              <p:tags r:id="rId19"/>
            </p:custDataLst>
          </p:nvPr>
        </p:nvSpPr>
        <p:spPr>
          <a:xfrm>
            <a:off x="9776918" y="2720911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教育行业人力资源需求预测</a:t>
            </a:r>
            <a:endParaRPr lang="zh-CN" altLang="en-US"/>
          </a:p>
        </p:txBody>
      </p:sp>
      <p:sp>
        <p:nvSpPr>
          <p:cNvPr id="1051450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2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4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学生人数变化：根据历史数据预测未来学生人数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6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8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0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教师需求：根据学生人数和师生比预测教师需求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2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4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6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非教学人员需求：根据学校规模和运营需求预测非教学人员需求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8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0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2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培训和发展需求：根据员工能力和发展需求预测培训和发展需求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5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教育行业招聘与选拔</a:t>
            </a:r>
            <a:endParaRPr lang="zh-CN" altLang="en-US"/>
          </a:p>
        </p:txBody>
      </p:sp>
      <p:sp>
        <p:nvSpPr>
          <p:cNvPr id="105151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招聘渠道与招聘流程</a:t>
            </a:r>
            <a:endParaRPr lang="zh-CN" altLang="en-US"/>
          </a:p>
        </p:txBody>
      </p:sp>
      <p:sp>
        <p:nvSpPr>
          <p:cNvPr id="1051840" name="正文"/>
          <p:cNvSpPr txBox="1"/>
          <p:nvPr>
            <p:custDataLst>
              <p:tags r:id="rId2"/>
            </p:custDataLst>
          </p:nvPr>
        </p:nvSpPr>
        <p:spPr>
          <a:xfrm>
            <a:off x="3161596" y="1099950"/>
            <a:ext cx="5868808" cy="7758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招聘渠道：校园招聘、网络招聘、猎头公司、内部推荐等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42" name="正文"/>
          <p:cNvSpPr txBox="1"/>
          <p:nvPr>
            <p:custDataLst>
              <p:tags r:id="rId3"/>
            </p:custDataLst>
          </p:nvPr>
        </p:nvSpPr>
        <p:spPr>
          <a:xfrm>
            <a:off x="3161596" y="1960309"/>
            <a:ext cx="5868808" cy="7758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招聘流程：制定招聘计划、发布招聘信息、筛选简历、面试、录用、入职培训等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44" name="正文"/>
          <p:cNvSpPr txBox="1"/>
          <p:nvPr>
            <p:custDataLst>
              <p:tags r:id="rId4"/>
            </p:custDataLst>
          </p:nvPr>
        </p:nvSpPr>
        <p:spPr>
          <a:xfrm>
            <a:off x="3161596" y="2820669"/>
            <a:ext cx="5868808" cy="7758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校园招聘：与高校合作，举办校园招聘会，吸引优秀毕业生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46" name="正文"/>
          <p:cNvSpPr txBox="1"/>
          <p:nvPr>
            <p:custDataLst>
              <p:tags r:id="rId5"/>
            </p:custDataLst>
          </p:nvPr>
        </p:nvSpPr>
        <p:spPr>
          <a:xfrm>
            <a:off x="3161596" y="3681028"/>
            <a:ext cx="5868808" cy="7758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网络招聘：利用互联网平台，发布招聘信息，吸引求职者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48" name="正文"/>
          <p:cNvSpPr txBox="1"/>
          <p:nvPr>
            <p:custDataLst>
              <p:tags r:id="rId6"/>
            </p:custDataLst>
          </p:nvPr>
        </p:nvSpPr>
        <p:spPr>
          <a:xfrm>
            <a:off x="3161596" y="4541387"/>
            <a:ext cx="5868808" cy="7758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猎头公司：委托猎头公司寻找高端人才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50" name="正文"/>
          <p:cNvSpPr txBox="1"/>
          <p:nvPr>
            <p:custDataLst>
              <p:tags r:id="rId7"/>
            </p:custDataLst>
          </p:nvPr>
        </p:nvSpPr>
        <p:spPr>
          <a:xfrm>
            <a:off x="3161596" y="5401746"/>
            <a:ext cx="5868808" cy="7758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内部推荐：鼓励员工推荐优秀人才，给予推荐奖励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选拔标准与选拔方法</a:t>
            </a:r>
            <a:endParaRPr lang="zh-CN" altLang="en-US"/>
          </a:p>
        </p:txBody>
      </p:sp>
      <p:sp>
        <p:nvSpPr>
          <p:cNvPr id="1051896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898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900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902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904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06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908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91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1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1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91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91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2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2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924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926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928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93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932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教育行业招聘与选拔的重要性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4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选拔过程中的注意事项：公平、公正、公开、透明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6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选拔方法的选择：笔试、面试、试讲、实习等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8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选拔标准的制定：学历、经验、能力、性格等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https://d.book118.com/667162106144006026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82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1_2"/>
  <p:tag name="KSO_WM_UNIT_INDEX" val="1_1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1_1"/>
  <p:tag name="KSO_WM_UNIT_INDEX" val="1_1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2_2"/>
  <p:tag name="KSO_WM_UNIT_INDEX" val="1_2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2_1"/>
  <p:tag name="KSO_WM_UNIT_INDEX" val="1_2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3_2"/>
  <p:tag name="KSO_WM_UNIT_INDEX" val="1_3_2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3_1"/>
  <p:tag name="KSO_WM_UNIT_INDEX" val="1_3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4_2"/>
  <p:tag name="KSO_WM_UNIT_INDEX" val="1_4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4_1"/>
  <p:tag name="KSO_WM_UNIT_INDEX" val="1_4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3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思源黑体 CN Normal</vt:lpstr>
      <vt:lpstr>Calibri Light</vt:lpstr>
      <vt:lpstr>宋体</vt:lpstr>
      <vt:lpstr>Wingdings</vt:lpstr>
      <vt:lpstr>Office Theme</vt:lpstr>
      <vt:lpstr>教育行业人力资源管理与规划培训</vt:lpstr>
      <vt:lpstr>目录</vt:lpstr>
      <vt:lpstr>单击编辑章节标题</vt:lpstr>
      <vt:lpstr>教育行业人力资源管理概述</vt:lpstr>
      <vt:lpstr>定义与重要性</vt:lpstr>
      <vt:lpstr>人力资源管理的基本原则</vt:lpstr>
      <vt:lpstr>教育行业人力资源管理的特点</vt:lpstr>
      <vt:lpstr>教育行业人力资源规划</vt:lpstr>
      <vt:lpstr>人力资源规划的概念与作用</vt:lpstr>
      <vt:lpstr>制定人力资源规划的步骤</vt:lpstr>
      <vt:lpstr>教育行业人力资源需求预测</vt:lpstr>
      <vt:lpstr>教育行业招聘与选拔</vt:lpstr>
      <vt:lpstr>招聘渠道与招聘流程</vt:lpstr>
      <vt:lpstr>选拔标准与选拔方法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2024-09-01T02:26:27.121</cp:lastPrinted>
  <dcterms:created xsi:type="dcterms:W3CDTF">2024-08-31T18:26:27Z</dcterms:created>
  <dcterms:modified xsi:type="dcterms:W3CDTF">2024-08-31T18:26:30Z</dcterms:modified>
</cp:coreProperties>
</file>