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2BFE9A-69A1-4850-8DFB-4908DDF783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2E06B0-29AF-4BDF-AEE6-09BF689555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1A6B75-CC27-46E0-8D91-5B73D131BA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7DAF0B-3176-4461-9D6F-59FC5ADAC4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786501-B7AF-4FA3-91D3-1F37B84B24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F94183C-793A-4843-9211-39ABA73D78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FF0C400-A8F3-4361-8DF9-63E4F8B42A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E8ADF1-B631-423B-9207-3DD57588C9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B28831-5996-4132-BCE7-1F68DE9205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0B9123-155F-4389-9D13-920B505124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857FA3-6337-49AB-A369-C8F76BBFD8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800701711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营销技巧和营销方法案例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营销技巧概述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营销方法案例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营销技巧和方法的结合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营销技巧和方法的未来趋势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营销技巧概述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营销技巧的定义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54963" y="1156764"/>
            <a:ext cx="7520622" cy="19465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营销技巧是指一系列用于推广和销售产品或服务的技巧和策略，包括市场调研、产品定位、定价、促销和渠道管理等。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4153723" y="4220054"/>
            <a:ext cx="7520622" cy="19465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营销技巧是市场营销的重要组成部分，能够帮助企业更好地满足客户需求，提高市场份额和销售额。</a:t>
            </a:r>
          </a:p>
        </p:txBody>
      </p:sp>
      <p:pic>
        <p:nvPicPr>
          <p:cNvPr id="26" name="Picture 2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pic>
        <p:nvPicPr>
          <p:cNvPr id="27" name="Picture 27"/>
          <p:cNvPicPr>
            <a:picLocks noChangeAspect="1"/>
          </p:cNvPicPr>
          <p:nvPr/>
        </p:nvPicPr>
        <p:blipFill>
          <a:blip r:embed="rId3"/>
          <a:srcRect t="1929" b="1929"/>
          <a:stretch>
            <a:fillRect/>
          </a:stretch>
        </p:blipFill>
        <p:spPr>
          <a:xfrm>
            <a:off x="9048606" y="874695"/>
            <a:ext cx="2745886" cy="2639930"/>
          </a:xfrm>
          <a:prstGeom prst="ellipse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4"/>
          <a:srcRect l="14625" r="14625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营销技巧能够帮助企业更好地了解客户需求和市场趋势，从而制定更加精准的市场营销策略。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营销技巧能够提高企业的品牌知名度和美誉度，增强消费者对企业的信任感和忠诚度。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9413" b="9413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营销技巧能够降低企业的市场营销成本，提高营销效率和效果，从而增加企业的利润。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营销技巧的重要性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营销技巧的分类</a:t>
            </a:r>
          </a:p>
        </p:txBody>
      </p:sp>
      <p:sp>
        <p:nvSpPr>
          <p:cNvPr id="23" name="Freeform 23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noFill/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noFill/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noFill/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noFill/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noFill/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noFill/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noFill/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noFill/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noFill/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noFill/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noFill/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noFill/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noFill/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noFill/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noFill/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noFill/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noFill/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noFill/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2" name="Picture 42"/>
          <p:cNvPicPr>
            <a:picLocks noChangeAspect="1"/>
          </p:cNvPicPr>
          <p:nvPr/>
        </p:nvPicPr>
        <p:blipFill>
          <a:blip r:embed="rId2"/>
          <a:srcRect l="12901" r="12901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sp>
        <p:nvSpPr>
          <p:cNvPr id="43" name="TextBox 43"/>
          <p:cNvSpPr txBox="1"/>
          <p:nvPr/>
        </p:nvSpPr>
        <p:spPr>
          <a:xfrm>
            <a:off x="653186" y="1428545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传统营销技巧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85016" y="1781107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包括广告、促销、公关等，这些技巧主要依赖于大众媒体进行传播。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653186" y="3877672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体验营销技巧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885016" y="4230233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包括组织活动、提供个性化服务等，这些技巧主要依赖于提供独特的客户体验来吸引客户。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8276691" y="1360283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数字营销技巧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8508521" y="1712845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包括搜索引擎优化（SEO）、社交媒体营销、电子邮件营销等，这些技巧主要依赖于互联网和数字媒体进行传播。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8276691" y="3809410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内容营销技巧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8508521" y="4161971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包括创作和发布高质量的内容，如博客文章、视频、播客等，这些技巧主要依赖于创造有价值的内容吸引潜在客户。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营销方法案例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735871" y="4184207"/>
            <a:ext cx="2692926" cy="101771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flipH="1">
            <a:off x="4749975" y="1385888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96005" y="2522220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749975" y="3648265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096005" y="4778693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社交媒体营销案例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354979" y="1014104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463704" y="1448856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利用社交媒体平台进行品牌推广和营销活动，吸引目标受众并促进销售。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354979" y="3648265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463704" y="4083018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通过社交媒体平台发布有价值的内容，吸引目标受众并建立品牌形象。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442035" y="1993420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550760" y="2428173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某时尚品牌通过在Instagram上发布时尚博主的穿搭照片和品牌合作推广活动，吸引了大量年轻用户关注，提高了品牌知名度和销售额。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496398" y="4406909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605123" y="4841661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某科技公司在LinkedIn上发布行业趋势、专业知识和职场经验等内容，吸引了大量职场人士关注，提高了品牌的专业形象和知名度。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15756" y="1789944"/>
            <a:ext cx="178886" cy="1425253"/>
          </a:xfrm>
          <a:custGeom>
            <a:rect l="l" t="t" r="r" b="b"/>
            <a:pathLst>
              <a:path w="669" h="5308">
                <a:moveTo>
                  <a:pt x="669" y="182"/>
                </a:moveTo>
                <a:cubicBezTo>
                  <a:pt x="415" y="431"/>
                  <a:pt x="256" y="778"/>
                  <a:pt x="256" y="1160"/>
                </a:cubicBezTo>
                <a:lnTo>
                  <a:pt x="256" y="5308"/>
                </a:lnTo>
                <a:lnTo>
                  <a:pt x="0" y="5308"/>
                </a:lnTo>
                <a:lnTo>
                  <a:pt x="0" y="1148"/>
                </a:lnTo>
                <a:cubicBezTo>
                  <a:pt x="0" y="699"/>
                  <a:pt x="187" y="292"/>
                  <a:pt x="486" y="0"/>
                </a:cubicBezTo>
                <a:lnTo>
                  <a:pt x="669" y="18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46029" y="1566343"/>
            <a:ext cx="1913301" cy="272217"/>
          </a:xfrm>
          <a:custGeom>
            <a:rect l="l" t="t" r="r" b="b"/>
            <a:pathLst>
              <a:path w="7145" h="1015">
                <a:moveTo>
                  <a:pt x="6397" y="375"/>
                </a:moveTo>
                <a:lnTo>
                  <a:pt x="6279" y="0"/>
                </a:lnTo>
                <a:lnTo>
                  <a:pt x="7145" y="499"/>
                </a:lnTo>
                <a:lnTo>
                  <a:pt x="6279" y="997"/>
                </a:lnTo>
                <a:lnTo>
                  <a:pt x="6397" y="623"/>
                </a:lnTo>
                <a:lnTo>
                  <a:pt x="1140" y="623"/>
                </a:lnTo>
                <a:cubicBezTo>
                  <a:pt x="769" y="623"/>
                  <a:pt x="430" y="773"/>
                  <a:pt x="183" y="1015"/>
                </a:cubicBezTo>
                <a:lnTo>
                  <a:pt x="0" y="833"/>
                </a:lnTo>
                <a:cubicBezTo>
                  <a:pt x="290" y="550"/>
                  <a:pt x="686" y="375"/>
                  <a:pt x="1120" y="375"/>
                </a:cubicBezTo>
                <a:lnTo>
                  <a:pt x="6397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215756" y="4372893"/>
            <a:ext cx="178886" cy="1425253"/>
          </a:xfrm>
          <a:custGeom>
            <a:rect l="l" t="t" r="r" b="b"/>
            <a:pathLst>
              <a:path w="669" h="5309">
                <a:moveTo>
                  <a:pt x="256" y="0"/>
                </a:moveTo>
                <a:lnTo>
                  <a:pt x="256" y="4149"/>
                </a:lnTo>
                <a:cubicBezTo>
                  <a:pt x="256" y="4531"/>
                  <a:pt x="415" y="4878"/>
                  <a:pt x="669" y="5127"/>
                </a:cubicBezTo>
                <a:lnTo>
                  <a:pt x="486" y="5309"/>
                </a:lnTo>
                <a:cubicBezTo>
                  <a:pt x="187" y="5017"/>
                  <a:pt x="0" y="4610"/>
                  <a:pt x="0" y="4161"/>
                </a:cubicBezTo>
                <a:lnTo>
                  <a:pt x="0" y="0"/>
                </a:lnTo>
                <a:lnTo>
                  <a:pt x="256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346029" y="5747599"/>
            <a:ext cx="1913301" cy="274161"/>
          </a:xfrm>
          <a:custGeom>
            <a:rect l="l" t="t" r="r" b="b"/>
            <a:pathLst>
              <a:path w="7145" h="1015">
                <a:moveTo>
                  <a:pt x="6397" y="392"/>
                </a:moveTo>
                <a:lnTo>
                  <a:pt x="6279" y="18"/>
                </a:lnTo>
                <a:lnTo>
                  <a:pt x="7145" y="516"/>
                </a:lnTo>
                <a:lnTo>
                  <a:pt x="6279" y="1015"/>
                </a:lnTo>
                <a:lnTo>
                  <a:pt x="6397" y="640"/>
                </a:lnTo>
                <a:lnTo>
                  <a:pt x="1120" y="640"/>
                </a:lnTo>
                <a:cubicBezTo>
                  <a:pt x="686" y="640"/>
                  <a:pt x="290" y="465"/>
                  <a:pt x="0" y="182"/>
                </a:cubicBezTo>
                <a:lnTo>
                  <a:pt x="183" y="0"/>
                </a:lnTo>
                <a:cubicBezTo>
                  <a:pt x="430" y="242"/>
                  <a:pt x="769" y="392"/>
                  <a:pt x="1140" y="392"/>
                </a:cubicBezTo>
                <a:lnTo>
                  <a:pt x="6397" y="39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978060" y="3564785"/>
            <a:ext cx="482346" cy="478631"/>
          </a:xfrm>
          <a:custGeom>
            <a:rect l="l" t="t" r="r" b="b"/>
            <a:pathLst>
              <a:path w="55" h="55">
                <a:moveTo>
                  <a:pt x="47" y="27"/>
                </a:moveTo>
                <a:cubicBezTo>
                  <a:pt x="47" y="38"/>
                  <a:pt x="38" y="46"/>
                  <a:pt x="28" y="46"/>
                </a:cubicBezTo>
                <a:cubicBezTo>
                  <a:pt x="18" y="46"/>
                  <a:pt x="9" y="38"/>
                  <a:pt x="9" y="27"/>
                </a:cubicBezTo>
                <a:cubicBezTo>
                  <a:pt x="9" y="17"/>
                  <a:pt x="18" y="9"/>
                  <a:pt x="28" y="9"/>
                </a:cubicBezTo>
                <a:cubicBezTo>
                  <a:pt x="31" y="9"/>
                  <a:pt x="35" y="10"/>
                  <a:pt x="38" y="11"/>
                </a:cubicBezTo>
                <a:cubicBezTo>
                  <a:pt x="44" y="5"/>
                  <a:pt x="44" y="5"/>
                  <a:pt x="44" y="5"/>
                </a:cubicBezTo>
                <a:cubicBezTo>
                  <a:pt x="39" y="2"/>
                  <a:pt x="34" y="0"/>
                  <a:pt x="28" y="0"/>
                </a:cubicBezTo>
                <a:cubicBezTo>
                  <a:pt x="13" y="0"/>
                  <a:pt x="0" y="12"/>
                  <a:pt x="0" y="27"/>
                </a:cubicBezTo>
                <a:cubicBezTo>
                  <a:pt x="0" y="43"/>
                  <a:pt x="13" y="55"/>
                  <a:pt x="28" y="55"/>
                </a:cubicBezTo>
                <a:cubicBezTo>
                  <a:pt x="43" y="55"/>
                  <a:pt x="55" y="43"/>
                  <a:pt x="55" y="27"/>
                </a:cubicBezTo>
                <a:cubicBezTo>
                  <a:pt x="55" y="21"/>
                  <a:pt x="53" y="16"/>
                  <a:pt x="50" y="11"/>
                </a:cubicBezTo>
                <a:cubicBezTo>
                  <a:pt x="44" y="18"/>
                  <a:pt x="44" y="18"/>
                  <a:pt x="44" y="18"/>
                </a:cubicBezTo>
                <a:cubicBezTo>
                  <a:pt x="46" y="21"/>
                  <a:pt x="47" y="24"/>
                  <a:pt x="47" y="2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147414" y="3730520"/>
            <a:ext cx="154591" cy="147257"/>
          </a:xfrm>
          <a:custGeom>
            <a:rect l="l" t="t" r="r" b="b"/>
            <a:pathLst>
              <a:path w="18" h="17">
                <a:moveTo>
                  <a:pt x="12" y="0"/>
                </a:moveTo>
                <a:cubicBezTo>
                  <a:pt x="11" y="0"/>
                  <a:pt x="10" y="0"/>
                  <a:pt x="9" y="0"/>
                </a:cubicBezTo>
                <a:cubicBezTo>
                  <a:pt x="4" y="0"/>
                  <a:pt x="0" y="4"/>
                  <a:pt x="0" y="8"/>
                </a:cubicBezTo>
                <a:cubicBezTo>
                  <a:pt x="0" y="13"/>
                  <a:pt x="4" y="17"/>
                  <a:pt x="9" y="17"/>
                </a:cubicBezTo>
                <a:cubicBezTo>
                  <a:pt x="14" y="17"/>
                  <a:pt x="18" y="13"/>
                  <a:pt x="18" y="8"/>
                </a:cubicBezTo>
                <a:cubicBezTo>
                  <a:pt x="18" y="7"/>
                  <a:pt x="17" y="6"/>
                  <a:pt x="17" y="5"/>
                </a:cubicBezTo>
                <a:cubicBezTo>
                  <a:pt x="9" y="9"/>
                  <a:pt x="9" y="9"/>
                  <a:pt x="9" y="9"/>
                </a:cubicBezTo>
                <a:lnTo>
                  <a:pt x="12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797656" y="3380762"/>
            <a:ext cx="854202" cy="846773"/>
          </a:xfrm>
          <a:custGeom>
            <a:rect l="l" t="t" r="r" b="b"/>
            <a:pathLst>
              <a:path w="98" h="97">
                <a:moveTo>
                  <a:pt x="82" y="22"/>
                </a:moveTo>
                <a:cubicBezTo>
                  <a:pt x="80" y="23"/>
                  <a:pt x="80" y="23"/>
                  <a:pt x="80" y="23"/>
                </a:cubicBezTo>
                <a:cubicBezTo>
                  <a:pt x="86" y="30"/>
                  <a:pt x="89" y="39"/>
                  <a:pt x="89" y="48"/>
                </a:cubicBezTo>
                <a:cubicBezTo>
                  <a:pt x="89" y="71"/>
                  <a:pt x="71" y="88"/>
                  <a:pt x="49" y="88"/>
                </a:cubicBezTo>
                <a:cubicBezTo>
                  <a:pt x="27" y="88"/>
                  <a:pt x="9" y="71"/>
                  <a:pt x="9" y="48"/>
                </a:cubicBezTo>
                <a:cubicBezTo>
                  <a:pt x="9" y="26"/>
                  <a:pt x="27" y="8"/>
                  <a:pt x="49" y="8"/>
                </a:cubicBezTo>
                <a:cubicBezTo>
                  <a:pt x="58" y="8"/>
                  <a:pt x="67" y="12"/>
                  <a:pt x="74" y="17"/>
                </a:cubicBezTo>
                <a:cubicBezTo>
                  <a:pt x="76" y="15"/>
                  <a:pt x="76" y="15"/>
                  <a:pt x="76" y="15"/>
                </a:cubicBezTo>
                <a:cubicBezTo>
                  <a:pt x="76" y="8"/>
                  <a:pt x="76" y="8"/>
                  <a:pt x="76" y="8"/>
                </a:cubicBezTo>
                <a:cubicBezTo>
                  <a:pt x="68" y="3"/>
                  <a:pt x="59" y="0"/>
                  <a:pt x="49" y="0"/>
                </a:cubicBezTo>
                <a:cubicBezTo>
                  <a:pt x="22" y="0"/>
                  <a:pt x="0" y="22"/>
                  <a:pt x="0" y="48"/>
                </a:cubicBezTo>
                <a:cubicBezTo>
                  <a:pt x="0" y="75"/>
                  <a:pt x="22" y="97"/>
                  <a:pt x="49" y="97"/>
                </a:cubicBezTo>
                <a:cubicBezTo>
                  <a:pt x="76" y="97"/>
                  <a:pt x="98" y="75"/>
                  <a:pt x="98" y="48"/>
                </a:cubicBezTo>
                <a:cubicBezTo>
                  <a:pt x="98" y="38"/>
                  <a:pt x="95" y="29"/>
                  <a:pt x="89" y="21"/>
                </a:cubicBezTo>
                <a:lnTo>
                  <a:pt x="82" y="2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2224757" y="3303419"/>
            <a:ext cx="504349" cy="497015"/>
          </a:xfrm>
          <a:custGeom>
            <a:rect l="l" t="t" r="r" b="b"/>
            <a:pathLst>
              <a:path w="137" h="135">
                <a:moveTo>
                  <a:pt x="104" y="30"/>
                </a:moveTo>
                <a:lnTo>
                  <a:pt x="106" y="0"/>
                </a:lnTo>
                <a:lnTo>
                  <a:pt x="87" y="16"/>
                </a:lnTo>
                <a:lnTo>
                  <a:pt x="71" y="35"/>
                </a:lnTo>
                <a:lnTo>
                  <a:pt x="69" y="59"/>
                </a:lnTo>
                <a:lnTo>
                  <a:pt x="40" y="90"/>
                </a:lnTo>
                <a:lnTo>
                  <a:pt x="14" y="116"/>
                </a:lnTo>
                <a:lnTo>
                  <a:pt x="0" y="135"/>
                </a:lnTo>
                <a:lnTo>
                  <a:pt x="19" y="123"/>
                </a:lnTo>
                <a:lnTo>
                  <a:pt x="45" y="97"/>
                </a:lnTo>
                <a:lnTo>
                  <a:pt x="76" y="66"/>
                </a:lnTo>
                <a:lnTo>
                  <a:pt x="102" y="66"/>
                </a:lnTo>
                <a:lnTo>
                  <a:pt x="118" y="47"/>
                </a:lnTo>
                <a:lnTo>
                  <a:pt x="137" y="30"/>
                </a:lnTo>
                <a:lnTo>
                  <a:pt x="104" y="3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内容营销案例</a:t>
            </a:r>
          </a:p>
        </p:txBody>
      </p:sp>
      <p:sp>
        <p:nvSpPr>
          <p:cNvPr id="34" name="AutoShape 34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通过创造有价值的内容吸引目标受众，提高品牌知名度和促进销售。</a:t>
            </a:r>
          </a:p>
        </p:txBody>
      </p:sp>
      <p:sp>
        <p:nvSpPr>
          <p:cNvPr id="38" name="AutoShape 38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某旅游网站通过发布旅游攻略、景点推荐和特色酒店等内容，吸引了大量旅游爱好者关注，提高了品牌知名度和用户转化率。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通过提供实用、有趣的内容吸引目标受众，提高用户粘性和忠诚度。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某家居品牌通过发布家居装修、家具搭配和家居生活等内容，吸引了大量家居爱好者关注，提高了用户粘性和复购率。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54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241925" y="2259013"/>
            <a:ext cx="1933575" cy="1933575"/>
          </a:xfrm>
          <a:prstGeom prst="ellipse">
            <a:avLst/>
          </a:prstGeom>
          <a:solidFill>
            <a:schemeClr val="accent1">
              <a:alpha val="9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506694" y="1497044"/>
            <a:ext cx="2843213" cy="8318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941441" y="3257709"/>
            <a:ext cx="534543" cy="232601"/>
          </a:xfrm>
          <a:custGeom>
            <a:rect l="l" t="t" r="r" b="b"/>
            <a:pathLst>
              <a:path w="205" h="89">
                <a:moveTo>
                  <a:pt x="103" y="19"/>
                </a:moveTo>
                <a:cubicBezTo>
                  <a:pt x="82" y="19"/>
                  <a:pt x="62" y="12"/>
                  <a:pt x="4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67"/>
                  <a:pt x="0" y="67"/>
                  <a:pt x="0" y="67"/>
                </a:cubicBezTo>
                <a:cubicBezTo>
                  <a:pt x="0" y="79"/>
                  <a:pt x="10" y="89"/>
                  <a:pt x="22" y="89"/>
                </a:cubicBezTo>
                <a:cubicBezTo>
                  <a:pt x="183" y="89"/>
                  <a:pt x="183" y="89"/>
                  <a:pt x="183" y="89"/>
                </a:cubicBezTo>
                <a:cubicBezTo>
                  <a:pt x="195" y="89"/>
                  <a:pt x="205" y="79"/>
                  <a:pt x="205" y="67"/>
                </a:cubicBezTo>
                <a:cubicBezTo>
                  <a:pt x="205" y="0"/>
                  <a:pt x="205" y="0"/>
                  <a:pt x="205" y="0"/>
                </a:cubicBezTo>
                <a:cubicBezTo>
                  <a:pt x="158" y="0"/>
                  <a:pt x="158" y="0"/>
                  <a:pt x="158" y="0"/>
                </a:cubicBezTo>
                <a:cubicBezTo>
                  <a:pt x="143" y="12"/>
                  <a:pt x="124" y="19"/>
                  <a:pt x="103" y="19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941441" y="2961291"/>
            <a:ext cx="534543" cy="307467"/>
          </a:xfrm>
          <a:custGeom>
            <a:rect l="l" t="t" r="r" b="b"/>
            <a:pathLst>
              <a:path w="205" h="118">
                <a:moveTo>
                  <a:pt x="183" y="42"/>
                </a:moveTo>
                <a:cubicBezTo>
                  <a:pt x="180" y="42"/>
                  <a:pt x="180" y="42"/>
                  <a:pt x="180" y="42"/>
                </a:cubicBezTo>
                <a:cubicBezTo>
                  <a:pt x="154" y="42"/>
                  <a:pt x="154" y="42"/>
                  <a:pt x="154" y="42"/>
                </a:cubicBezTo>
                <a:cubicBezTo>
                  <a:pt x="154" y="22"/>
                  <a:pt x="154" y="22"/>
                  <a:pt x="154" y="22"/>
                </a:cubicBezTo>
                <a:cubicBezTo>
                  <a:pt x="154" y="10"/>
                  <a:pt x="144" y="0"/>
                  <a:pt x="132" y="0"/>
                </a:cubicBezTo>
                <a:cubicBezTo>
                  <a:pt x="73" y="0"/>
                  <a:pt x="73" y="0"/>
                  <a:pt x="73" y="0"/>
                </a:cubicBezTo>
                <a:cubicBezTo>
                  <a:pt x="61" y="0"/>
                  <a:pt x="51" y="10"/>
                  <a:pt x="51" y="22"/>
                </a:cubicBezTo>
                <a:cubicBezTo>
                  <a:pt x="51" y="42"/>
                  <a:pt x="51" y="42"/>
                  <a:pt x="51" y="42"/>
                </a:cubicBezTo>
                <a:cubicBezTo>
                  <a:pt x="25" y="42"/>
                  <a:pt x="25" y="42"/>
                  <a:pt x="25" y="42"/>
                </a:cubicBezTo>
                <a:cubicBezTo>
                  <a:pt x="22" y="42"/>
                  <a:pt x="22" y="42"/>
                  <a:pt x="22" y="42"/>
                </a:cubicBezTo>
                <a:cubicBezTo>
                  <a:pt x="10" y="42"/>
                  <a:pt x="0" y="52"/>
                  <a:pt x="0" y="64"/>
                </a:cubicBezTo>
                <a:cubicBezTo>
                  <a:pt x="0" y="101"/>
                  <a:pt x="0" y="101"/>
                  <a:pt x="0" y="101"/>
                </a:cubicBezTo>
                <a:cubicBezTo>
                  <a:pt x="54" y="101"/>
                  <a:pt x="54" y="101"/>
                  <a:pt x="54" y="101"/>
                </a:cubicBezTo>
                <a:cubicBezTo>
                  <a:pt x="67" y="112"/>
                  <a:pt x="84" y="118"/>
                  <a:pt x="103" y="118"/>
                </a:cubicBezTo>
                <a:cubicBezTo>
                  <a:pt x="121" y="118"/>
                  <a:pt x="138" y="112"/>
                  <a:pt x="151" y="101"/>
                </a:cubicBezTo>
                <a:cubicBezTo>
                  <a:pt x="205" y="101"/>
                  <a:pt x="205" y="101"/>
                  <a:pt x="205" y="101"/>
                </a:cubicBezTo>
                <a:cubicBezTo>
                  <a:pt x="205" y="64"/>
                  <a:pt x="205" y="64"/>
                  <a:pt x="205" y="64"/>
                </a:cubicBezTo>
                <a:cubicBezTo>
                  <a:pt x="205" y="52"/>
                  <a:pt x="195" y="42"/>
                  <a:pt x="183" y="42"/>
                </a:cubicBezTo>
                <a:close/>
                <a:moveTo>
                  <a:pt x="67" y="26"/>
                </a:moveTo>
                <a:cubicBezTo>
                  <a:pt x="67" y="22"/>
                  <a:pt x="67" y="22"/>
                  <a:pt x="67" y="22"/>
                </a:cubicBezTo>
                <a:cubicBezTo>
                  <a:pt x="67" y="19"/>
                  <a:pt x="70" y="17"/>
                  <a:pt x="73" y="17"/>
                </a:cubicBezTo>
                <a:cubicBezTo>
                  <a:pt x="132" y="17"/>
                  <a:pt x="132" y="17"/>
                  <a:pt x="132" y="17"/>
                </a:cubicBezTo>
                <a:cubicBezTo>
                  <a:pt x="135" y="17"/>
                  <a:pt x="138" y="19"/>
                  <a:pt x="138" y="22"/>
                </a:cubicBezTo>
                <a:cubicBezTo>
                  <a:pt x="138" y="26"/>
                  <a:pt x="138" y="26"/>
                  <a:pt x="138" y="26"/>
                </a:cubicBezTo>
                <a:cubicBezTo>
                  <a:pt x="138" y="42"/>
                  <a:pt x="138" y="42"/>
                  <a:pt x="138" y="42"/>
                </a:cubicBezTo>
                <a:cubicBezTo>
                  <a:pt x="67" y="42"/>
                  <a:pt x="67" y="42"/>
                  <a:pt x="67" y="42"/>
                </a:cubicBezTo>
                <a:lnTo>
                  <a:pt x="67" y="26"/>
                </a:lnTo>
                <a:close/>
                <a:moveTo>
                  <a:pt x="101" y="101"/>
                </a:moveTo>
                <a:cubicBezTo>
                  <a:pt x="92" y="101"/>
                  <a:pt x="85" y="94"/>
                  <a:pt x="85" y="86"/>
                </a:cubicBezTo>
                <a:cubicBezTo>
                  <a:pt x="85" y="77"/>
                  <a:pt x="92" y="70"/>
                  <a:pt x="101" y="70"/>
                </a:cubicBezTo>
                <a:cubicBezTo>
                  <a:pt x="110" y="70"/>
                  <a:pt x="117" y="77"/>
                  <a:pt x="117" y="86"/>
                </a:cubicBezTo>
                <a:cubicBezTo>
                  <a:pt x="117" y="94"/>
                  <a:pt x="110" y="101"/>
                  <a:pt x="101" y="1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电子邮件营销案例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449149" y="1107618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680979" y="1460180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通过发送定制的电子邮件推广产品和服务，提高用户转化率和促进销售。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449149" y="3556745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680979" y="3909306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某酒店向预订用户发送个性化的入住指南、房间布置和特色服务等邮件，提高了用户满意度和忠诚度。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463317" y="1107618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695147" y="1460180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某电商网站通过向注册用户发送定制的邮件推广产品、促销信息和优惠券等，提高了用户转化率和销售额。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463317" y="3556745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695147" y="3909306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通过发送个性化的邮件提高用户满意度和忠诚度。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某旅游网站通过优化关键词、提高网站质量和用户体验等方式，提高了品牌知名度和竞争力，吸引了更多潜在客户和业务合作机会。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通过优化网站结构和内容，提高网站在搜索引擎中的排名，增加流量和曝光率。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某电商网站通过优化关键词、提高网站速度和优化用户体验等方式，提高了网站在搜索引擎中的排名，增加了流量和销售额。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通过SEO优化提高品牌知名度和竞争力。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搜索引擎优化（SEO）案例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通过各种广告渠道宣传产品和服务，提高品牌知名度和促进销售。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某时尚品牌通过在地铁、商场和线上等渠道投放广告，吸引了大量目标受众关注，提高了品牌知名度和销售额。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通过创意广告吸引目标受众并建立品牌形象。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某科技公司通过创意广告展示了产品的独特功能和优势，吸引了大量潜在客户关注，提高了品牌知名度和竞争力。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广告营销案例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https://d.book118.com/668007017117006036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2024-09-16T05:12:22.167</cp:lastPrinted>
  <dcterms:created xsi:type="dcterms:W3CDTF">2024-09-15T21:12:22Z</dcterms:created>
  <dcterms:modified xsi:type="dcterms:W3CDTF">2024-09-15T21:12:24Z</dcterms:modified>
</cp:coreProperties>
</file>