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342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EE156-2721-4943-9A04-35E4D9518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EAE1C-BD74-4DD9-B45D-53922D932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37FAE-E9E0-4F29-AEC2-47C9B96D7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0C9132-FA87-4779-BB89-FB13DE15E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62B31A-9DCE-4697-8C70-98D6FCDAB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5591C9-B678-4671-8CF6-14653D914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3C6A3C-C3EB-49F8-8E39-7DE384415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84F4CE-9CA0-43A0-8490-60FBAF629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28EC06-B594-4039-B61D-1F515A339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E9207-08E0-4013-B5EA-D02F6EFBD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BA92F-B063-449D-B622-BD6CF319E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18" Type="http://schemas.openxmlformats.org/officeDocument/2006/relationships/tags" Target="../tags/tag158.xml" /><Relationship Id="rId19" Type="http://schemas.openxmlformats.org/officeDocument/2006/relationships/tags" Target="../tags/tag159.xml" /><Relationship Id="rId2" Type="http://schemas.openxmlformats.org/officeDocument/2006/relationships/tags" Target="../tags/tag142.xml" /><Relationship Id="rId20" Type="http://schemas.openxmlformats.org/officeDocument/2006/relationships/tags" Target="../tags/tag160.xml" /><Relationship Id="rId21" Type="http://schemas.openxmlformats.org/officeDocument/2006/relationships/tags" Target="../tags/tag161.xml" /><Relationship Id="rId22" Type="http://schemas.openxmlformats.org/officeDocument/2006/relationships/tags" Target="../tags/tag162.xml" /><Relationship Id="rId23" Type="http://schemas.openxmlformats.org/officeDocument/2006/relationships/tags" Target="../tags/tag163.xml" /><Relationship Id="rId24" Type="http://schemas.openxmlformats.org/officeDocument/2006/relationships/tags" Target="../tags/tag164.xml" /><Relationship Id="rId25" Type="http://schemas.openxmlformats.org/officeDocument/2006/relationships/tags" Target="../tags/tag165.xml" /><Relationship Id="rId26" Type="http://schemas.openxmlformats.org/officeDocument/2006/relationships/tags" Target="../tags/tag166.xml" /><Relationship Id="rId27" Type="http://schemas.openxmlformats.org/officeDocument/2006/relationships/tags" Target="../tags/tag167.xml" /><Relationship Id="rId28" Type="http://schemas.openxmlformats.org/officeDocument/2006/relationships/tags" Target="../tags/tag168.xml" /><Relationship Id="rId29" Type="http://schemas.openxmlformats.org/officeDocument/2006/relationships/tags" Target="../tags/tag169.xml" /><Relationship Id="rId3" Type="http://schemas.openxmlformats.org/officeDocument/2006/relationships/tags" Target="../tags/tag143.xml" /><Relationship Id="rId30" Type="http://schemas.openxmlformats.org/officeDocument/2006/relationships/tags" Target="../tags/tag170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tags" Target="../tags/tag249.xml" /><Relationship Id="rId13" Type="http://schemas.openxmlformats.org/officeDocument/2006/relationships/tags" Target="../tags/tag250.xml" /><Relationship Id="rId14" Type="http://schemas.openxmlformats.org/officeDocument/2006/relationships/tags" Target="../tags/tag251.xml" /><Relationship Id="rId15" Type="http://schemas.openxmlformats.org/officeDocument/2006/relationships/tags" Target="../tags/tag252.xml" /><Relationship Id="rId16" Type="http://schemas.openxmlformats.org/officeDocument/2006/relationships/tags" Target="../tags/tag253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14" Type="http://schemas.openxmlformats.org/officeDocument/2006/relationships/tags" Target="../tags/tag266.xml" /><Relationship Id="rId15" Type="http://schemas.openxmlformats.org/officeDocument/2006/relationships/tags" Target="../tags/tag267.xml" /><Relationship Id="rId16" Type="http://schemas.openxmlformats.org/officeDocument/2006/relationships/tags" Target="../tags/tag268.xml" /><Relationship Id="rId17" Type="http://schemas.openxmlformats.org/officeDocument/2006/relationships/tags" Target="../tags/tag269.xml" /><Relationship Id="rId18" Type="http://schemas.openxmlformats.org/officeDocument/2006/relationships/tags" Target="../tags/tag270.xml" /><Relationship Id="rId19" Type="http://schemas.openxmlformats.org/officeDocument/2006/relationships/tags" Target="../tags/tag271.xml" /><Relationship Id="rId2" Type="http://schemas.openxmlformats.org/officeDocument/2006/relationships/tags" Target="../tags/tag254.xml" /><Relationship Id="rId20" Type="http://schemas.openxmlformats.org/officeDocument/2006/relationships/tags" Target="../tags/tag272.xml" /><Relationship Id="rId21" Type="http://schemas.openxmlformats.org/officeDocument/2006/relationships/tags" Target="../tags/tag273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2.xml" /><Relationship Id="rId11" Type="http://schemas.openxmlformats.org/officeDocument/2006/relationships/tags" Target="../tags/tag283.xml" /><Relationship Id="rId12" Type="http://schemas.openxmlformats.org/officeDocument/2006/relationships/tags" Target="../tags/tag284.xml" /><Relationship Id="rId13" Type="http://schemas.openxmlformats.org/officeDocument/2006/relationships/tags" Target="../tags/tag285.xml" /><Relationship Id="rId14" Type="http://schemas.openxmlformats.org/officeDocument/2006/relationships/tags" Target="../tags/tag286.xml" /><Relationship Id="rId15" Type="http://schemas.openxmlformats.org/officeDocument/2006/relationships/tags" Target="../tags/tag287.xml" /><Relationship Id="rId16" Type="http://schemas.openxmlformats.org/officeDocument/2006/relationships/tags" Target="../tags/tag288.xml" /><Relationship Id="rId17" Type="http://schemas.openxmlformats.org/officeDocument/2006/relationships/tags" Target="../tags/tag289.xml" /><Relationship Id="rId2" Type="http://schemas.openxmlformats.org/officeDocument/2006/relationships/tags" Target="../tags/tag274.xml" /><Relationship Id="rId3" Type="http://schemas.openxmlformats.org/officeDocument/2006/relationships/tags" Target="../tags/tag275.xml" /><Relationship Id="rId4" Type="http://schemas.openxmlformats.org/officeDocument/2006/relationships/tags" Target="../tags/tag276.xml" /><Relationship Id="rId5" Type="http://schemas.openxmlformats.org/officeDocument/2006/relationships/tags" Target="../tags/tag277.xml" /><Relationship Id="rId6" Type="http://schemas.openxmlformats.org/officeDocument/2006/relationships/tags" Target="../tags/tag278.xml" /><Relationship Id="rId7" Type="http://schemas.openxmlformats.org/officeDocument/2006/relationships/tags" Target="../tags/tag279.xml" /><Relationship Id="rId8" Type="http://schemas.openxmlformats.org/officeDocument/2006/relationships/tags" Target="../tags/tag280.xml" /><Relationship Id="rId9" Type="http://schemas.openxmlformats.org/officeDocument/2006/relationships/tags" Target="../tags/tag28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8.xml" /><Relationship Id="rId11" Type="http://schemas.openxmlformats.org/officeDocument/2006/relationships/tags" Target="../tags/tag299.xml" /><Relationship Id="rId12" Type="http://schemas.openxmlformats.org/officeDocument/2006/relationships/tags" Target="../tags/tag300.xml" /><Relationship Id="rId13" Type="http://schemas.openxmlformats.org/officeDocument/2006/relationships/tags" Target="../tags/tag301.xml" /><Relationship Id="rId14" Type="http://schemas.openxmlformats.org/officeDocument/2006/relationships/tags" Target="../tags/tag302.xml" /><Relationship Id="rId15" Type="http://schemas.openxmlformats.org/officeDocument/2006/relationships/tags" Target="../tags/tag303.xml" /><Relationship Id="rId16" Type="http://schemas.openxmlformats.org/officeDocument/2006/relationships/tags" Target="../tags/tag304.xml" /><Relationship Id="rId17" Type="http://schemas.openxmlformats.org/officeDocument/2006/relationships/tags" Target="../tags/tag305.xml" /><Relationship Id="rId2" Type="http://schemas.openxmlformats.org/officeDocument/2006/relationships/tags" Target="../tags/tag290.xml" /><Relationship Id="rId3" Type="http://schemas.openxmlformats.org/officeDocument/2006/relationships/tags" Target="../tags/tag291.xml" /><Relationship Id="rId4" Type="http://schemas.openxmlformats.org/officeDocument/2006/relationships/tags" Target="../tags/tag292.xml" /><Relationship Id="rId5" Type="http://schemas.openxmlformats.org/officeDocument/2006/relationships/tags" Target="../tags/tag293.xml" /><Relationship Id="rId6" Type="http://schemas.openxmlformats.org/officeDocument/2006/relationships/tags" Target="../tags/tag294.xml" /><Relationship Id="rId7" Type="http://schemas.openxmlformats.org/officeDocument/2006/relationships/tags" Target="../tags/tag295.xml" /><Relationship Id="rId8" Type="http://schemas.openxmlformats.org/officeDocument/2006/relationships/tags" Target="../tags/tag296.xml" /><Relationship Id="rId9" Type="http://schemas.openxmlformats.org/officeDocument/2006/relationships/tags" Target="../tags/tag29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4.xml" /><Relationship Id="rId11" Type="http://schemas.openxmlformats.org/officeDocument/2006/relationships/tags" Target="../tags/tag315.xml" /><Relationship Id="rId12" Type="http://schemas.openxmlformats.org/officeDocument/2006/relationships/tags" Target="../tags/tag316.xml" /><Relationship Id="rId13" Type="http://schemas.openxmlformats.org/officeDocument/2006/relationships/tags" Target="../tags/tag317.xml" /><Relationship Id="rId14" Type="http://schemas.openxmlformats.org/officeDocument/2006/relationships/tags" Target="../tags/tag318.xml" /><Relationship Id="rId15" Type="http://schemas.openxmlformats.org/officeDocument/2006/relationships/tags" Target="../tags/tag319.xml" /><Relationship Id="rId2" Type="http://schemas.openxmlformats.org/officeDocument/2006/relationships/tags" Target="../tags/tag306.xml" /><Relationship Id="rId3" Type="http://schemas.openxmlformats.org/officeDocument/2006/relationships/tags" Target="../tags/tag307.xml" /><Relationship Id="rId4" Type="http://schemas.openxmlformats.org/officeDocument/2006/relationships/tags" Target="../tags/tag308.xml" /><Relationship Id="rId5" Type="http://schemas.openxmlformats.org/officeDocument/2006/relationships/tags" Target="../tags/tag309.xml" /><Relationship Id="rId6" Type="http://schemas.openxmlformats.org/officeDocument/2006/relationships/tags" Target="../tags/tag310.xml" /><Relationship Id="rId7" Type="http://schemas.openxmlformats.org/officeDocument/2006/relationships/tags" Target="../tags/tag311.xml" /><Relationship Id="rId8" Type="http://schemas.openxmlformats.org/officeDocument/2006/relationships/tags" Target="../tags/tag312.xml" /><Relationship Id="rId9" Type="http://schemas.openxmlformats.org/officeDocument/2006/relationships/tags" Target="../tags/tag3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8.xml" /><Relationship Id="rId11" Type="http://schemas.openxmlformats.org/officeDocument/2006/relationships/tags" Target="../tags/tag329.xml" /><Relationship Id="rId12" Type="http://schemas.openxmlformats.org/officeDocument/2006/relationships/tags" Target="../tags/tag330.xml" /><Relationship Id="rId2" Type="http://schemas.openxmlformats.org/officeDocument/2006/relationships/tags" Target="../tags/tag320.xml" /><Relationship Id="rId3" Type="http://schemas.openxmlformats.org/officeDocument/2006/relationships/tags" Target="../tags/tag321.xml" /><Relationship Id="rId4" Type="http://schemas.openxmlformats.org/officeDocument/2006/relationships/tags" Target="../tags/tag322.xml" /><Relationship Id="rId5" Type="http://schemas.openxmlformats.org/officeDocument/2006/relationships/tags" Target="../tags/tag323.xml" /><Relationship Id="rId6" Type="http://schemas.openxmlformats.org/officeDocument/2006/relationships/tags" Target="../tags/tag324.xml" /><Relationship Id="rId7" Type="http://schemas.openxmlformats.org/officeDocument/2006/relationships/tags" Target="../tags/tag325.xml" /><Relationship Id="rId8" Type="http://schemas.openxmlformats.org/officeDocument/2006/relationships/tags" Target="../tags/tag326.xml" /><Relationship Id="rId9" Type="http://schemas.openxmlformats.org/officeDocument/2006/relationships/tags" Target="../tags/tag327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31.xml" /><Relationship Id="rId3" Type="http://schemas.openxmlformats.org/officeDocument/2006/relationships/tags" Target="../tags/tag332.xml" /><Relationship Id="rId4" Type="http://schemas.openxmlformats.org/officeDocument/2006/relationships/tags" Target="../tags/tag33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34.xml" /><Relationship Id="rId3" Type="http://schemas.openxmlformats.org/officeDocument/2006/relationships/tags" Target="../tags/tag335.xml" /><Relationship Id="rId4" Type="http://schemas.openxmlformats.org/officeDocument/2006/relationships/tags" Target="../tags/tag336.xml" /><Relationship Id="rId5" Type="http://schemas.openxmlformats.org/officeDocument/2006/relationships/tags" Target="../tags/tag337.xml" /><Relationship Id="rId6" Type="http://schemas.openxmlformats.org/officeDocument/2006/relationships/tags" Target="../tags/tag338.xml" /><Relationship Id="rId7" Type="http://schemas.openxmlformats.org/officeDocument/2006/relationships/tags" Target="../tags/tag339.xml" /><Relationship Id="rId8" Type="http://schemas.openxmlformats.org/officeDocument/2006/relationships/tags" Target="../tags/tag340.xml" /><Relationship Id="rId9" Type="http://schemas.openxmlformats.org/officeDocument/2006/relationships/tags" Target="../tags/tag341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10000127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汇报人：PPT</a:t>
            </a:r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000" lnSpcReduction="20000"/>
          </a:bodyPr>
          <a:lstStyle/>
          <a:p>
            <a:r>
              <a:rPr lang="zh-CN" altLang="en-US"/>
              <a:t>添加文档副标题</a:t>
            </a:r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患者十大安全目标培训课件</a:t>
            </a: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引言</a:t>
            </a: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患者十大安全目标概述</a:t>
            </a: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患者十大安全目标实施策略</a:t>
            </a: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患者十大安全目标案例分析</a:t>
            </a: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总结与展望</a:t>
            </a: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</a:p>
        </p:txBody>
      </p:sp>
      <p:sp>
        <p:nvSpPr>
          <p:cNvPr id="104892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</a:p>
        </p:txBody>
      </p:sp>
      <p:sp>
        <p:nvSpPr>
          <p:cNvPr id="104897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引言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培训背景</a:t>
            </a:r>
          </a:p>
        </p:txBody>
      </p:sp>
      <p:sp>
        <p:nvSpPr>
          <p:cNvPr id="104905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培训对象和内容</a:t>
            </a:r>
          </a:p>
        </p:txBody>
      </p:sp>
      <p:sp>
        <p:nvSpPr>
          <p:cNvPr id="104905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患者十大安全目标的重要性</a:t>
            </a:r>
          </a:p>
        </p:txBody>
      </p:sp>
      <p:sp>
        <p:nvSpPr>
          <p:cNvPr id="104906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培训目的和意义</a:t>
            </a:r>
          </a:p>
        </p:txBody>
      </p:sp>
      <p:sp>
        <p:nvSpPr>
          <p:cNvPr id="104907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培训时间和地点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培训目的</a:t>
            </a:r>
          </a:p>
        </p:txBody>
      </p:sp>
      <p:sp>
        <p:nvSpPr>
          <p:cNvPr id="104912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提高医护人员对十大安全目标的认知和意识</a:t>
            </a:r>
          </a:p>
        </p:txBody>
      </p:sp>
      <p:sp>
        <p:nvSpPr>
          <p:cNvPr id="104916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促进医护人员与患者之间的沟通和信任</a:t>
            </a:r>
          </a:p>
        </p:txBody>
      </p:sp>
      <p:sp>
        <p:nvSpPr>
          <p:cNvPr id="104916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提升医护人员的专业素养和责任心</a:t>
            </a:r>
          </a:p>
        </p:txBody>
      </p:sp>
      <p:sp>
        <p:nvSpPr>
          <p:cNvPr id="104916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确保患者安全，减少医疗差错和不良事件的发生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培训对象</a:t>
            </a:r>
          </a:p>
        </p:txBody>
      </p:sp>
      <p:sp>
        <p:nvSpPr>
          <p:cNvPr id="104920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实习生、进修生等：掌握患者安全知识，为未来职业生涯打下基础</a:t>
            </a:r>
          </a:p>
        </p:txBody>
      </p:sp>
      <p:sp>
        <p:nvSpPr>
          <p:cNvPr id="104921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医护人员：确保患者安全是医护人员的首要任务</a:t>
            </a:r>
          </a:p>
        </p:txBody>
      </p:sp>
      <p:sp>
        <p:nvSpPr>
          <p:cNvPr id="104922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患者及家属：了解患者十大安全目标，提高自我保护意识</a:t>
            </a:r>
          </a:p>
        </p:txBody>
      </p:sp>
      <p:sp>
        <p:nvSpPr>
          <p:cNvPr id="104923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其他相关人员：如药剂师、护工等，共同参与患者安全保障工作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</a:p>
        </p:txBody>
      </p:sp>
      <p:sp>
        <p:nvSpPr>
          <p:cNvPr id="104927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患者十大安全目标概述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目标一：正确识别患者身份</a:t>
            </a:r>
          </a:p>
        </p:txBody>
      </p:sp>
      <p:sp>
        <p:nvSpPr>
          <p:cNvPr id="104935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确保每位患者都有唯一的标识</a:t>
            </a:r>
          </a:p>
        </p:txBody>
      </p:sp>
      <p:sp>
        <p:nvSpPr>
          <p:cNvPr id="104939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定期对医护人员进行患者身份识别培训</a:t>
            </a:r>
          </a:p>
        </p:txBody>
      </p:sp>
      <p:sp>
        <p:nvSpPr>
          <p:cNvPr id="104939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避免使用床号或房间号作为识别患者的唯一标识</a:t>
            </a:r>
          </a:p>
        </p:txBody>
      </p:sp>
      <p:sp>
        <p:nvSpPr>
          <p:cNvPr id="104940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核对患者身份信息，包括姓名、年龄、性别等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目标二：确保用药安全</a:t>
            </a:r>
          </a:p>
        </p:txBody>
      </p:sp>
      <p:sp>
        <p:nvSpPr>
          <p:cNvPr id="104944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确保用药安全的重要性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用药安全的监管和评估</a:t>
            </a:r>
          </a:p>
        </p:txBody>
      </p:sp>
      <p:sp>
        <p:nvSpPr>
          <p:cNvPr id="104946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用药安全的风险和应对</a:t>
            </a:r>
          </a:p>
        </p:txBody>
      </p:sp>
      <p:sp>
        <p:nvSpPr>
          <p:cNvPr id="10494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用药安全的目标和措施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20" name="内容占位符 1"/>
          <p:cNvSpPr>
            <a:spLocks noGrp="1"/>
          </p:cNvSpPr>
          <p:nvPr>
            <p:ph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定义：严重并发症是指患者在接受医疗治疗或护理过程中出现的意外情况，可能导致患者病情恶化或死亡。</a:t>
            </a:r>
          </a:p>
          <a:p>
            <a:r>
              <a:rPr lang="zh-CN" altLang="en-US"/>
              <a:t>目标三的意义：通过减少严重并发症的发生，可以降低患者的痛苦和死亡率，提高医疗质量和患者满意度。</a:t>
            </a:r>
          </a:p>
          <a:p>
            <a:r>
              <a:rPr lang="zh-CN" altLang="en-US"/>
              <a:t>实施措施： a. 加强医疗人员的培训和管理，提高医疗技能和操作水平； b. 严格执行医疗操作规范和流程，确保医疗安全； c. 加强患者教育和沟通，提高患者对医疗安全的认知和配合度； d. 加强医疗设备和药品的管理和维护，确保设备正常运行和药品质量安全。</a:t>
            </a:r>
          </a:p>
          <a:p>
            <a:pPr lvl="1"/>
            <a:r>
              <a:rPr lang="zh-CN" altLang="en-US"/>
              <a:t>a. 加强医疗人员的培训和管理，提高医疗技能和操作水平；</a:t>
            </a:r>
          </a:p>
          <a:p>
            <a:pPr lvl="1"/>
            <a:r>
              <a:rPr lang="zh-CN" altLang="en-US"/>
              <a:t>b. 严格执行医疗操作规范和流程，确保医疗安全；</a:t>
            </a:r>
          </a:p>
          <a:p>
            <a:pPr lvl="1"/>
            <a:r>
              <a:rPr lang="zh-CN" altLang="en-US"/>
              <a:t>c. 加强患者教育和沟通，提高患者对医疗安全的认知和配合度；</a:t>
            </a:r>
          </a:p>
          <a:p>
            <a:pPr lvl="1"/>
            <a:r>
              <a:rPr lang="zh-CN" altLang="en-US"/>
              <a:t>d. 加强医疗设备和药品的管理和维护，确保设备正常运行和药品质量安全。</a:t>
            </a:r>
          </a:p>
          <a:p>
            <a:r>
              <a:rPr lang="zh-CN" altLang="en-US"/>
              <a:t>评估和监测：通过定期评估和监测患者的并发症发生情况，及时发现和处理问题，确保目标的实现。</a:t>
            </a:r>
          </a:p>
        </p:txBody>
      </p:sp>
      <p:sp>
        <p:nvSpPr>
          <p:cNvPr id="104952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目标三：减少严重并发症的发生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目标四：预防与减少意外伤害</a:t>
            </a:r>
          </a:p>
        </p:txBody>
      </p:sp>
      <p:sp>
        <p:nvSpPr>
          <p:cNvPr id="1049564" name="圆角矩形 26"/>
          <p:cNvSpPr/>
          <p:nvPr>
            <p:custDataLst>
              <p:tags r:id="rId2"/>
            </p:custDataLst>
          </p:nvPr>
        </p:nvSpPr>
        <p:spPr>
          <a:xfrm>
            <a:off x="60840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66" name="圆角矩形 28"/>
          <p:cNvSpPr/>
          <p:nvPr>
            <p:custDataLst>
              <p:tags r:id="rId3"/>
            </p:custDataLst>
          </p:nvPr>
        </p:nvSpPr>
        <p:spPr>
          <a:xfrm>
            <a:off x="61094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68" name="文本框 31"/>
          <p:cNvSpPr txBox="1"/>
          <p:nvPr>
            <p:custDataLst>
              <p:tags r:id="rId4"/>
            </p:custDataLst>
          </p:nvPr>
        </p:nvSpPr>
        <p:spPr>
          <a:xfrm>
            <a:off x="692994" y="2285616"/>
            <a:ext cx="1825900" cy="3454983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定义与背景：介绍意外伤害的定义、分类及对患者安全的影响，强调预防与减少意外伤害的重要性。</a:t>
            </a:r>
          </a:p>
        </p:txBody>
      </p:sp>
      <p:sp>
        <p:nvSpPr>
          <p:cNvPr id="1049570" name="圆角矩形 29"/>
          <p:cNvSpPr/>
          <p:nvPr>
            <p:custDataLst>
              <p:tags r:id="rId5"/>
            </p:custDataLst>
          </p:nvPr>
        </p:nvSpPr>
        <p:spPr>
          <a:xfrm>
            <a:off x="285236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72" name="圆角矩形 32"/>
          <p:cNvSpPr/>
          <p:nvPr>
            <p:custDataLst>
              <p:tags r:id="rId6"/>
            </p:custDataLst>
          </p:nvPr>
        </p:nvSpPr>
        <p:spPr>
          <a:xfrm>
            <a:off x="285490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74" name="文本框 34"/>
          <p:cNvSpPr txBox="1"/>
          <p:nvPr>
            <p:custDataLst>
              <p:tags r:id="rId7"/>
            </p:custDataLst>
          </p:nvPr>
        </p:nvSpPr>
        <p:spPr>
          <a:xfrm>
            <a:off x="2936954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常见意外伤害类型：列举常见的意外伤害类型，如跌倒、误吸、压疮等，并简要介绍其发生原因及危害。</a:t>
            </a:r>
          </a:p>
        </p:txBody>
      </p:sp>
      <p:sp>
        <p:nvSpPr>
          <p:cNvPr id="1049576" name="圆角矩形 3"/>
          <p:cNvSpPr/>
          <p:nvPr>
            <p:custDataLst>
              <p:tags r:id="rId8"/>
            </p:custDataLst>
          </p:nvPr>
        </p:nvSpPr>
        <p:spPr>
          <a:xfrm>
            <a:off x="509632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78" name="圆角矩形 4"/>
          <p:cNvSpPr/>
          <p:nvPr>
            <p:custDataLst>
              <p:tags r:id="rId9"/>
            </p:custDataLst>
          </p:nvPr>
        </p:nvSpPr>
        <p:spPr>
          <a:xfrm>
            <a:off x="509822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80" name="文本框 5"/>
          <p:cNvSpPr txBox="1"/>
          <p:nvPr>
            <p:custDataLst>
              <p:tags r:id="rId10"/>
            </p:custDataLst>
          </p:nvPr>
        </p:nvSpPr>
        <p:spPr>
          <a:xfrm>
            <a:off x="518027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预防措施：针对不同意外伤害类型，提出相应的预防措施，如提供合适的防滑设备、加强患者教育、定期翻身等。</a:t>
            </a:r>
          </a:p>
        </p:txBody>
      </p:sp>
      <p:sp>
        <p:nvSpPr>
          <p:cNvPr id="1049582" name="圆角矩形 8"/>
          <p:cNvSpPr/>
          <p:nvPr>
            <p:custDataLst>
              <p:tags r:id="rId11"/>
            </p:custDataLst>
          </p:nvPr>
        </p:nvSpPr>
        <p:spPr>
          <a:xfrm>
            <a:off x="7340281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84" name="圆角矩形 9"/>
          <p:cNvSpPr/>
          <p:nvPr>
            <p:custDataLst>
              <p:tags r:id="rId12"/>
            </p:custDataLst>
          </p:nvPr>
        </p:nvSpPr>
        <p:spPr>
          <a:xfrm>
            <a:off x="734218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86" name="文本框 10"/>
          <p:cNvSpPr txBox="1"/>
          <p:nvPr>
            <p:custDataLst>
              <p:tags r:id="rId13"/>
            </p:custDataLst>
          </p:nvPr>
        </p:nvSpPr>
        <p:spPr>
          <a:xfrm>
            <a:off x="742423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培训内容：介绍针对医护人员的培训内容，如提高安全意识、掌握预防措施等，以确保患者安全。</a:t>
            </a:r>
          </a:p>
        </p:txBody>
      </p:sp>
      <p:sp>
        <p:nvSpPr>
          <p:cNvPr id="1049588" name="圆角矩形 6"/>
          <p:cNvSpPr/>
          <p:nvPr>
            <p:custDataLst>
              <p:tags r:id="rId14"/>
            </p:custDataLst>
          </p:nvPr>
        </p:nvSpPr>
        <p:spPr>
          <a:xfrm>
            <a:off x="9584241" y="1865192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90" name="圆角矩形 7"/>
          <p:cNvSpPr/>
          <p:nvPr>
            <p:custDataLst>
              <p:tags r:id="rId15"/>
            </p:custDataLst>
          </p:nvPr>
        </p:nvSpPr>
        <p:spPr>
          <a:xfrm>
            <a:off x="9586149" y="1865192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92" name="文本框 11"/>
          <p:cNvSpPr txBox="1"/>
          <p:nvPr>
            <p:custDataLst>
              <p:tags r:id="rId16"/>
            </p:custDataLst>
          </p:nvPr>
        </p:nvSpPr>
        <p:spPr>
          <a:xfrm>
            <a:off x="9668199" y="2287525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总结与展望：总结患者十大安全目标中关于预防与减少意外伤害的目标内容，并展望未来在患者安全方面的努力方向。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32" name="内容占位符 1"/>
          <p:cNvSpPr>
            <a:spLocks noGrp="1"/>
          </p:cNvSpPr>
          <p:nvPr>
            <p:ph idx="2"/>
          </p:nvPr>
        </p:nvSpPr>
        <p:spPr/>
        <p:txBody>
          <a:bodyPr>
            <a:normAutofit fontScale="60000"/>
          </a:bodyPr>
          <a:lstStyle/>
          <a:p>
            <a:r>
              <a:rPr lang="zh-CN" altLang="en-US"/>
              <a:t>定义和目标：提高医疗服务质量是患者十大安全目标之一，旨在通过改进医疗流程、提高医疗技能和关注患者体验，提供更优质、高效和安全的医疗服务。</a:t>
            </a:r>
          </a:p>
          <a:p>
            <a:r>
              <a:rPr lang="zh-CN" altLang="en-US"/>
              <a:t>关键措施：为提高医疗服务质量，医疗机构应采取以下措施：  * 优化医疗流程，减少不必要的时间和等待时间 * 提高医疗技能和知识，确保医生和其他医疗人员具备必要的专业能力和经验 * 关注患者体验，提供舒适、关怀和尊重的环境 * 及时处理和解决医疗纠纷和投诉，改进医疗服务中的不足之处</a:t>
            </a:r>
          </a:p>
          <a:p>
            <a:pPr lvl="1"/>
            <a:r>
              <a:rPr lang="zh-CN" altLang="en-US"/>
              <a:t>* 优化医疗流程，减少不必要的时间和等待时间</a:t>
            </a:r>
          </a:p>
          <a:p>
            <a:pPr lvl="1"/>
            <a:r>
              <a:rPr lang="zh-CN" altLang="en-US"/>
              <a:t>* 提高医疗技能和知识，确保医生和其他医疗人员具备必要的专业能力和经验</a:t>
            </a:r>
          </a:p>
          <a:p>
            <a:pPr lvl="1"/>
            <a:r>
              <a:rPr lang="zh-CN" altLang="en-US"/>
              <a:t>* 关注患者体验，提供舒适、关怀和尊重的环境</a:t>
            </a:r>
          </a:p>
          <a:p>
            <a:pPr lvl="1"/>
            <a:r>
              <a:rPr lang="zh-CN" altLang="en-US"/>
              <a:t>* 及时处理和解决医疗纠纷和投诉，改进医疗服务中的不足之处</a:t>
            </a:r>
          </a:p>
          <a:p>
            <a:r>
              <a:rPr lang="zh-CN" altLang="en-US"/>
              <a:t>实施方法：为确保提高医疗服务质量的目标得以实现，医疗机构应采取以下实施方法：  * 制定明确的医疗质量改进计划和目标 * 定期评估和监测医疗服务的质量和效果 * 提供培训和教育，提高医疗人员的专业素养和服务意识 * 鼓励患者参与医疗服务的过程，及时收集和处理患者的反馈和建议</a:t>
            </a:r>
          </a:p>
          <a:p>
            <a:pPr lvl="1"/>
            <a:r>
              <a:rPr lang="zh-CN" altLang="en-US"/>
              <a:t>* 制定明确的医疗质量改进计划和目标</a:t>
            </a:r>
          </a:p>
          <a:p>
            <a:pPr lvl="1"/>
            <a:r>
              <a:rPr lang="zh-CN" altLang="en-US"/>
              <a:t>* 定期评估和监测医疗服务的质量和效果</a:t>
            </a:r>
          </a:p>
          <a:p>
            <a:pPr lvl="1"/>
            <a:r>
              <a:rPr lang="zh-CN" altLang="en-US"/>
              <a:t>* 提供培训和教育，提高医疗人员的专业素养和服务意识</a:t>
            </a:r>
          </a:p>
          <a:p>
            <a:pPr lvl="1"/>
            <a:r>
              <a:rPr lang="zh-CN" altLang="en-US"/>
              <a:t>* 鼓励患者参与医疗服务的过程，及时收集和处理患者的反馈和建议</a:t>
            </a:r>
          </a:p>
          <a:p>
            <a:r>
              <a:rPr lang="zh-CN" altLang="en-US"/>
              <a:t>评估与监测：为确保提高医疗服务质量的目标得以持续改进，医疗机构应建立有效的评估和监测机制。评估医疗服务的质量和效果，及时发现和解决问题，并采取必要的改进措施。同时，定期向患者和其他利益相关者报告医疗质量的改进情况。</a:t>
            </a:r>
          </a:p>
        </p:txBody>
      </p:sp>
      <p:sp>
        <p:nvSpPr>
          <p:cNvPr id="104963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目标五：提高医疗服务质量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目标六：加强医疗信息沟通与交流</a:t>
            </a:r>
          </a:p>
        </p:txBody>
      </p:sp>
      <p:sp>
        <p:nvSpPr>
          <p:cNvPr id="1049676" name="Freeform 7"/>
          <p:cNvSpPr/>
          <p:nvPr>
            <p:custDataLst>
              <p:tags r:id="rId2"/>
            </p:custDataLst>
          </p:nvPr>
        </p:nvSpPr>
        <p:spPr bwMode="auto">
          <a:xfrm>
            <a:off x="1194525" y="1490400"/>
            <a:ext cx="229346" cy="115405"/>
          </a:xfrm>
          <a:custGeom>
            <a:gdLst>
              <a:gd name="T0" fmla="*/ 33 w 66"/>
              <a:gd name="T1" fmla="*/ 0 h 33"/>
              <a:gd name="T2" fmla="*/ 0 w 66"/>
              <a:gd name="T3" fmla="*/ 33 h 33"/>
              <a:gd name="T4" fmla="*/ 66 w 66"/>
              <a:gd name="T5" fmla="*/ 33 h 33"/>
              <a:gd name="T6" fmla="*/ 33 w 66"/>
              <a:gd name="T7" fmla="*/ 0 h 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6" h="33">
                <a:moveTo>
                  <a:pt x="33" y="0"/>
                </a:moveTo>
                <a:cubicBezTo>
                  <a:pt x="14" y="0"/>
                  <a:pt x="0" y="14"/>
                  <a:pt x="0" y="33"/>
                </a:cubicBezTo>
                <a:cubicBezTo>
                  <a:pt x="66" y="33"/>
                  <a:pt x="66" y="33"/>
                  <a:pt x="66" y="33"/>
                </a:cubicBezTo>
                <a:cubicBezTo>
                  <a:pt x="66" y="14"/>
                  <a:pt x="51" y="0"/>
                  <a:pt x="33" y="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 sz="500" b="1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9678" name="矩形: 圆角 18"/>
          <p:cNvSpPr/>
          <p:nvPr>
            <p:custDataLst>
              <p:tags r:id="rId3"/>
            </p:custDataLst>
          </p:nvPr>
        </p:nvSpPr>
        <p:spPr bwMode="auto">
          <a:xfrm>
            <a:off x="807651" y="1605818"/>
            <a:ext cx="2420928" cy="4643485"/>
          </a:xfrm>
          <a:prstGeom prst="roundRect">
            <a:avLst>
              <a:gd name="adj" fmla="val 8319"/>
            </a:avLst>
          </a:prstGeom>
          <a:gradFill flip="none" rotWithShape="1">
            <a:gsLst>
              <a:gs pos="5200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 w="9525">
            <a:gradFill flip="none" rotWithShape="1">
              <a:gsLst>
                <a:gs pos="0">
                  <a:schemeClr val="bg1"/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62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80" name="Freeform 6"/>
          <p:cNvSpPr/>
          <p:nvPr>
            <p:custDataLst>
              <p:tags r:id="rId4"/>
            </p:custDataLst>
          </p:nvPr>
        </p:nvSpPr>
        <p:spPr bwMode="auto">
          <a:xfrm>
            <a:off x="1292534" y="1490400"/>
            <a:ext cx="1327881" cy="1459356"/>
          </a:xfrm>
          <a:custGeom>
            <a:gdLst>
              <a:gd name="T0" fmla="*/ 351 w 384"/>
              <a:gd name="T1" fmla="*/ 0 h 420"/>
              <a:gd name="T2" fmla="*/ 33 w 384"/>
              <a:gd name="T3" fmla="*/ 0 h 420"/>
              <a:gd name="T4" fmla="*/ 0 w 384"/>
              <a:gd name="T5" fmla="*/ 0 h 420"/>
              <a:gd name="T6" fmla="*/ 33 w 384"/>
              <a:gd name="T7" fmla="*/ 33 h 420"/>
              <a:gd name="T8" fmla="*/ 33 w 384"/>
              <a:gd name="T9" fmla="*/ 400 h 420"/>
              <a:gd name="T10" fmla="*/ 53 w 384"/>
              <a:gd name="T11" fmla="*/ 420 h 420"/>
              <a:gd name="T12" fmla="*/ 364 w 384"/>
              <a:gd name="T13" fmla="*/ 420 h 420"/>
              <a:gd name="T14" fmla="*/ 384 w 384"/>
              <a:gd name="T15" fmla="*/ 400 h 420"/>
              <a:gd name="T16" fmla="*/ 384 w 384"/>
              <a:gd name="T17" fmla="*/ 33 h 420"/>
              <a:gd name="T18" fmla="*/ 351 w 384"/>
              <a:gd name="T19" fmla="*/ 0 h 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384" h="420">
                <a:moveTo>
                  <a:pt x="351" y="0"/>
                </a:moveTo>
                <a:cubicBezTo>
                  <a:pt x="33" y="0"/>
                  <a:pt x="33" y="0"/>
                  <a:pt x="33" y="0"/>
                </a:cubicBezTo>
                <a:cubicBezTo>
                  <a:pt x="0" y="0"/>
                  <a:pt x="0" y="0"/>
                  <a:pt x="0" y="0"/>
                </a:cubicBezTo>
                <a:cubicBezTo>
                  <a:pt x="18" y="0"/>
                  <a:pt x="33" y="14"/>
                  <a:pt x="33" y="33"/>
                </a:cubicBezTo>
                <a:cubicBezTo>
                  <a:pt x="33" y="400"/>
                  <a:pt x="33" y="400"/>
                  <a:pt x="33" y="400"/>
                </a:cubicBezTo>
                <a:cubicBezTo>
                  <a:pt x="33" y="411"/>
                  <a:pt x="42" y="420"/>
                  <a:pt x="53" y="420"/>
                </a:cubicBezTo>
                <a:cubicBezTo>
                  <a:pt x="364" y="420"/>
                  <a:pt x="364" y="420"/>
                  <a:pt x="364" y="420"/>
                </a:cubicBezTo>
                <a:cubicBezTo>
                  <a:pt x="375" y="420"/>
                  <a:pt x="384" y="411"/>
                  <a:pt x="384" y="400"/>
                </a:cubicBezTo>
                <a:cubicBezTo>
                  <a:pt x="384" y="33"/>
                  <a:pt x="384" y="33"/>
                  <a:pt x="384" y="33"/>
                </a:cubicBezTo>
                <a:cubicBezTo>
                  <a:pt x="384" y="14"/>
                  <a:pt x="369" y="0"/>
                  <a:pt x="351" y="0"/>
                </a:cubicBez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74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 b="1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9682" name="标题"/>
          <p:cNvSpPr txBox="1"/>
          <p:nvPr>
            <p:custDataLst>
              <p:tags r:id="rId5"/>
            </p:custDataLst>
          </p:nvPr>
        </p:nvSpPr>
        <p:spPr>
          <a:xfrm>
            <a:off x="1411820" y="1605818"/>
            <a:ext cx="1212477" cy="134395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</a:p>
        </p:txBody>
      </p:sp>
      <p:sp>
        <p:nvSpPr>
          <p:cNvPr id="1049684" name="正文"/>
          <p:cNvSpPr txBox="1"/>
          <p:nvPr>
            <p:custDataLst>
              <p:tags r:id="rId6"/>
            </p:custDataLst>
          </p:nvPr>
        </p:nvSpPr>
        <p:spPr>
          <a:xfrm>
            <a:off x="817323" y="3168790"/>
            <a:ext cx="2402053" cy="3080481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rtlCol="0" anchor="t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定义和重要性：医疗信息沟通与交流是指医患之间、医护人员之间以及医疗机构之间的信息传递和交流，对于保障患者安全具有至关重要的作用。</a:t>
            </a:r>
          </a:p>
        </p:txBody>
      </p:sp>
      <p:sp>
        <p:nvSpPr>
          <p:cNvPr id="1049686" name="Freeform 7"/>
          <p:cNvSpPr/>
          <p:nvPr>
            <p:custDataLst>
              <p:tags r:id="rId7"/>
            </p:custDataLst>
          </p:nvPr>
        </p:nvSpPr>
        <p:spPr bwMode="auto">
          <a:xfrm>
            <a:off x="3911673" y="1490400"/>
            <a:ext cx="229346" cy="115405"/>
          </a:xfrm>
          <a:custGeom>
            <a:gdLst>
              <a:gd name="T0" fmla="*/ 33 w 66"/>
              <a:gd name="T1" fmla="*/ 0 h 33"/>
              <a:gd name="T2" fmla="*/ 0 w 66"/>
              <a:gd name="T3" fmla="*/ 33 h 33"/>
              <a:gd name="T4" fmla="*/ 66 w 66"/>
              <a:gd name="T5" fmla="*/ 33 h 33"/>
              <a:gd name="T6" fmla="*/ 33 w 66"/>
              <a:gd name="T7" fmla="*/ 0 h 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6" h="33">
                <a:moveTo>
                  <a:pt x="33" y="0"/>
                </a:moveTo>
                <a:cubicBezTo>
                  <a:pt x="14" y="0"/>
                  <a:pt x="0" y="14"/>
                  <a:pt x="0" y="33"/>
                </a:cubicBezTo>
                <a:cubicBezTo>
                  <a:pt x="66" y="33"/>
                  <a:pt x="66" y="33"/>
                  <a:pt x="66" y="33"/>
                </a:cubicBezTo>
                <a:cubicBezTo>
                  <a:pt x="66" y="14"/>
                  <a:pt x="51" y="0"/>
                  <a:pt x="33" y="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 sz="500" b="1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9688" name="矩形: 圆角 33"/>
          <p:cNvSpPr/>
          <p:nvPr>
            <p:custDataLst>
              <p:tags r:id="rId8"/>
            </p:custDataLst>
          </p:nvPr>
        </p:nvSpPr>
        <p:spPr bwMode="auto">
          <a:xfrm>
            <a:off x="3524154" y="1605818"/>
            <a:ext cx="2420928" cy="4643485"/>
          </a:xfrm>
          <a:prstGeom prst="roundRect">
            <a:avLst>
              <a:gd name="adj" fmla="val 8319"/>
            </a:avLst>
          </a:prstGeom>
          <a:gradFill flip="none" rotWithShape="1">
            <a:gsLst>
              <a:gs pos="5200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 w="9525">
            <a:gradFill flip="none" rotWithShape="1">
              <a:gsLst>
                <a:gs pos="0">
                  <a:schemeClr val="bg1"/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62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90" name="Freeform 6"/>
          <p:cNvSpPr/>
          <p:nvPr>
            <p:custDataLst>
              <p:tags r:id="rId9"/>
            </p:custDataLst>
          </p:nvPr>
        </p:nvSpPr>
        <p:spPr bwMode="auto">
          <a:xfrm>
            <a:off x="4009037" y="1490400"/>
            <a:ext cx="1327881" cy="1459356"/>
          </a:xfrm>
          <a:custGeom>
            <a:gdLst>
              <a:gd name="T0" fmla="*/ 351 w 384"/>
              <a:gd name="T1" fmla="*/ 0 h 420"/>
              <a:gd name="T2" fmla="*/ 33 w 384"/>
              <a:gd name="T3" fmla="*/ 0 h 420"/>
              <a:gd name="T4" fmla="*/ 0 w 384"/>
              <a:gd name="T5" fmla="*/ 0 h 420"/>
              <a:gd name="T6" fmla="*/ 33 w 384"/>
              <a:gd name="T7" fmla="*/ 33 h 420"/>
              <a:gd name="T8" fmla="*/ 33 w 384"/>
              <a:gd name="T9" fmla="*/ 400 h 420"/>
              <a:gd name="T10" fmla="*/ 53 w 384"/>
              <a:gd name="T11" fmla="*/ 420 h 420"/>
              <a:gd name="T12" fmla="*/ 364 w 384"/>
              <a:gd name="T13" fmla="*/ 420 h 420"/>
              <a:gd name="T14" fmla="*/ 384 w 384"/>
              <a:gd name="T15" fmla="*/ 400 h 420"/>
              <a:gd name="T16" fmla="*/ 384 w 384"/>
              <a:gd name="T17" fmla="*/ 33 h 420"/>
              <a:gd name="T18" fmla="*/ 351 w 384"/>
              <a:gd name="T19" fmla="*/ 0 h 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384" h="420">
                <a:moveTo>
                  <a:pt x="351" y="0"/>
                </a:moveTo>
                <a:cubicBezTo>
                  <a:pt x="33" y="0"/>
                  <a:pt x="33" y="0"/>
                  <a:pt x="33" y="0"/>
                </a:cubicBezTo>
                <a:cubicBezTo>
                  <a:pt x="0" y="0"/>
                  <a:pt x="0" y="0"/>
                  <a:pt x="0" y="0"/>
                </a:cubicBezTo>
                <a:cubicBezTo>
                  <a:pt x="18" y="0"/>
                  <a:pt x="33" y="14"/>
                  <a:pt x="33" y="33"/>
                </a:cubicBezTo>
                <a:cubicBezTo>
                  <a:pt x="33" y="400"/>
                  <a:pt x="33" y="400"/>
                  <a:pt x="33" y="400"/>
                </a:cubicBezTo>
                <a:cubicBezTo>
                  <a:pt x="33" y="411"/>
                  <a:pt x="42" y="420"/>
                  <a:pt x="53" y="420"/>
                </a:cubicBezTo>
                <a:cubicBezTo>
                  <a:pt x="364" y="420"/>
                  <a:pt x="364" y="420"/>
                  <a:pt x="364" y="420"/>
                </a:cubicBezTo>
                <a:cubicBezTo>
                  <a:pt x="375" y="420"/>
                  <a:pt x="384" y="411"/>
                  <a:pt x="384" y="400"/>
                </a:cubicBezTo>
                <a:cubicBezTo>
                  <a:pt x="384" y="33"/>
                  <a:pt x="384" y="33"/>
                  <a:pt x="384" y="33"/>
                </a:cubicBezTo>
                <a:cubicBezTo>
                  <a:pt x="384" y="14"/>
                  <a:pt x="369" y="0"/>
                  <a:pt x="351" y="0"/>
                </a:cubicBez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74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 b="1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9692" name="标题"/>
          <p:cNvSpPr txBox="1"/>
          <p:nvPr>
            <p:custDataLst>
              <p:tags r:id="rId10"/>
            </p:custDataLst>
          </p:nvPr>
        </p:nvSpPr>
        <p:spPr>
          <a:xfrm>
            <a:off x="4128323" y="1605818"/>
            <a:ext cx="1212477" cy="134395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</a:p>
        </p:txBody>
      </p:sp>
      <p:sp>
        <p:nvSpPr>
          <p:cNvPr id="1049694" name="正文"/>
          <p:cNvSpPr txBox="1"/>
          <p:nvPr>
            <p:custDataLst>
              <p:tags r:id="rId11"/>
            </p:custDataLst>
          </p:nvPr>
        </p:nvSpPr>
        <p:spPr>
          <a:xfrm>
            <a:off x="3534471" y="3168790"/>
            <a:ext cx="2402053" cy="3080481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rtlCol="0" anchor="t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目标内容：加强医疗信息沟通与交流的目标包括提高医患沟通质量、促进医护人员之间的协作、加强医疗机构之间的合作等方面。</a:t>
            </a:r>
          </a:p>
        </p:txBody>
      </p:sp>
      <p:sp>
        <p:nvSpPr>
          <p:cNvPr id="1049696" name="Freeform 7"/>
          <p:cNvSpPr/>
          <p:nvPr>
            <p:custDataLst>
              <p:tags r:id="rId12"/>
            </p:custDataLst>
          </p:nvPr>
        </p:nvSpPr>
        <p:spPr bwMode="auto">
          <a:xfrm>
            <a:off x="6628176" y="1490400"/>
            <a:ext cx="229346" cy="115405"/>
          </a:xfrm>
          <a:custGeom>
            <a:gdLst>
              <a:gd name="T0" fmla="*/ 33 w 66"/>
              <a:gd name="T1" fmla="*/ 0 h 33"/>
              <a:gd name="T2" fmla="*/ 0 w 66"/>
              <a:gd name="T3" fmla="*/ 33 h 33"/>
              <a:gd name="T4" fmla="*/ 66 w 66"/>
              <a:gd name="T5" fmla="*/ 33 h 33"/>
              <a:gd name="T6" fmla="*/ 33 w 66"/>
              <a:gd name="T7" fmla="*/ 0 h 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6" h="33">
                <a:moveTo>
                  <a:pt x="33" y="0"/>
                </a:moveTo>
                <a:cubicBezTo>
                  <a:pt x="14" y="0"/>
                  <a:pt x="0" y="14"/>
                  <a:pt x="0" y="33"/>
                </a:cubicBezTo>
                <a:cubicBezTo>
                  <a:pt x="66" y="33"/>
                  <a:pt x="66" y="33"/>
                  <a:pt x="66" y="33"/>
                </a:cubicBezTo>
                <a:cubicBezTo>
                  <a:pt x="66" y="14"/>
                  <a:pt x="51" y="0"/>
                  <a:pt x="33" y="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 sz="500" b="1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9698" name="矩形: 圆角 46"/>
          <p:cNvSpPr/>
          <p:nvPr>
            <p:custDataLst>
              <p:tags r:id="rId13"/>
            </p:custDataLst>
          </p:nvPr>
        </p:nvSpPr>
        <p:spPr bwMode="auto">
          <a:xfrm>
            <a:off x="6241302" y="1605818"/>
            <a:ext cx="2420928" cy="4643485"/>
          </a:xfrm>
          <a:prstGeom prst="roundRect">
            <a:avLst>
              <a:gd name="adj" fmla="val 8319"/>
            </a:avLst>
          </a:prstGeom>
          <a:gradFill flip="none" rotWithShape="1">
            <a:gsLst>
              <a:gs pos="5200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 w="9525">
            <a:gradFill flip="none" rotWithShape="1">
              <a:gsLst>
                <a:gs pos="0">
                  <a:schemeClr val="bg1"/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62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00" name="Freeform 6"/>
          <p:cNvSpPr/>
          <p:nvPr>
            <p:custDataLst>
              <p:tags r:id="rId14"/>
            </p:custDataLst>
          </p:nvPr>
        </p:nvSpPr>
        <p:spPr bwMode="auto">
          <a:xfrm>
            <a:off x="6725540" y="1490400"/>
            <a:ext cx="1327881" cy="1459356"/>
          </a:xfrm>
          <a:custGeom>
            <a:gdLst>
              <a:gd name="T0" fmla="*/ 351 w 384"/>
              <a:gd name="T1" fmla="*/ 0 h 420"/>
              <a:gd name="T2" fmla="*/ 33 w 384"/>
              <a:gd name="T3" fmla="*/ 0 h 420"/>
              <a:gd name="T4" fmla="*/ 0 w 384"/>
              <a:gd name="T5" fmla="*/ 0 h 420"/>
              <a:gd name="T6" fmla="*/ 33 w 384"/>
              <a:gd name="T7" fmla="*/ 33 h 420"/>
              <a:gd name="T8" fmla="*/ 33 w 384"/>
              <a:gd name="T9" fmla="*/ 400 h 420"/>
              <a:gd name="T10" fmla="*/ 53 w 384"/>
              <a:gd name="T11" fmla="*/ 420 h 420"/>
              <a:gd name="T12" fmla="*/ 364 w 384"/>
              <a:gd name="T13" fmla="*/ 420 h 420"/>
              <a:gd name="T14" fmla="*/ 384 w 384"/>
              <a:gd name="T15" fmla="*/ 400 h 420"/>
              <a:gd name="T16" fmla="*/ 384 w 384"/>
              <a:gd name="T17" fmla="*/ 33 h 420"/>
              <a:gd name="T18" fmla="*/ 351 w 384"/>
              <a:gd name="T19" fmla="*/ 0 h 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384" h="420">
                <a:moveTo>
                  <a:pt x="351" y="0"/>
                </a:moveTo>
                <a:cubicBezTo>
                  <a:pt x="33" y="0"/>
                  <a:pt x="33" y="0"/>
                  <a:pt x="33" y="0"/>
                </a:cubicBezTo>
                <a:cubicBezTo>
                  <a:pt x="0" y="0"/>
                  <a:pt x="0" y="0"/>
                  <a:pt x="0" y="0"/>
                </a:cubicBezTo>
                <a:cubicBezTo>
                  <a:pt x="18" y="0"/>
                  <a:pt x="33" y="14"/>
                  <a:pt x="33" y="33"/>
                </a:cubicBezTo>
                <a:cubicBezTo>
                  <a:pt x="33" y="400"/>
                  <a:pt x="33" y="400"/>
                  <a:pt x="33" y="400"/>
                </a:cubicBezTo>
                <a:cubicBezTo>
                  <a:pt x="33" y="411"/>
                  <a:pt x="42" y="420"/>
                  <a:pt x="53" y="420"/>
                </a:cubicBezTo>
                <a:cubicBezTo>
                  <a:pt x="364" y="420"/>
                  <a:pt x="364" y="420"/>
                  <a:pt x="364" y="420"/>
                </a:cubicBezTo>
                <a:cubicBezTo>
                  <a:pt x="375" y="420"/>
                  <a:pt x="384" y="411"/>
                  <a:pt x="384" y="400"/>
                </a:cubicBezTo>
                <a:cubicBezTo>
                  <a:pt x="384" y="33"/>
                  <a:pt x="384" y="33"/>
                  <a:pt x="384" y="33"/>
                </a:cubicBezTo>
                <a:cubicBezTo>
                  <a:pt x="384" y="14"/>
                  <a:pt x="369" y="0"/>
                  <a:pt x="351" y="0"/>
                </a:cubicBez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74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 b="1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9702" name="标题"/>
          <p:cNvSpPr txBox="1"/>
          <p:nvPr>
            <p:custDataLst>
              <p:tags r:id="rId15"/>
            </p:custDataLst>
          </p:nvPr>
        </p:nvSpPr>
        <p:spPr>
          <a:xfrm>
            <a:off x="6845471" y="1605818"/>
            <a:ext cx="1212477" cy="134395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</a:p>
        </p:txBody>
      </p:sp>
      <p:sp>
        <p:nvSpPr>
          <p:cNvPr id="1049704" name="正文"/>
          <p:cNvSpPr txBox="1"/>
          <p:nvPr>
            <p:custDataLst>
              <p:tags r:id="rId16"/>
            </p:custDataLst>
          </p:nvPr>
        </p:nvSpPr>
        <p:spPr>
          <a:xfrm>
            <a:off x="6250974" y="3168790"/>
            <a:ext cx="2402053" cy="3080481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rtlCol="0" anchor="t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实施方法：为了实现这一目标，可以采取多种措施，如加强医患沟通技巧培训、建立医护人员沟通机制、推动医疗机构之间的信息共享等。</a:t>
            </a:r>
          </a:p>
        </p:txBody>
      </p:sp>
      <p:sp>
        <p:nvSpPr>
          <p:cNvPr id="1049706" name="Freeform 7"/>
          <p:cNvSpPr/>
          <p:nvPr>
            <p:custDataLst>
              <p:tags r:id="rId17"/>
            </p:custDataLst>
          </p:nvPr>
        </p:nvSpPr>
        <p:spPr bwMode="auto">
          <a:xfrm>
            <a:off x="9344679" y="1490400"/>
            <a:ext cx="229346" cy="115405"/>
          </a:xfrm>
          <a:custGeom>
            <a:gdLst>
              <a:gd name="T0" fmla="*/ 33 w 66"/>
              <a:gd name="T1" fmla="*/ 0 h 33"/>
              <a:gd name="T2" fmla="*/ 0 w 66"/>
              <a:gd name="T3" fmla="*/ 33 h 33"/>
              <a:gd name="T4" fmla="*/ 66 w 66"/>
              <a:gd name="T5" fmla="*/ 33 h 33"/>
              <a:gd name="T6" fmla="*/ 33 w 66"/>
              <a:gd name="T7" fmla="*/ 0 h 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6" h="33">
                <a:moveTo>
                  <a:pt x="33" y="0"/>
                </a:moveTo>
                <a:cubicBezTo>
                  <a:pt x="14" y="0"/>
                  <a:pt x="0" y="14"/>
                  <a:pt x="0" y="33"/>
                </a:cubicBezTo>
                <a:cubicBezTo>
                  <a:pt x="66" y="33"/>
                  <a:pt x="66" y="33"/>
                  <a:pt x="66" y="33"/>
                </a:cubicBezTo>
                <a:cubicBezTo>
                  <a:pt x="66" y="14"/>
                  <a:pt x="51" y="0"/>
                  <a:pt x="33" y="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 sz="500" b="1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9708" name="矩形: 圆角 52"/>
          <p:cNvSpPr/>
          <p:nvPr>
            <p:custDataLst>
              <p:tags r:id="rId18"/>
            </p:custDataLst>
          </p:nvPr>
        </p:nvSpPr>
        <p:spPr bwMode="auto">
          <a:xfrm>
            <a:off x="8957805" y="1605818"/>
            <a:ext cx="2420928" cy="4643485"/>
          </a:xfrm>
          <a:prstGeom prst="roundRect">
            <a:avLst>
              <a:gd name="adj" fmla="val 8319"/>
            </a:avLst>
          </a:prstGeom>
          <a:gradFill flip="none" rotWithShape="1">
            <a:gsLst>
              <a:gs pos="5200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 w="9525">
            <a:gradFill flip="none" rotWithShape="1">
              <a:gsLst>
                <a:gs pos="0">
                  <a:schemeClr val="bg1"/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62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10" name="Freeform 6"/>
          <p:cNvSpPr/>
          <p:nvPr>
            <p:custDataLst>
              <p:tags r:id="rId19"/>
            </p:custDataLst>
          </p:nvPr>
        </p:nvSpPr>
        <p:spPr bwMode="auto">
          <a:xfrm>
            <a:off x="9442688" y="1490400"/>
            <a:ext cx="1327881" cy="1459356"/>
          </a:xfrm>
          <a:custGeom>
            <a:gdLst>
              <a:gd name="T0" fmla="*/ 351 w 384"/>
              <a:gd name="T1" fmla="*/ 0 h 420"/>
              <a:gd name="T2" fmla="*/ 33 w 384"/>
              <a:gd name="T3" fmla="*/ 0 h 420"/>
              <a:gd name="T4" fmla="*/ 0 w 384"/>
              <a:gd name="T5" fmla="*/ 0 h 420"/>
              <a:gd name="T6" fmla="*/ 33 w 384"/>
              <a:gd name="T7" fmla="*/ 33 h 420"/>
              <a:gd name="T8" fmla="*/ 33 w 384"/>
              <a:gd name="T9" fmla="*/ 400 h 420"/>
              <a:gd name="T10" fmla="*/ 53 w 384"/>
              <a:gd name="T11" fmla="*/ 420 h 420"/>
              <a:gd name="T12" fmla="*/ 364 w 384"/>
              <a:gd name="T13" fmla="*/ 420 h 420"/>
              <a:gd name="T14" fmla="*/ 384 w 384"/>
              <a:gd name="T15" fmla="*/ 400 h 420"/>
              <a:gd name="T16" fmla="*/ 384 w 384"/>
              <a:gd name="T17" fmla="*/ 33 h 420"/>
              <a:gd name="T18" fmla="*/ 351 w 384"/>
              <a:gd name="T19" fmla="*/ 0 h 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384" h="420">
                <a:moveTo>
                  <a:pt x="351" y="0"/>
                </a:moveTo>
                <a:cubicBezTo>
                  <a:pt x="33" y="0"/>
                  <a:pt x="33" y="0"/>
                  <a:pt x="33" y="0"/>
                </a:cubicBezTo>
                <a:cubicBezTo>
                  <a:pt x="0" y="0"/>
                  <a:pt x="0" y="0"/>
                  <a:pt x="0" y="0"/>
                </a:cubicBezTo>
                <a:cubicBezTo>
                  <a:pt x="18" y="0"/>
                  <a:pt x="33" y="14"/>
                  <a:pt x="33" y="33"/>
                </a:cubicBezTo>
                <a:cubicBezTo>
                  <a:pt x="33" y="400"/>
                  <a:pt x="33" y="400"/>
                  <a:pt x="33" y="400"/>
                </a:cubicBezTo>
                <a:cubicBezTo>
                  <a:pt x="33" y="411"/>
                  <a:pt x="42" y="420"/>
                  <a:pt x="53" y="420"/>
                </a:cubicBezTo>
                <a:cubicBezTo>
                  <a:pt x="364" y="420"/>
                  <a:pt x="364" y="420"/>
                  <a:pt x="364" y="420"/>
                </a:cubicBezTo>
                <a:cubicBezTo>
                  <a:pt x="375" y="420"/>
                  <a:pt x="384" y="411"/>
                  <a:pt x="384" y="400"/>
                </a:cubicBezTo>
                <a:cubicBezTo>
                  <a:pt x="384" y="33"/>
                  <a:pt x="384" y="33"/>
                  <a:pt x="384" y="33"/>
                </a:cubicBezTo>
                <a:cubicBezTo>
                  <a:pt x="384" y="14"/>
                  <a:pt x="369" y="0"/>
                  <a:pt x="351" y="0"/>
                </a:cubicBez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74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 b="1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9712" name="标题"/>
          <p:cNvSpPr txBox="1"/>
          <p:nvPr>
            <p:custDataLst>
              <p:tags r:id="rId20"/>
            </p:custDataLst>
          </p:nvPr>
        </p:nvSpPr>
        <p:spPr>
          <a:xfrm>
            <a:off x="9561974" y="1605818"/>
            <a:ext cx="1212477" cy="134395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</a:p>
        </p:txBody>
      </p:sp>
      <p:sp>
        <p:nvSpPr>
          <p:cNvPr id="1049714" name="正文"/>
          <p:cNvSpPr txBox="1"/>
          <p:nvPr>
            <p:custDataLst>
              <p:tags r:id="rId21"/>
            </p:custDataLst>
          </p:nvPr>
        </p:nvSpPr>
        <p:spPr>
          <a:xfrm>
            <a:off x="8967477" y="3168790"/>
            <a:ext cx="2402053" cy="3080481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rtlCol="0" anchor="t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意义和影响：加强医疗信息沟通与交流有助于提高医疗服务质量、减少医疗差错和事故的发生，同时也有助于提升患者满意度和信任度。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5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目标七：保障患者隐私权</a:t>
            </a:r>
          </a:p>
        </p:txBody>
      </p:sp>
      <p:sp>
        <p:nvSpPr>
          <p:cNvPr id="1049756" name="Rectangle 6"/>
          <p:cNvSpPr/>
          <p:nvPr>
            <p:custDataLst>
              <p:tags r:id="rId2"/>
            </p:custDataLst>
          </p:nvPr>
        </p:nvSpPr>
        <p:spPr>
          <a:xfrm>
            <a:off x="810568" y="1789832"/>
            <a:ext cx="10767313" cy="753598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758" name="Rectangle 6"/>
          <p:cNvSpPr/>
          <p:nvPr>
            <p:custDataLst>
              <p:tags r:id="rId3"/>
            </p:custDataLst>
          </p:nvPr>
        </p:nvSpPr>
        <p:spPr>
          <a:xfrm>
            <a:off x="810568" y="2925278"/>
            <a:ext cx="10767313" cy="753598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760" name="Rectangle 6"/>
          <p:cNvSpPr/>
          <p:nvPr>
            <p:custDataLst>
              <p:tags r:id="rId4"/>
            </p:custDataLst>
          </p:nvPr>
        </p:nvSpPr>
        <p:spPr>
          <a:xfrm>
            <a:off x="810568" y="4061360"/>
            <a:ext cx="10767313" cy="753598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762" name="Rectangle 6"/>
          <p:cNvSpPr/>
          <p:nvPr>
            <p:custDataLst>
              <p:tags r:id="rId5"/>
            </p:custDataLst>
          </p:nvPr>
        </p:nvSpPr>
        <p:spPr>
          <a:xfrm>
            <a:off x="810568" y="5196807"/>
            <a:ext cx="10767313" cy="753598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764" name="矩形: 圆角 26"/>
          <p:cNvSpPr/>
          <p:nvPr>
            <p:custDataLst>
              <p:tags r:id="rId6"/>
            </p:custDataLst>
          </p:nvPr>
        </p:nvSpPr>
        <p:spPr>
          <a:xfrm>
            <a:off x="608400" y="2922735"/>
            <a:ext cx="1967215" cy="759610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766" name="矩形: 圆角 27"/>
          <p:cNvSpPr/>
          <p:nvPr>
            <p:custDataLst>
              <p:tags r:id="rId7"/>
            </p:custDataLst>
          </p:nvPr>
        </p:nvSpPr>
        <p:spPr>
          <a:xfrm>
            <a:off x="608400" y="1787289"/>
            <a:ext cx="1967215" cy="759610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768" name="矩形: 圆角 28"/>
          <p:cNvSpPr/>
          <p:nvPr>
            <p:custDataLst>
              <p:tags r:id="rId8"/>
            </p:custDataLst>
          </p:nvPr>
        </p:nvSpPr>
        <p:spPr>
          <a:xfrm>
            <a:off x="608400" y="5193628"/>
            <a:ext cx="1967215" cy="759610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770" name="矩形: 圆角 29"/>
          <p:cNvSpPr/>
          <p:nvPr>
            <p:custDataLst>
              <p:tags r:id="rId9"/>
            </p:custDataLst>
          </p:nvPr>
        </p:nvSpPr>
        <p:spPr>
          <a:xfrm>
            <a:off x="608400" y="4058181"/>
            <a:ext cx="1967215" cy="759610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772" name="正文"/>
          <p:cNvSpPr txBox="1"/>
          <p:nvPr>
            <p:custDataLst>
              <p:tags r:id="rId10"/>
            </p:custDataLst>
          </p:nvPr>
        </p:nvSpPr>
        <p:spPr>
          <a:xfrm>
            <a:off x="2793467" y="1794282"/>
            <a:ext cx="8641705" cy="74550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定义：保障患者隐私权是指在医疗过程中，保护患者的个人信息、病情、病史等不被泄露或滥用。</a:t>
            </a:r>
          </a:p>
        </p:txBody>
      </p:sp>
      <p:sp>
        <p:nvSpPr>
          <p:cNvPr id="1049774" name="标题"/>
          <p:cNvSpPr txBox="1"/>
          <p:nvPr>
            <p:custDataLst>
              <p:tags r:id="rId11"/>
            </p:custDataLst>
          </p:nvPr>
        </p:nvSpPr>
        <p:spPr>
          <a:xfrm>
            <a:off x="712027" y="1794282"/>
            <a:ext cx="1760672" cy="74549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</a:p>
        </p:txBody>
      </p:sp>
      <p:sp>
        <p:nvSpPr>
          <p:cNvPr id="1049776" name="正文"/>
          <p:cNvSpPr txBox="1"/>
          <p:nvPr>
            <p:custDataLst>
              <p:tags r:id="rId12"/>
            </p:custDataLst>
          </p:nvPr>
        </p:nvSpPr>
        <p:spPr>
          <a:xfrm>
            <a:off x="2793467" y="2929728"/>
            <a:ext cx="8641705" cy="74550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285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重要性：保护患者隐私权是医疗伦理的基本要求，也是患者的基本权利。它有助于建立患者信任，维护医患关系，并确保患者得到尊重和关怀。</a:t>
            </a:r>
          </a:p>
        </p:txBody>
      </p:sp>
      <p:sp>
        <p:nvSpPr>
          <p:cNvPr id="1049778" name="标题"/>
          <p:cNvSpPr txBox="1"/>
          <p:nvPr>
            <p:custDataLst>
              <p:tags r:id="rId13"/>
            </p:custDataLst>
          </p:nvPr>
        </p:nvSpPr>
        <p:spPr>
          <a:xfrm>
            <a:off x="712027" y="2929728"/>
            <a:ext cx="1760672" cy="74549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</a:p>
        </p:txBody>
      </p:sp>
      <p:sp>
        <p:nvSpPr>
          <p:cNvPr id="1049780" name="正文"/>
          <p:cNvSpPr txBox="1"/>
          <p:nvPr>
            <p:custDataLst>
              <p:tags r:id="rId14"/>
            </p:custDataLst>
          </p:nvPr>
        </p:nvSpPr>
        <p:spPr>
          <a:xfrm>
            <a:off x="2793467" y="4065175"/>
            <a:ext cx="8641705" cy="74550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285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措施：医疗机构应采取一系列措施来保护患者隐私权，包括制定严格的隐私保护政策、加强医护人员的隐私保护意识培训、使用加密技术保护患者数据等。</a:t>
            </a:r>
          </a:p>
        </p:txBody>
      </p:sp>
      <p:sp>
        <p:nvSpPr>
          <p:cNvPr id="1049782" name="标题"/>
          <p:cNvSpPr txBox="1"/>
          <p:nvPr>
            <p:custDataLst>
              <p:tags r:id="rId15"/>
            </p:custDataLst>
          </p:nvPr>
        </p:nvSpPr>
        <p:spPr>
          <a:xfrm>
            <a:off x="712027" y="4065175"/>
            <a:ext cx="1760672" cy="74549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</a:p>
        </p:txBody>
      </p:sp>
      <p:sp>
        <p:nvSpPr>
          <p:cNvPr id="1049784" name="正文"/>
          <p:cNvSpPr txBox="1"/>
          <p:nvPr>
            <p:custDataLst>
              <p:tags r:id="rId16"/>
            </p:custDataLst>
          </p:nvPr>
        </p:nvSpPr>
        <p:spPr>
          <a:xfrm>
            <a:off x="2793467" y="5200621"/>
            <a:ext cx="8641705" cy="74550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285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意义：保障患者隐私权有助于提高医疗质量，提升患者满意度，并减少医疗纠纷的发生。同时，它也有助于维护医疗行业的声誉和公信力。</a:t>
            </a:r>
          </a:p>
        </p:txBody>
      </p:sp>
      <p:sp>
        <p:nvSpPr>
          <p:cNvPr id="1049786" name="标题"/>
          <p:cNvSpPr txBox="1"/>
          <p:nvPr>
            <p:custDataLst>
              <p:tags r:id="rId17"/>
            </p:custDataLst>
          </p:nvPr>
        </p:nvSpPr>
        <p:spPr>
          <a:xfrm>
            <a:off x="712027" y="5200621"/>
            <a:ext cx="1760672" cy="74549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82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目标八：确保医疗设备安全</a:t>
            </a:r>
          </a:p>
        </p:txBody>
      </p:sp>
      <p:sp>
        <p:nvSpPr>
          <p:cNvPr id="104982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3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3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3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设备安全的培训：医护人员应接受设备安全培训，了解设备操作规程和注意事项，避免因操作不当导致的安全问题。</a:t>
            </a:r>
          </a:p>
        </p:txBody>
      </p:sp>
      <p:sp>
        <p:nvSpPr>
          <p:cNvPr id="104983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3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设备安全的重要性：医疗设备是患者治疗过程中的重要工具，确保设备安全对于患者治疗和康复至关重要。</a:t>
            </a:r>
          </a:p>
        </p:txBody>
      </p:sp>
      <p:sp>
        <p:nvSpPr>
          <p:cNvPr id="104984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设备安全的管理：医疗机构应建立完善的设备安全管理制度，对设备进行定期检查、维护和维修，确保设备正常运行。</a:t>
            </a:r>
          </a:p>
        </p:txBody>
      </p:sp>
      <p:sp>
        <p:nvSpPr>
          <p:cNvPr id="104985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设备安全的监测：医疗机构应建立设备安全监测机制，对设备进行实时监测，及时发现并处理设备故障或安全隐患。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8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目标九：防范医疗事故与纠纷</a:t>
            </a:r>
          </a:p>
        </p:txBody>
      </p:sp>
      <p:sp>
        <p:nvSpPr>
          <p:cNvPr id="104990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0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0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0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0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医疗事故与纠纷的处理流程和责任认定</a:t>
            </a:r>
          </a:p>
        </p:txBody>
      </p:sp>
      <p:sp>
        <p:nvSpPr>
          <p:cNvPr id="104991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1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1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防范医疗事故与纠纷的措施和方法</a:t>
            </a:r>
          </a:p>
        </p:txBody>
      </p:sp>
      <p:sp>
        <p:nvSpPr>
          <p:cNvPr id="104991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1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2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医疗事故与纠纷的原因分析</a:t>
            </a:r>
          </a:p>
        </p:txBody>
      </p:sp>
      <p:sp>
        <p:nvSpPr>
          <p:cNvPr id="104992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2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2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医疗事故与纠纷的定义和类型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4996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目标十：提高患者满意度</a:t>
            </a:r>
          </a:p>
        </p:txBody>
      </p:sp>
      <p:cxnSp>
        <p:nvCxnSpPr>
          <p:cNvPr id="3145763" name="直接连接符 3"/>
          <p:cNvCxnSpPr/>
          <p:nvPr>
            <p:custDataLst>
              <p:tags r:id="rId2"/>
            </p:custDataLst>
          </p:nvPr>
        </p:nvCxnSpPr>
        <p:spPr>
          <a:xfrm flipH="1">
            <a:off x="3069534" y="2072228"/>
            <a:ext cx="0" cy="2591078"/>
          </a:xfrm>
          <a:prstGeom prst="line">
            <a:avLst/>
          </a:prstGeom>
          <a:ln w="19050">
            <a:gradFill>
              <a:gsLst>
                <a:gs pos="10000">
                  <a:schemeClr val="accent1">
                    <a:alpha val="0"/>
                  </a:schemeClr>
                </a:gs>
                <a:gs pos="50000">
                  <a:schemeClr val="accent1">
                    <a:alpha val="50000"/>
                  </a:schemeClr>
                </a:gs>
                <a:gs pos="90000">
                  <a:schemeClr val="accent1">
                    <a:alpha val="0"/>
                  </a:schemeClr>
                </a:gs>
              </a:gsLst>
              <a:lin ang="16200000" scaled="1"/>
            </a:gra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65" name="直接连接符 6"/>
          <p:cNvCxnSpPr/>
          <p:nvPr>
            <p:custDataLst>
              <p:tags r:id="rId3"/>
            </p:custDataLst>
          </p:nvPr>
        </p:nvCxnSpPr>
        <p:spPr>
          <a:xfrm flipH="1">
            <a:off x="6066037" y="2072228"/>
            <a:ext cx="0" cy="2591078"/>
          </a:xfrm>
          <a:prstGeom prst="line">
            <a:avLst/>
          </a:prstGeom>
          <a:ln w="19050">
            <a:gradFill>
              <a:gsLst>
                <a:gs pos="10000">
                  <a:schemeClr val="accent1">
                    <a:alpha val="0"/>
                  </a:schemeClr>
                </a:gs>
                <a:gs pos="50000">
                  <a:schemeClr val="accent1">
                    <a:alpha val="50000"/>
                  </a:schemeClr>
                </a:gs>
                <a:gs pos="90000">
                  <a:schemeClr val="accent1">
                    <a:alpha val="0"/>
                  </a:schemeClr>
                </a:gs>
              </a:gsLst>
              <a:lin ang="16200000" scaled="1"/>
            </a:gra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67" name="直接连接符 7"/>
          <p:cNvCxnSpPr/>
          <p:nvPr>
            <p:custDataLst>
              <p:tags r:id="rId4"/>
            </p:custDataLst>
          </p:nvPr>
        </p:nvCxnSpPr>
        <p:spPr>
          <a:xfrm flipH="1">
            <a:off x="9062539" y="2072228"/>
            <a:ext cx="0" cy="2591078"/>
          </a:xfrm>
          <a:prstGeom prst="line">
            <a:avLst/>
          </a:prstGeom>
          <a:ln w="19050">
            <a:gradFill>
              <a:gsLst>
                <a:gs pos="10000">
                  <a:schemeClr val="accent1">
                    <a:alpha val="0"/>
                  </a:schemeClr>
                </a:gs>
                <a:gs pos="50000">
                  <a:schemeClr val="accent1">
                    <a:alpha val="50000"/>
                  </a:schemeClr>
                </a:gs>
                <a:gs pos="90000">
                  <a:schemeClr val="accent1">
                    <a:alpha val="0"/>
                  </a:schemeClr>
                </a:gs>
              </a:gsLst>
              <a:lin ang="16200000" scaled="1"/>
            </a:gra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9968" name="标题 22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3550976" y="1932539"/>
            <a:ext cx="2141473" cy="1229917"/>
          </a:xfrm>
          <a:prstGeom prst="rect">
            <a:avLst/>
          </a:prstGeom>
        </p:spPr>
        <p:txBody>
          <a:bodyPr vert="horz" wrap="square" lIns="90000" tIns="46800" rIns="90000" bIns="46800" rtlCol="0" anchor="b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60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>
                <a:solidFill>
                  <a:schemeClr val="accent1"/>
                </a:solidFill>
              </a:rPr>
              <a:t>单击添加标题</a:t>
            </a:r>
          </a:p>
        </p:txBody>
      </p:sp>
      <p:sp>
        <p:nvSpPr>
          <p:cNvPr id="1049970" name="正文"/>
          <p:cNvSpPr txBox="1"/>
          <p:nvPr>
            <p:custDataLst>
              <p:tags r:id="rId6"/>
            </p:custDataLst>
          </p:nvPr>
        </p:nvSpPr>
        <p:spPr>
          <a:xfrm>
            <a:off x="3550976" y="3265762"/>
            <a:ext cx="2141473" cy="2541699"/>
          </a:xfrm>
          <a:prstGeom prst="rect">
            <a:avLst/>
          </a:prstGeom>
          <a:noFill/>
        </p:spPr>
        <p:txBody>
          <a:bodyPr wrap="square" lIns="0" tIns="0" rIns="0" bIns="46990" rtlCol="0" anchor="t" anchorCtr="0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lnSpc>
                <a:spcPct val="130000"/>
              </a:lnSpc>
              <a:buClrTx/>
              <a:buSzTx/>
              <a:buFontTx/>
              <a:defRPr sz="1200" kern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重要性：提高患者满意度是医疗机构的重要任务之一，它不仅关系到患者的治疗效果和生活质量，还直接影响医疗机构的声誉和形象。</a:t>
            </a:r>
          </a:p>
        </p:txBody>
      </p:sp>
      <p:sp>
        <p:nvSpPr>
          <p:cNvPr id="1049972" name="标题 2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9436127" y="1932539"/>
            <a:ext cx="2141473" cy="1229917"/>
          </a:xfrm>
          <a:prstGeom prst="rect">
            <a:avLst/>
          </a:prstGeom>
        </p:spPr>
        <p:txBody>
          <a:bodyPr vert="horz" wrap="square" lIns="90000" tIns="46800" rIns="90000" bIns="46800" rtlCol="0" anchor="b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60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>
                <a:solidFill>
                  <a:schemeClr val="accent1"/>
                </a:solidFill>
                <a:latin typeface="+mj-ea"/>
              </a:rPr>
              <a:t>单击添加标题</a:t>
            </a:r>
          </a:p>
        </p:txBody>
      </p:sp>
      <p:sp>
        <p:nvSpPr>
          <p:cNvPr id="1049974" name="正文"/>
          <p:cNvSpPr txBox="1"/>
          <p:nvPr>
            <p:custDataLst>
              <p:tags r:id="rId8"/>
            </p:custDataLst>
          </p:nvPr>
        </p:nvSpPr>
        <p:spPr>
          <a:xfrm>
            <a:off x="9436127" y="3266411"/>
            <a:ext cx="2141473" cy="2541050"/>
          </a:xfrm>
          <a:prstGeom prst="rect">
            <a:avLst/>
          </a:prstGeom>
          <a:noFill/>
        </p:spPr>
        <p:txBody>
          <a:bodyPr wrap="square" lIns="0" tIns="0" rIns="0" bIns="46990" rtlCol="0" anchor="t" anchorCtr="0">
            <a:normAutofit fontScale="91667"/>
          </a:bodyPr>
          <a:lstStyle>
            <a:defPPr>
              <a:defRPr lang="zh-CN"/>
            </a:defPPr>
            <a:lvl1pPr marL="0" lvl="0" algn="ctr" defTabSz="914400" rtl="0" eaLnBrk="1" latinLnBrk="0" hangingPunct="1">
              <a:lnSpc>
                <a:spcPct val="130000"/>
              </a:lnSpc>
              <a:buClrTx/>
              <a:buSzTx/>
              <a:buFontTx/>
              <a:defRPr sz="1200" kern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实施方法：医疗机构可以通过定期调查患者满意度、加强医护人员沟通技巧培训、优化医疗服务流程等方式提高患者满意度。同时，医疗机构还可以通过加强医疗质量管理、提高医疗技术水平等方式提升患者对医疗服务的信任度和满意度。</a:t>
            </a:r>
          </a:p>
        </p:txBody>
      </p:sp>
      <p:sp>
        <p:nvSpPr>
          <p:cNvPr id="1049976" name="标题 22"/>
          <p:cNvSpPr>
            <a:spLocks noGrp="1"/>
          </p:cNvSpPr>
          <p:nvPr>
            <p:custDataLst>
              <p:tags r:id="rId9"/>
            </p:custDataLst>
          </p:nvPr>
        </p:nvSpPr>
        <p:spPr>
          <a:xfrm>
            <a:off x="6493552" y="1932539"/>
            <a:ext cx="2141473" cy="1229917"/>
          </a:xfrm>
          <a:prstGeom prst="rect">
            <a:avLst/>
          </a:prstGeom>
        </p:spPr>
        <p:txBody>
          <a:bodyPr vert="horz" wrap="square" lIns="90000" tIns="46800" rIns="90000" bIns="46800" rtlCol="0" anchor="b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60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>
                <a:solidFill>
                  <a:schemeClr val="accent1"/>
                </a:solidFill>
                <a:latin typeface="+mj-ea"/>
              </a:rPr>
              <a:t>单击添加标题</a:t>
            </a:r>
          </a:p>
        </p:txBody>
      </p:sp>
      <p:sp>
        <p:nvSpPr>
          <p:cNvPr id="1049978" name="正文"/>
          <p:cNvSpPr txBox="1"/>
          <p:nvPr>
            <p:custDataLst>
              <p:tags r:id="rId10"/>
            </p:custDataLst>
          </p:nvPr>
        </p:nvSpPr>
        <p:spPr>
          <a:xfrm>
            <a:off x="6493552" y="3266411"/>
            <a:ext cx="2141473" cy="2541050"/>
          </a:xfrm>
          <a:prstGeom prst="rect">
            <a:avLst/>
          </a:prstGeom>
          <a:noFill/>
        </p:spPr>
        <p:txBody>
          <a:bodyPr wrap="square" lIns="0" tIns="0" rIns="0" bIns="46990" rtlCol="0" anchor="t" anchorCtr="0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lnSpc>
                <a:spcPct val="130000"/>
              </a:lnSpc>
              <a:buClrTx/>
              <a:buSzTx/>
              <a:buFontTx/>
              <a:defRPr sz="1200" kern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目标内容：医疗机构应采取多种措施提高患者满意度，包括提供优质的医疗服务、改善医疗设施、加强医护人员培训、提高服务效率等。</a:t>
            </a:r>
          </a:p>
        </p:txBody>
      </p:sp>
      <p:sp>
        <p:nvSpPr>
          <p:cNvPr id="1049980" name="正文"/>
          <p:cNvSpPr txBox="1"/>
          <p:nvPr>
            <p:custDataLst>
              <p:tags r:id="rId11"/>
            </p:custDataLst>
          </p:nvPr>
        </p:nvSpPr>
        <p:spPr>
          <a:xfrm>
            <a:off x="608400" y="3265762"/>
            <a:ext cx="2141473" cy="2541699"/>
          </a:xfrm>
          <a:prstGeom prst="rect">
            <a:avLst/>
          </a:prstGeom>
          <a:noFill/>
        </p:spPr>
        <p:txBody>
          <a:bodyPr wrap="square" lIns="0" tIns="0" rIns="0" bIns="46990" rtlCol="0" anchor="t" anchorCtr="0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lnSpc>
                <a:spcPct val="130000"/>
              </a:lnSpc>
              <a:buClrTx/>
              <a:buSzTx/>
              <a:buFontTx/>
              <a:defRPr sz="1200" kern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定义：患者满意度是指患者在接受医疗服务过程中对医疗质量、医护人员态度、医院设施等方面的感受和体验，以及对医疗服务整体评价的满意度。</a:t>
            </a:r>
          </a:p>
        </p:txBody>
      </p:sp>
      <p:sp>
        <p:nvSpPr>
          <p:cNvPr id="1049982" name="标题 22"/>
          <p:cNvSpPr>
            <a:spLocks noGrp="1"/>
          </p:cNvSpPr>
          <p:nvPr>
            <p:custDataLst>
              <p:tags r:id="rId12"/>
            </p:custDataLst>
          </p:nvPr>
        </p:nvSpPr>
        <p:spPr>
          <a:xfrm>
            <a:off x="608400" y="1932539"/>
            <a:ext cx="2141473" cy="1229917"/>
          </a:xfrm>
          <a:prstGeom prst="rect">
            <a:avLst/>
          </a:prstGeom>
        </p:spPr>
        <p:txBody>
          <a:bodyPr vert="horz" wrap="square" lIns="90000" tIns="46800" rIns="90000" bIns="46800" rtlCol="0" anchor="b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60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>
                <a:solidFill>
                  <a:schemeClr val="accent1"/>
                </a:solidFill>
              </a:rPr>
              <a:t>单击添加标题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/>
        <p:cNvGrpSpPr/>
        <p:nvPr/>
      </p:nvGrpSpPr>
      <p:grpSpPr>
        <a:xfrm>
          <a:off x="0" y="0"/>
          <a:ext cx="0" cy="0"/>
        </a:xfrm>
      </p:grpSpPr>
      <p:sp>
        <p:nvSpPr>
          <p:cNvPr id="10500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</a:p>
        </p:txBody>
      </p:sp>
      <p:sp>
        <p:nvSpPr>
          <p:cNvPr id="105002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患者十大安全目标实施策略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/>
        <p:cNvGrpSpPr/>
        <p:nvPr/>
      </p:nvGrpSpPr>
      <p:grpSpPr>
        <a:xfrm>
          <a:off x="0" y="0"/>
          <a:ext cx="0" cy="0"/>
        </a:xfrm>
      </p:grpSpPr>
      <p:sp>
        <p:nvSpPr>
          <p:cNvPr id="105010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策略一：制定详细的实施计划</a:t>
            </a:r>
          </a:p>
        </p:txBody>
      </p:sp>
      <p:sp>
        <p:nvSpPr>
          <p:cNvPr id="105010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010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010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011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011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制定计划：根据目标，制定详细的实施计划，包括时间表、责任人、任务分配等。</a:t>
            </a:r>
          </a:p>
        </p:txBody>
      </p:sp>
      <p:sp>
        <p:nvSpPr>
          <p:cNvPr id="105011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明确目标：明确患者十大安全目标的具体内容，包括但不限于正确识别患者、有效沟通、正确给药、避免手术部位错误等。</a:t>
            </a:r>
          </a:p>
        </p:txBody>
      </p:sp>
      <p:sp>
        <p:nvSpPr>
          <p:cNvPr id="105011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资源分配：合理分配人力、物力、财力等资源，确保计划的顺利实施。</a:t>
            </a:r>
          </a:p>
        </p:txBody>
      </p:sp>
      <p:sp>
        <p:nvSpPr>
          <p:cNvPr id="105011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监督与评估：对计划的实施过程进行监督，及时发现问题并进行调整和改进，确保目标的顺利实现。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https://d.book118.com/668010000127006022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9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1471653543307,&quot;width&quot;:864.411181102362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31640_3*l_h_i*1_1_3"/>
  <p:tag name="KSO_WM_UNIT_INDEX" val="1_1_3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.5199999809265137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1471653543307,&quot;width&quot;:864.411181102362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40_3*l_h_i*1_1_1"/>
  <p:tag name="KSO_WM_UNIT_INDEX" val="1_1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0.7400000095367432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1471653543307,&quot;width&quot;:864.411181102362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40_3*l_h_i*1_1_2"/>
  <p:tag name="KSO_WM_UNIT_INDEX" val="1_1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1471653543307,&quot;width&quot;:864.411181102362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HIGHLIGHT" val="0"/>
  <p:tag name="KSO_WM_UNIT_ID" val="diagram2023164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1471653543307,&quot;width&quot;:864.411181102362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HIGHLIGHT" val="0"/>
  <p:tag name="KSO_WM_UNIT_ID" val="diagram20231640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1471653543307,&quot;width&quot;:864.411181102362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31640_3*l_h_i*1_2_3"/>
  <p:tag name="KSO_WM_UNIT_INDEX" val="1_2_3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.5199999809265137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1471653543307,&quot;width&quot;:864.411181102362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40_3*l_h_i*1_2_1"/>
  <p:tag name="KSO_WM_UNIT_INDEX" val="1_2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0.7400000095367432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1471653543307,&quot;width&quot;:864.411181102362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40_3*l_h_i*1_2_2"/>
  <p:tag name="KSO_WM_UNIT_INDEX" val="1_2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1471653543307,&quot;width&quot;:864.411181102362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HIGHLIGHT" val="0"/>
  <p:tag name="KSO_WM_UNIT_ID" val="diagram2023164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1471653543307,&quot;width&quot;:864.411181102362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HIGHLIGHT" val="0"/>
  <p:tag name="KSO_WM_UNIT_ID" val="diagram20231640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1471653543307,&quot;width&quot;:864.411181102362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31640_3*l_h_i*1_3_3"/>
  <p:tag name="KSO_WM_UNIT_INDEX" val="1_3_3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.5199999809265137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1471653543307,&quot;width&quot;:864.411181102362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40_3*l_h_i*1_3_1"/>
  <p:tag name="KSO_WM_UNIT_INDEX" val="1_3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0.7400000095367432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1471653543307,&quot;width&quot;:864.411181102362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40_3*l_h_i*1_3_2"/>
  <p:tag name="KSO_WM_UNIT_INDEX" val="1_3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1471653543307,&quot;width&quot;:864.411181102362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HIGHLIGHT" val="0"/>
  <p:tag name="KSO_WM_UNIT_ID" val="diagram2023164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1471653543307,&quot;width&quot;:864.411181102362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HIGHLIGHT" val="0"/>
  <p:tag name="KSO_WM_UNIT_ID" val="diagram20231640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1471653543307,&quot;width&quot;:864.411181102362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31640_3*l_h_i*1_4_3"/>
  <p:tag name="KSO_WM_UNIT_INDEX" val="1_4_3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.5199999809265137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1471653543307,&quot;width&quot;:864.411181102362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40_3*l_h_i*1_4_1"/>
  <p:tag name="KSO_WM_UNIT_INDEX" val="1_4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0.7400000095367432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1471653543307,&quot;width&quot;:864.411181102362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40_3*l_h_i*1_4_2"/>
  <p:tag name="KSO_WM_UNIT_INDEX" val="1_4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1471653543307,&quot;width&quot;:864.411181102362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HIGHLIGHT" val="0"/>
  <p:tag name="KSO_WM_UNIT_ID" val="diagram2023164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1471653543307,&quot;width&quot;:864.411181102362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HIGHLIGHT" val="0"/>
  <p:tag name="KSO_WM_UNIT_ID" val="diagram20231640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1_1"/>
  <p:tag name="KSO_WM_UNIT_INDEX" val="1_1_1"/>
  <p:tag name="KSO_WM_UNIT_LAYERLEVEL" val="1_1_1"/>
  <p:tag name="KSO_WM_UNIT_LINE_FORE_SCHEMECOLOR_INDEX" val="5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2_1"/>
  <p:tag name="KSO_WM_UNIT_INDEX" val="1_2_1"/>
  <p:tag name="KSO_WM_UNIT_LAYERLEVEL" val="1_1_1"/>
  <p:tag name="KSO_WM_UNIT_LINE_FORE_SCHEMECOLOR_INDEX" val="8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3_1"/>
  <p:tag name="KSO_WM_UNIT_INDEX" val="1_3_1"/>
  <p:tag name="KSO_WM_UNIT_LAYERLEVEL" val="1_1_1"/>
  <p:tag name="KSO_WM_UNIT_LINE_FORE_SCHEMECOLOR_INDEX" val="5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4_1"/>
  <p:tag name="KSO_WM_UNIT_INDEX" val="1_4_1"/>
  <p:tag name="KSO_WM_UNIT_LAYERLEVEL" val="1_1_1"/>
  <p:tag name="KSO_WM_UNIT_LINE_FORE_SCHEMECOLOR_INDEX" val="8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2_2"/>
  <p:tag name="KSO_WM_UNIT_INDEX" val="1_2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1_2"/>
  <p:tag name="KSO_WM_UNIT_INDEX" val="1_1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4_2"/>
  <p:tag name="KSO_WM_UNIT_INDEX" val="1_4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3_2"/>
  <p:tag name="KSO_WM_UNIT_INDEX" val="1_3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0.5,&quot;transparency&quot;:0.5},{&quot;brightness&quot;:0,&quot;colorType&quot;:1,&quot;foreColorIndex&quot;:5,&quot;pos&quot;:0.899999976158142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i*1_2_1"/>
  <p:tag name="KSO_WM_UNIT_INDEX" val="1_2_1"/>
  <p:tag name="KSO_WM_UNIT_LAYERLEVEL" val="1_1_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0.5,&quot;transparency&quot;:0.5},{&quot;brightness&quot;:0,&quot;colorType&quot;:1,&quot;foreColorIndex&quot;:5,&quot;pos&quot;:0.899999976158142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i*1_3_1"/>
  <p:tag name="KSO_WM_UNIT_INDEX" val="1_3_1"/>
  <p:tag name="KSO_WM_UNIT_LAYERLEVEL" val="1_1_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0.5,&quot;transparency&quot;:0.5},{&quot;brightness&quot;:0,&quot;colorType&quot;:1,&quot;foreColorIndex&quot;:5,&quot;pos&quot;:0.899999976158142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i*1_4_1"/>
  <p:tag name="KSO_WM_UNIT_INDEX" val="1_4_1"/>
  <p:tag name="KSO_WM_UNIT_LAYERLEVEL" val="1_1_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PRESET_TEXT_INDEX" val="0"/>
  <p:tag name="KSO_WM_UNIT_PRESET_TEXT_LEN" val="0"/>
  <p:tag name="KSO_WM_UNIT_TEXT_FILL_FORE_SCHEMECOLOR_INDEX" val="5"/>
  <p:tag name="KSO_WM_UNIT_TEXT_FILL_FORE_SCHEMECOLOR_INDEX_BRIGHTNESS" val="0"/>
  <p:tag name="KSO_WM_UNIT_TEXT_FILL_TYPE" val="1"/>
  <p:tag name="KSO_WM_UNIT_TYPE" val="l_h_a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f*1_2_1"/>
  <p:tag name="KSO_WM_UNIT_INDEX" val="1_2_1"/>
  <p:tag name="KSO_WM_UNIT_LAYERLEVEL" val="1_1_1"/>
  <p:tag name="KSO_WM_UNIT_NOCLEAR" val="0"/>
  <p:tag name="KSO_WM_UNIT_PRESET_TEXT" val="此处输入你的正文，文字是您思想提炼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PRESET_TEXT_INDEX" val="0"/>
  <p:tag name="KSO_WM_UNIT_PRESET_TEXT_LEN" val="0"/>
  <p:tag name="KSO_WM_UNIT_TEXT_FILL_FORE_SCHEMECOLOR_INDEX" val="5"/>
  <p:tag name="KSO_WM_UNIT_TEXT_FILL_FORE_SCHEMECOLOR_INDEX_BRIGHTNESS" val="0"/>
  <p:tag name="KSO_WM_UNIT_TEXT_FILL_TYPE" val="1"/>
  <p:tag name="KSO_WM_UNIT_TYPE" val="l_h_a"/>
  <p:tag name="KSO_WM_UNIT_VALUE" val="32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f*1_4_1"/>
  <p:tag name="KSO_WM_UNIT_INDEX" val="1_4_1"/>
  <p:tag name="KSO_WM_UNIT_LAYERLEVEL" val="1_1_1"/>
  <p:tag name="KSO_WM_UNIT_NOCLEAR" val="0"/>
  <p:tag name="KSO_WM_UNIT_PRESET_TEXT" val="此处输入你的正文，文字是您思想提炼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PRESET_TEXT_INDEX" val="0"/>
  <p:tag name="KSO_WM_UNIT_PRESET_TEXT_LEN" val="0"/>
  <p:tag name="KSO_WM_UNIT_TEXT_FILL_FORE_SCHEMECOLOR_INDEX" val="5"/>
  <p:tag name="KSO_WM_UNIT_TEXT_FILL_FORE_SCHEMECOLOR_INDEX_BRIGHTNESS" val="0"/>
  <p:tag name="KSO_WM_UNIT_TEXT_FILL_TYPE" val="1"/>
  <p:tag name="KSO_WM_UNIT_TYPE" val="l_h_a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f*1_3_1"/>
  <p:tag name="KSO_WM_UNIT_INDEX" val="1_3_1"/>
  <p:tag name="KSO_WM_UNIT_LAYERLEVEL" val="1_1_1"/>
  <p:tag name="KSO_WM_UNIT_NOCLEAR" val="0"/>
  <p:tag name="KSO_WM_UNIT_PRESET_TEXT" val="此处输入你的正文，文字是您思想提炼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f*1_1_1"/>
  <p:tag name="KSO_WM_UNIT_INDEX" val="1_1_1"/>
  <p:tag name="KSO_WM_UNIT_LAYERLEVEL" val="1_1_1"/>
  <p:tag name="KSO_WM_UNIT_NOCLEAR" val="0"/>
  <p:tag name="KSO_WM_UNIT_PRESET_TEXT" val="此处输入你的正文，文字是您思想提炼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PRESET_TEXT_INDEX" val="0"/>
  <p:tag name="KSO_WM_UNIT_PRESET_TEXT_LEN" val="0"/>
  <p:tag name="KSO_WM_UNIT_TEXT_FILL_FORE_SCHEMECOLOR_INDEX" val="5"/>
  <p:tag name="KSO_WM_UNIT_TEXT_FILL_FORE_SCHEMECOLOR_INDEX_BRIGHTNESS" val="0"/>
  <p:tag name="KSO_WM_UNIT_TEXT_FILL_TYPE" val="1"/>
  <p:tag name="KSO_WM_UNIT_TYPE" val="l_h_a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3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4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21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0">
      <vt:lpstr>Arial</vt:lpstr>
      <vt:lpstr>Calibri</vt:lpstr>
      <vt:lpstr>MiSans Bold</vt:lpstr>
      <vt:lpstr>MiSans</vt:lpstr>
      <vt:lpstr>微软雅黑</vt:lpstr>
      <vt:lpstr>Wingdings</vt:lpstr>
      <vt:lpstr>Calibri Light</vt:lpstr>
      <vt:lpstr>宋体</vt:lpstr>
      <vt:lpstr>Office Theme</vt:lpstr>
      <vt:lpstr>患者十大安全目标培训课件</vt:lpstr>
      <vt:lpstr>目录</vt:lpstr>
      <vt:lpstr>添加章节标题</vt:lpstr>
      <vt:lpstr>引言</vt:lpstr>
      <vt:lpstr>培训背景</vt:lpstr>
      <vt:lpstr>培训目的</vt:lpstr>
      <vt:lpstr>培训对象</vt:lpstr>
      <vt:lpstr>患者十大安全目标概述</vt:lpstr>
      <vt:lpstr>目标一：正确识别患者身份</vt:lpstr>
      <vt:lpstr>目标二：确保用药安全</vt:lpstr>
      <vt:lpstr>目标三：减少严重并发症的发生</vt:lpstr>
      <vt:lpstr>目标四：预防与减少意外伤害</vt:lpstr>
      <vt:lpstr>目标五：提高医疗服务质量</vt:lpstr>
      <vt:lpstr>目标六：加强医疗信息沟通与交流</vt:lpstr>
      <vt:lpstr>目标七：保障患者隐私权</vt:lpstr>
      <vt:lpstr>目标八：确保医疗设备安全</vt:lpstr>
      <vt:lpstr>目标九：防范医疗事故与纠纷</vt:lpstr>
      <vt:lpstr>目标十：提高患者满意度</vt:lpstr>
      <vt:lpstr>患者十大安全目标实施策略</vt:lpstr>
      <vt:lpstr>策略一：制定详细的实施计划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2024-08-29T02:34:24.023</cp:lastPrinted>
  <dcterms:created xsi:type="dcterms:W3CDTF">2024-08-28T18:34:24Z</dcterms:created>
  <dcterms:modified xsi:type="dcterms:W3CDTF">2024-08-28T18:34:26Z</dcterms:modified>
</cp:coreProperties>
</file>