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FC03A7A-4FE2-4D26-AE4D-D1F85902CCE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B2338CD-81B7-4B44-B027-4BD6EE4B288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B5754AB-8E33-4EF5-A771-C2F6DDA4C4D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330A35D-E995-4085-BD02-E1E85777984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1A46486-D2CA-4FFA-B4E6-41417C7FE28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63A8002-7D17-47D9-A30A-B023DBF78C4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600CEBA-8737-4834-9D3A-4721C351925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A9D3D67-B34D-424F-A93E-448F89090D9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EEB0F2F-6DBF-40B6-86F8-F8BAAB7024A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4AD68C7-2368-49A3-B1B6-1D7830F720A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EDCF0B0-CE9C-4468-8050-13512E4FE48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6801510000100604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01821" y="1505581"/>
            <a:ext cx="10593957"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00AF57">
                    <a:alpha val="100000"/>
                  </a:srgbClr>
                </a:solidFill>
                <a:latin typeface="Microsoft Yahei"/>
                <a:ea typeface="Microsoft Yahei"/>
                <a:cs typeface="Microsoft Yahei"/>
              </a:rPr>
              <a:t>战略管理徐飞版</a:t>
            </a:r>
          </a:p>
        </p:txBody>
      </p:sp>
      <p:sp>
        <p:nvSpPr>
          <p:cNvPr id="3" name="TextBox 3"/>
          <p:cNvSpPr txBox="1"/>
          <p:nvPr/>
        </p:nvSpPr>
        <p:spPr>
          <a:xfrm>
            <a:off x="2084071" y="4751645"/>
            <a:ext cx="8029457" cy="3729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endParaRPr lang="en-US" sz="2025">
              <a:solidFill>
                <a:srgbClr val="00AF57">
                  <a:alpha val="100000"/>
                </a:srgbClr>
              </a:solidFill>
              <a:latin typeface="Microsoft Yahei"/>
              <a:ea typeface="Microsoft Yahei"/>
              <a:cs typeface="Microsoft Yahei"/>
            </a:endParaRPr>
          </a:p>
        </p:txBody>
      </p:sp>
      <p:sp>
        <p:nvSpPr>
          <p:cNvPr id="4" name="TextBox 4"/>
          <p:cNvSpPr txBox="1"/>
          <p:nvPr/>
        </p:nvSpPr>
        <p:spPr>
          <a:xfrm>
            <a:off x="2441200" y="5124644"/>
            <a:ext cx="7315200" cy="3729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00AF57">
                    <a:alpha val="100000"/>
                  </a:srgbClr>
                </a:solidFill>
                <a:latin typeface="Microsoft Yahei"/>
                <a:ea typeface="Microsoft Yahei"/>
                <a:cs typeface="Microsoft Yahei"/>
              </a:rPr>
              <a:t>2024-01-25</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战略管理导论</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战略分析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战略选择</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战略实施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战略评价与控制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战略管理案例分析</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01317" y="1367784"/>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rgbClr val="00AF57">
                    <a:alpha val="100000"/>
                  </a:srgbClr>
                </a:solidFill>
                <a:latin typeface="Microsoft Yahei"/>
                <a:ea typeface="Microsoft Yahei"/>
                <a:cs typeface="Microsoft Yahei"/>
              </a:rPr>
              <a:t>01</a:t>
            </a:r>
          </a:p>
        </p:txBody>
      </p:sp>
      <p:sp>
        <p:nvSpPr>
          <p:cNvPr id="3" name="TextBox 3"/>
          <p:cNvSpPr txBox="1"/>
          <p:nvPr/>
        </p:nvSpPr>
        <p:spPr>
          <a:xfrm>
            <a:off x="501317" y="3039024"/>
            <a:ext cx="9429750"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00AF57">
                    <a:alpha val="100000"/>
                  </a:srgbClr>
                </a:solidFill>
                <a:latin typeface="Microsoft Yahei"/>
                <a:ea typeface="Microsoft Yahei"/>
                <a:cs typeface="Microsoft Yahei"/>
              </a:rPr>
              <a:t>战略管理导论</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30845" y="2528385"/>
            <a:ext cx="1097280" cy="1097280"/>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620017" y="5027098"/>
            <a:ext cx="1097280" cy="109728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436105" y="5027098"/>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2135991">
            <a:off x="6736988" y="293181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2296662">
            <a:off x="5066977" y="2906819"/>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6933846">
            <a:off x="4575518" y="443644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5870342" y="532092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6699367">
            <a:off x="7223592" y="4470770"/>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132415" y="2756572"/>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全局性</a:t>
            </a:r>
          </a:p>
        </p:txBody>
      </p:sp>
      <p:sp>
        <p:nvSpPr>
          <p:cNvPr id="11" name="TextBox 11"/>
          <p:cNvSpPr txBox="1"/>
          <p:nvPr/>
        </p:nvSpPr>
        <p:spPr>
          <a:xfrm>
            <a:off x="8132415" y="3244806"/>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战略管理关注企业整体利益，追求整体最优而非局部最优。</a:t>
            </a:r>
          </a:p>
        </p:txBody>
      </p:sp>
      <p:sp>
        <p:nvSpPr>
          <p:cNvPr id="12" name="TextBox 12"/>
          <p:cNvSpPr txBox="1"/>
          <p:nvPr/>
        </p:nvSpPr>
        <p:spPr>
          <a:xfrm>
            <a:off x="4541030" y="1027328"/>
            <a:ext cx="41243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内涵</a:t>
            </a:r>
          </a:p>
        </p:txBody>
      </p:sp>
      <p:sp>
        <p:nvSpPr>
          <p:cNvPr id="13" name="TextBox 13"/>
          <p:cNvSpPr txBox="1"/>
          <p:nvPr/>
        </p:nvSpPr>
        <p:spPr>
          <a:xfrm>
            <a:off x="4541030" y="1453445"/>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战略管理是企业为实现长期目标而进行的全局性、长远性的谋划和决策，涉及企业资源的优化配置和核心竞争力的构建。</a:t>
            </a:r>
          </a:p>
        </p:txBody>
      </p:sp>
      <p:sp>
        <p:nvSpPr>
          <p:cNvPr id="14" name="Freeform 14"/>
          <p:cNvSpPr/>
          <p:nvPr/>
        </p:nvSpPr>
        <p:spPr>
          <a:xfrm>
            <a:off x="5793785" y="2791325"/>
            <a:ext cx="571400" cy="57140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958501" y="3293513"/>
            <a:ext cx="1097280" cy="109728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7250975" y="3585987"/>
            <a:ext cx="512333" cy="51233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101166" y="3337992"/>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4403006" y="3595353"/>
            <a:ext cx="493600" cy="49360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4922225" y="5355934"/>
            <a:ext cx="476843" cy="476843"/>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6598325" y="5290510"/>
            <a:ext cx="570456" cy="570456"/>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7824133" y="4891283"/>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长远性</a:t>
            </a:r>
          </a:p>
        </p:txBody>
      </p:sp>
      <p:sp>
        <p:nvSpPr>
          <p:cNvPr id="22" name="TextBox 22"/>
          <p:cNvSpPr txBox="1"/>
          <p:nvPr/>
        </p:nvSpPr>
        <p:spPr>
          <a:xfrm>
            <a:off x="7824133" y="5360468"/>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战略管理着眼于未来，制定长期目标并为之努力。</a:t>
            </a:r>
          </a:p>
        </p:txBody>
      </p:sp>
      <p:sp>
        <p:nvSpPr>
          <p:cNvPr id="23" name="TextBox 23"/>
          <p:cNvSpPr txBox="1"/>
          <p:nvPr/>
        </p:nvSpPr>
        <p:spPr>
          <a:xfrm>
            <a:off x="689125" y="2785147"/>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动态性</a:t>
            </a:r>
          </a:p>
        </p:txBody>
      </p:sp>
      <p:sp>
        <p:nvSpPr>
          <p:cNvPr id="24" name="TextBox 24"/>
          <p:cNvSpPr txBox="1"/>
          <p:nvPr/>
        </p:nvSpPr>
        <p:spPr>
          <a:xfrm>
            <a:off x="689125" y="3244806"/>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战略管理需要根据内外部环境变化不断调整和优化。</a:t>
            </a:r>
          </a:p>
        </p:txBody>
      </p:sp>
      <p:sp>
        <p:nvSpPr>
          <p:cNvPr id="25" name="TextBox 25"/>
          <p:cNvSpPr txBox="1"/>
          <p:nvPr/>
        </p:nvSpPr>
        <p:spPr>
          <a:xfrm>
            <a:off x="1054890" y="4891283"/>
            <a:ext cx="389572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竞争性</a:t>
            </a:r>
          </a:p>
        </p:txBody>
      </p:sp>
      <p:sp>
        <p:nvSpPr>
          <p:cNvPr id="26" name="TextBox 26"/>
          <p:cNvSpPr txBox="1"/>
          <p:nvPr/>
        </p:nvSpPr>
        <p:spPr>
          <a:xfrm>
            <a:off x="1054890" y="5360468"/>
            <a:ext cx="33147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战略管理强调在竞争环境中获取优势，实现可持续发展。</a:t>
            </a:r>
          </a:p>
        </p:txBody>
      </p:sp>
      <p:grpSp>
        <p:nvGrpSpPr>
          <p:cNvPr id="27" name="Group 27"/>
          <p:cNvGrpSpPr/>
          <p:nvPr/>
        </p:nvGrpSpPr>
        <p:grpSpPr>
          <a:xfrm>
            <a:off x="454963" y="93878"/>
            <a:ext cx="10641129" cy="914400"/>
            <a:chOff x="454963" y="93878"/>
            <a:chExt cx="10641129" cy="914400"/>
          </a:xfrm>
        </p:grpSpPr>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战略管理的内涵与特征</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51" r="15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涉及公司整体经营范围、资源配置和业务组合等问题的决策。</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针对特定市场或产品，制定竞争策略和业务计划。</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战略管理的层次与过程</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业务层战略</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公司层战略</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6029209" y="1988153"/>
            <a:ext cx="5258132"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96000"/>
              </a:lnSpc>
              <a:buFont typeface="Arial"/>
              <a:buChar char="•"/>
            </a:pPr>
            <a:r>
              <a:rPr lang="en-US" sz="1500">
                <a:solidFill>
                  <a:schemeClr val="dk1">
                    <a:alpha val="100000"/>
                  </a:schemeClr>
                </a:solidFill>
                <a:latin typeface="Microsoft Yahei"/>
                <a:ea typeface="Microsoft Yahei"/>
                <a:cs typeface="Microsoft Yahei"/>
              </a:rPr>
              <a:t>职能层战略：各职能部门为实现公司整体战略和业务层战略而制定的具体行动方案。</a:t>
            </a:r>
          </a:p>
        </p:txBody>
      </p:sp>
      <p:sp>
        <p:nvSpPr>
          <p:cNvPr id="3" name="AutoShape 3"/>
          <p:cNvSpPr/>
          <p:nvPr/>
        </p:nvSpPr>
        <p:spPr>
          <a:xfrm>
            <a:off x="6412992" y="4129306"/>
            <a:ext cx="755904" cy="755904"/>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227931" y="4129306"/>
            <a:ext cx="755904" cy="755904"/>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0042870" y="4129306"/>
            <a:ext cx="755904" cy="755904"/>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6137995" y="3770320"/>
            <a:ext cx="4941824"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6586408" y="4298640"/>
            <a:ext cx="410870" cy="410870"/>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8424733" y="4355911"/>
            <a:ext cx="345034" cy="345034"/>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10222567" y="4333387"/>
            <a:ext cx="371856" cy="359664"/>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0" name="Picture 10"/>
          <p:cNvPicPr>
            <a:picLocks noChangeAspect="1"/>
          </p:cNvPicPr>
          <p:nvPr/>
        </p:nvPicPr>
        <p:blipFill>
          <a:blip r:embed="rId2"/>
          <a:srcRect t="7967" b="7967"/>
          <a:stretch>
            <a:fillRect/>
          </a:stretch>
        </p:blipFill>
        <p:spPr>
          <a:xfrm>
            <a:off x="763829" y="2145985"/>
            <a:ext cx="4887637" cy="2739225"/>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战略管理的层次与过程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战略管理的层次与过程</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战略分析</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对企业内外部环境进行全面分析，识别机会与威胁、优势与劣势。</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战略制定</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基于分析结果，制定符合企业愿景和使命的长期目标和战略规划。</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将战略规划转化为具体行动，包括资源配置、组织结构调整、领导力提升等。</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战略评估与控制</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对战略实施效果进行评估，及时发现问题并采取调整措施，确保战略目标实现。</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战略实施</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战略管理的层次与过程</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542" r="16542"/>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市场、技术、政策等外部环境变化迅速，增加了战略管理的难度。</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环境不确定性</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企业资源有限，如何在有限资源下实现战略目标是一大挑战。</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资源有限性</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战略管理的挑战与趋势</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185294" y="1548543"/>
            <a:ext cx="3728630" cy="4162004"/>
          </a:xfrm>
          <a:prstGeom prst="roundRect">
            <a:avLst>
              <a:gd name="adj" fmla="val 6064"/>
            </a:avLst>
          </a:prstGeom>
          <a:solidFill>
            <a:schemeClr val="accent1">
              <a:alpha val="2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254377" y="1410097"/>
            <a:ext cx="4438895" cy="4438895"/>
          </a:xfrm>
          <a:prstGeom prst="ellipse">
            <a:avLst/>
          </a:prstGeom>
          <a:noFill/>
          <a:ln w="76200">
            <a:solidFill>
              <a:schemeClr val="accent1">
                <a:alpha val="2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 name="Freeform 4"/>
          <p:cNvSpPr/>
          <p:nvPr/>
        </p:nvSpPr>
        <p:spPr>
          <a:xfrm>
            <a:off x="2068173" y="2224607"/>
            <a:ext cx="2811304" cy="2809875"/>
          </a:xfrm>
          <a:custGeom>
            <a:rect l="l" t="t"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77" y="10800"/>
                </a:moveTo>
                <a:cubicBezTo>
                  <a:pt x="1177" y="16115"/>
                  <a:pt x="5485" y="20423"/>
                  <a:pt x="10800" y="20423"/>
                </a:cubicBezTo>
                <a:cubicBezTo>
                  <a:pt x="16115" y="20423"/>
                  <a:pt x="20423" y="16115"/>
                  <a:pt x="20423" y="10800"/>
                </a:cubicBezTo>
                <a:cubicBezTo>
                  <a:pt x="20423" y="5485"/>
                  <a:pt x="16115" y="1177"/>
                  <a:pt x="10800" y="1177"/>
                </a:cubicBezTo>
                <a:cubicBezTo>
                  <a:pt x="5485" y="1177"/>
                  <a:pt x="1177" y="5485"/>
                  <a:pt x="1177" y="10800"/>
                </a:cubicBezTo>
                <a:close/>
              </a:path>
            </a:pathLst>
          </a:custGeom>
          <a:solidFill>
            <a:schemeClr val="accent1">
              <a:alpha val="5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326728" y="2547282"/>
            <a:ext cx="2294194" cy="2200553"/>
          </a:xfrm>
          <a:custGeom>
            <a:rect l="l" t="t" r="r" b="b"/>
            <a:pathLst>
              <a:path w="1905000" h="1905000">
                <a:moveTo>
                  <a:pt x="47625" y="666750"/>
                </a:moveTo>
                <a:lnTo>
                  <a:pt x="381000" y="190500"/>
                </a:lnTo>
                <a:lnTo>
                  <a:pt x="952500" y="0"/>
                </a:lnTo>
                <a:lnTo>
                  <a:pt x="1524000" y="190500"/>
                </a:lnTo>
                <a:lnTo>
                  <a:pt x="1857375" y="666750"/>
                </a:lnTo>
                <a:lnTo>
                  <a:pt x="1857375" y="1238250"/>
                </a:lnTo>
                <a:lnTo>
                  <a:pt x="1524000" y="1714500"/>
                </a:lnTo>
                <a:lnTo>
                  <a:pt x="952500" y="1905000"/>
                </a:lnTo>
                <a:lnTo>
                  <a:pt x="381000" y="1714500"/>
                </a:lnTo>
                <a:lnTo>
                  <a:pt x="47625" y="123825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011408" y="3167128"/>
            <a:ext cx="924834" cy="92483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战略管理的挑战与趋势</a:t>
              </a:r>
            </a:p>
          </p:txBody>
        </p:sp>
      </p:grpSp>
      <p:grpSp>
        <p:nvGrpSpPr>
          <p:cNvPr id="29" name="Group 29"/>
          <p:cNvGrpSpPr/>
          <p:nvPr/>
        </p:nvGrpSpPr>
        <p:grpSpPr>
          <a:xfrm>
            <a:off x="0" y="0"/>
            <a:ext cx="0" cy="0"/>
          </a:xfrm>
        </p:grpSpPr>
      </p:grpSp>
      <p:sp>
        <p:nvSpPr>
          <p:cNvPr id="30" name="AutoShape 30"/>
          <p:cNvSpPr/>
          <p:nvPr/>
        </p:nvSpPr>
        <p:spPr>
          <a:xfrm>
            <a:off x="1094842" y="2094623"/>
            <a:ext cx="905319" cy="9053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967542" y="2094623"/>
            <a:ext cx="905319" cy="9053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3021165" y="5414883"/>
            <a:ext cx="905319" cy="9053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1365333" y="2365115"/>
            <a:ext cx="364336" cy="364336"/>
          </a:xfrm>
          <a:custGeom>
            <a:rect l="l" t="t" r="r" b="b"/>
            <a:pathLst>
              <a:path w="304800" h="304800">
                <a:moveTo>
                  <a:pt x="152362" y="147228"/>
                </a:moveTo>
                <a:lnTo>
                  <a:pt x="304800" y="75419"/>
                </a:lnTo>
                <a:lnTo>
                  <a:pt x="304800" y="38100"/>
                </a:lnTo>
                <a:lnTo>
                  <a:pt x="0" y="38100"/>
                </a:lnTo>
                <a:lnTo>
                  <a:pt x="0" y="75305"/>
                </a:lnTo>
                <a:close/>
                <a:moveTo>
                  <a:pt x="152438" y="189347"/>
                </a:moveTo>
                <a:lnTo>
                  <a:pt x="0" y="117348"/>
                </a:lnTo>
                <a:lnTo>
                  <a:pt x="0" y="266700"/>
                </a:lnTo>
                <a:lnTo>
                  <a:pt x="304800" y="266700"/>
                </a:lnTo>
                <a:lnTo>
                  <a:pt x="304800" y="11757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5238033" y="2344636"/>
            <a:ext cx="364336" cy="348143"/>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291657" y="5684996"/>
            <a:ext cx="364336" cy="36433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6" name="Connector 36"/>
          <p:cNvCxnSpPr/>
          <p:nvPr/>
        </p:nvCxnSpPr>
        <p:spPr>
          <a:xfrm>
            <a:off x="5858880" y="3629545"/>
            <a:ext cx="750753" cy="0"/>
          </a:xfrm>
          <a:prstGeom prst="line">
            <a:avLst/>
          </a:prstGeom>
          <a:ln w="57150">
            <a:solidFill>
              <a:schemeClr val="accent1"/>
            </a:solidFill>
            <a:prstDash val="sysDash"/>
            <a:headEnd type="none"/>
            <a:tailEnd type="triangle"/>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9375" r="937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社会责任与可持续发展</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将社会责任融入战略管理全过程，推动企业实现经济、社会和环境综合效益最大化。</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数字化与智能化</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借助大数据、人工智能等技术手段提高战略决策的科学性和准确性。</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平台化与生态化</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构建企业生态系统，实现资源共享和协同发展，提升整体竞争力。</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战略管理的挑战与趋势</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01317" y="1367784"/>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rgbClr val="00AF57">
                    <a:alpha val="100000"/>
                  </a:srgbClr>
                </a:solidFill>
                <a:latin typeface="Microsoft Yahei"/>
                <a:ea typeface="Microsoft Yahei"/>
                <a:cs typeface="Microsoft Yahei"/>
              </a:rPr>
              <a:t>02</a:t>
            </a:r>
          </a:p>
        </p:txBody>
      </p:sp>
      <p:sp>
        <p:nvSpPr>
          <p:cNvPr id="3" name="TextBox 3"/>
          <p:cNvSpPr txBox="1"/>
          <p:nvPr/>
        </p:nvSpPr>
        <p:spPr>
          <a:xfrm>
            <a:off x="501317" y="3039024"/>
            <a:ext cx="9429750"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00AF57">
                    <a:alpha val="100000"/>
                  </a:srgbClr>
                </a:solidFill>
                <a:latin typeface="Microsoft Yahei"/>
                <a:ea typeface="Microsoft Yahei"/>
                <a:cs typeface="Microsoft Yahei"/>
              </a:rPr>
              <a:t>战略分析</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3208" r="13208"/>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政治法律环境</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经济环境</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社会文化环境</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技术环境</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外部环境分析</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分析国家政治稳定性、政策连续性、法律法规对行业的影响以及国际政治环境等因素。</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了解人口结构、教育水平、价值观念、消费习惯等社会文化因素对企业战略制定的影响。</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研究宏观经济形势、经济增长速度、通货膨胀率、利率汇率等经济指标对行业和企业的影响。</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关注行业技术发展趋势、技术创新对企业竞争力的影响以及技术转移和商业化等因素。</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5250" r="15250"/>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评估企业的有形资源（如资金、设备、原材料等）和无形资源（如品牌、专利、人才等）。</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企业资源</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企业能力</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企业文化</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组织结构</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分析企业的研发能力、生产能力、营销能力、管理能力等核心竞争力。</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了解企业的价值观、行为准则、员工认同感等对企业战略执行的影响。</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研究企业的组织结构、决策流程、沟通机制等对战略实施的支撑作用。</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内部环境分析</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2215756" y="1566343"/>
            <a:ext cx="2043574" cy="4455417"/>
            <a:chOff x="2215756" y="1566343"/>
            <a:chExt cx="2043574" cy="4455417"/>
          </a:xfrm>
        </p:grpSpPr>
        <p:sp>
          <p:nvSpPr>
            <p:cNvPr id="5" name="Freeform 5"/>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171292" y="2749588"/>
            <a:ext cx="2088928" cy="2088928"/>
            <a:chOff x="1171292" y="2749588"/>
            <a:chExt cx="2088928" cy="2088928"/>
          </a:xfrm>
        </p:grpSpPr>
        <p:sp>
          <p:nvSpPr>
            <p:cNvPr id="10" name="AutoShape 10"/>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1797656" y="3303419"/>
            <a:ext cx="931450" cy="924116"/>
            <a:chOff x="1797656" y="3303419"/>
            <a:chExt cx="931450" cy="924116"/>
          </a:xfrm>
        </p:grpSpPr>
        <p:sp>
          <p:nvSpPr>
            <p:cNvPr id="12" name="Freeform 12"/>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SWOT分析</a:t>
              </a:r>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优势（Strengths）</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识别企业在产品、技术、品牌、市场份额等方面的优势。</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劣势（Weaknesses）</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发现企业在资源、能力、管理等方面的不足和缺陷。</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机会（Opportunities）</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洞察市场趋势、政策变化、技术进步等带来的发展机遇。</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威胁（Threats）</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警惕竞争对手、替代品威胁、政策法规变化等潜在风险。</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01317" y="1367784"/>
            <a:ext cx="7680985"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rgbClr val="00AF57">
                    <a:alpha val="100000"/>
                  </a:srgbClr>
                </a:solidFill>
                <a:latin typeface="Microsoft Yahei"/>
                <a:ea typeface="Microsoft Yahei"/>
                <a:cs typeface="Microsoft Yahei"/>
              </a:rPr>
              <a:t>03</a:t>
            </a:r>
          </a:p>
        </p:txBody>
      </p:sp>
      <p:sp>
        <p:nvSpPr>
          <p:cNvPr id="3" name="TextBox 3"/>
          <p:cNvSpPr txBox="1"/>
          <p:nvPr/>
        </p:nvSpPr>
        <p:spPr>
          <a:xfrm>
            <a:off x="501317" y="3039024"/>
            <a:ext cx="9429750"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rgbClr val="00AF57">
                    <a:alpha val="100000"/>
                  </a:srgbClr>
                </a:solidFill>
                <a:latin typeface="Microsoft Yahei"/>
                <a:ea typeface="Microsoft Yahei"/>
                <a:cs typeface="Microsoft Yahei"/>
              </a:rPr>
              <a:t>战略选择</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https://d.book118.com/668015100001006043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89</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2024-09-22T08:07:45.927</cp:lastPrinted>
  <dcterms:created xsi:type="dcterms:W3CDTF">2024-09-22T00:07:45Z</dcterms:created>
  <dcterms:modified xsi:type="dcterms:W3CDTF">2024-09-22T00:07:48Z</dcterms:modified>
</cp:coreProperties>
</file>