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image" Target="../media/image2.png" /><Relationship Id="rId3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9B571-B72D-429B-ACDF-73CC3865C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36516-BEAB-43B3-85D5-7FFC0DE52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81F85-BDEA-488C-A5EE-86D5C1474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682FF-A23A-4955-B0E1-0497F7268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A10F0-2330-4EA8-BB0A-73FFE2835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8E895F-8B4D-4000-B50C-53F6504805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2738F6-DE4F-44C8-AB0E-DB87F3FA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C4DFD8-7A4B-4892-AA1F-BD0352234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3722D-53D1-4303-92C0-BC6813A6F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92658-4D13-4577-80A9-3E624646F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94C134-2F76-455E-B2D7-5D0FE0678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23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wo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7" name="bg object 17"/>
          <p:cNvSpPr/>
          <p:nvPr/>
        </p:nvSpPr>
        <p:spPr>
          <a:xfrm>
            <a:off x="5012266" y="3720617"/>
            <a:ext cx="2167890" cy="1834514"/>
          </a:xfrm>
          <a:custGeom>
            <a:rect l="l" t="t" r="r" b="b"/>
            <a:pathLst>
              <a:path w="2167890" h="1834514">
                <a:moveTo>
                  <a:pt x="1083733" y="1834100"/>
                </a:moveTo>
                <a:lnTo>
                  <a:pt x="0" y="0"/>
                </a:lnTo>
                <a:lnTo>
                  <a:pt x="2167466" y="0"/>
                </a:lnTo>
                <a:lnTo>
                  <a:pt x="1083733" y="1834100"/>
                </a:lnTo>
                <a:close/>
              </a:path>
            </a:pathLst>
          </a:custGeom>
          <a:solidFill>
            <a:srgbClr val="0046B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bg object 18"/>
          <p:cNvSpPr/>
          <p:nvPr/>
        </p:nvSpPr>
        <p:spPr>
          <a:xfrm>
            <a:off x="3776916" y="3865016"/>
            <a:ext cx="4640580" cy="1826895"/>
          </a:xfrm>
          <a:custGeom>
            <a:rect l="l" t="t" r="r" b="b"/>
            <a:pathLst>
              <a:path w="4640580" h="1826895">
                <a:moveTo>
                  <a:pt x="2167458" y="1826285"/>
                </a:moveTo>
                <a:lnTo>
                  <a:pt x="1083729" y="0"/>
                </a:lnTo>
                <a:lnTo>
                  <a:pt x="0" y="1826285"/>
                </a:lnTo>
                <a:lnTo>
                  <a:pt x="2167458" y="1826285"/>
                </a:lnTo>
                <a:close/>
              </a:path>
              <a:path w="4640580" h="1826895">
                <a:moveTo>
                  <a:pt x="4640237" y="1826285"/>
                </a:moveTo>
                <a:lnTo>
                  <a:pt x="3556508" y="0"/>
                </a:lnTo>
                <a:lnTo>
                  <a:pt x="2472779" y="1826285"/>
                </a:lnTo>
                <a:lnTo>
                  <a:pt x="4640237" y="1826285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9" name="bg object 19"/>
          <p:cNvSpPr/>
          <p:nvPr/>
        </p:nvSpPr>
        <p:spPr>
          <a:xfrm>
            <a:off x="5012266" y="1711093"/>
            <a:ext cx="2167890" cy="1826895"/>
          </a:xfrm>
          <a:custGeom>
            <a:rect l="l" t="t" r="r" b="b"/>
            <a:pathLst>
              <a:path w="2167890" h="1826895">
                <a:moveTo>
                  <a:pt x="2167466" y="1826279"/>
                </a:moveTo>
                <a:lnTo>
                  <a:pt x="0" y="1826279"/>
                </a:lnTo>
                <a:lnTo>
                  <a:pt x="1083733" y="0"/>
                </a:lnTo>
                <a:lnTo>
                  <a:pt x="2167466" y="1826279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0" name="bg object 20"/>
          <p:cNvSpPr/>
          <p:nvPr/>
        </p:nvSpPr>
        <p:spPr>
          <a:xfrm>
            <a:off x="5743787" y="3022600"/>
            <a:ext cx="704850" cy="520700"/>
          </a:xfrm>
          <a:custGeom>
            <a:rect l="l" t="t" r="r" b="b"/>
            <a:pathLst>
              <a:path w="704850" h="520700">
                <a:moveTo>
                  <a:pt x="528320" y="520192"/>
                </a:moveTo>
                <a:lnTo>
                  <a:pt x="176106" y="520192"/>
                </a:lnTo>
                <a:lnTo>
                  <a:pt x="176106" y="260095"/>
                </a:lnTo>
                <a:lnTo>
                  <a:pt x="0" y="260095"/>
                </a:lnTo>
                <a:lnTo>
                  <a:pt x="352213" y="0"/>
                </a:lnTo>
                <a:lnTo>
                  <a:pt x="704427" y="260095"/>
                </a:lnTo>
                <a:lnTo>
                  <a:pt x="528320" y="260095"/>
                </a:lnTo>
                <a:lnTo>
                  <a:pt x="528320" y="520192"/>
                </a:lnTo>
                <a:close/>
              </a:path>
            </a:pathLst>
          </a:custGeom>
          <a:solidFill>
            <a:srgbClr val="0A02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1" name="bg object 21"/>
          <p:cNvSpPr/>
          <p:nvPr/>
        </p:nvSpPr>
        <p:spPr>
          <a:xfrm>
            <a:off x="6627667" y="4632503"/>
            <a:ext cx="537210" cy="604520"/>
          </a:xfrm>
          <a:custGeom>
            <a:rect l="l" t="t" r="r" b="b"/>
            <a:pathLst>
              <a:path w="537209" h="604520">
                <a:moveTo>
                  <a:pt x="0" y="319014"/>
                </a:moveTo>
                <a:lnTo>
                  <a:pt x="181333" y="17066"/>
                </a:lnTo>
                <a:lnTo>
                  <a:pt x="404310" y="150974"/>
                </a:lnTo>
                <a:lnTo>
                  <a:pt x="494977" y="0"/>
                </a:lnTo>
                <a:lnTo>
                  <a:pt x="536620" y="435855"/>
                </a:lnTo>
                <a:lnTo>
                  <a:pt x="132309" y="603896"/>
                </a:lnTo>
                <a:lnTo>
                  <a:pt x="222976" y="452921"/>
                </a:lnTo>
                <a:lnTo>
                  <a:pt x="0" y="319014"/>
                </a:lnTo>
                <a:close/>
              </a:path>
            </a:pathLst>
          </a:custGeom>
          <a:solidFill>
            <a:srgbClr val="0A02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2" name="bg object 22"/>
          <p:cNvSpPr/>
          <p:nvPr/>
        </p:nvSpPr>
        <p:spPr>
          <a:xfrm>
            <a:off x="5038631" y="4614591"/>
            <a:ext cx="538480" cy="608330"/>
          </a:xfrm>
          <a:custGeom>
            <a:rect l="l" t="t" r="r" b="b"/>
            <a:pathLst>
              <a:path w="538479" h="608329">
                <a:moveTo>
                  <a:pt x="359898" y="20535"/>
                </a:moveTo>
                <a:lnTo>
                  <a:pt x="537880" y="324470"/>
                </a:lnTo>
                <a:lnTo>
                  <a:pt x="313435" y="455903"/>
                </a:lnTo>
                <a:lnTo>
                  <a:pt x="402426" y="607871"/>
                </a:lnTo>
                <a:lnTo>
                  <a:pt x="0" y="435368"/>
                </a:lnTo>
                <a:lnTo>
                  <a:pt x="46463" y="0"/>
                </a:lnTo>
                <a:lnTo>
                  <a:pt x="135454" y="151967"/>
                </a:lnTo>
                <a:lnTo>
                  <a:pt x="359898" y="20535"/>
                </a:lnTo>
                <a:close/>
              </a:path>
            </a:pathLst>
          </a:custGeom>
          <a:solidFill>
            <a:srgbClr val="0A0237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3" name="bg object 23"/>
          <p:cNvSpPr/>
          <p:nvPr/>
        </p:nvSpPr>
        <p:spPr>
          <a:xfrm>
            <a:off x="6818376" y="3284051"/>
            <a:ext cx="4107815" cy="0"/>
          </a:xfrm>
          <a:custGeom>
            <a:rect l="l" t="t" r="r" b="b"/>
            <a:pathLst>
              <a:path w="4107815">
                <a:moveTo>
                  <a:pt x="4107349" y="0"/>
                </a:moveTo>
                <a:lnTo>
                  <a:pt x="0" y="0"/>
                </a:lnTo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24" name="bg object 24"/>
          <p:cNvSpPr/>
          <p:nvPr/>
        </p:nvSpPr>
        <p:spPr>
          <a:xfrm>
            <a:off x="6818376" y="3284051"/>
            <a:ext cx="4107815" cy="0"/>
          </a:xfrm>
          <a:custGeom>
            <a:rect l="l" t="t" r="r" b="b"/>
            <a:pathLst>
              <a:path w="4107815">
                <a:moveTo>
                  <a:pt x="0" y="0"/>
                </a:moveTo>
                <a:lnTo>
                  <a:pt x="4107349" y="0"/>
                </a:lnTo>
              </a:path>
            </a:pathLst>
          </a:custGeom>
          <a:ln w="9525">
            <a:solidFill>
              <a:srgbClr val="609FFF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5" name="bg object 25"/>
          <p:cNvPicPr/>
          <p:nvPr/>
        </p:nvPicPr>
        <p:blipFill>
          <a:blip r:embed="rId2"/>
          <a:stretch>
            <a:fillRect/>
          </a:stretch>
        </p:blipFill>
        <p:spPr>
          <a:xfrm>
            <a:off x="10897276" y="3216316"/>
            <a:ext cx="151723" cy="151722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Only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205967" y="320735"/>
            <a:ext cx="3454400" cy="482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0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760842" y="1445928"/>
            <a:ext cx="5549900" cy="43827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2300" b="1" i="0">
                <a:solidFill>
                  <a:srgbClr val="609FFF"/>
                </a:solidFill>
                <a:latin typeface="微软雅黑"/>
                <a:cs typeface="微软雅黑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77824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10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16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11" Type="http://schemas.openxmlformats.org/officeDocument/2006/relationships/image" Target="../media/image14.png" /><Relationship Id="rId2" Type="http://schemas.openxmlformats.org/officeDocument/2006/relationships/image" Target="../media/image17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9.png" /><Relationship Id="rId7" Type="http://schemas.openxmlformats.org/officeDocument/2006/relationships/image" Target="../media/image10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3.png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10.png" /><Relationship Id="rId6" Type="http://schemas.openxmlformats.org/officeDocument/2006/relationships/image" Target="../media/image9.png" /><Relationship Id="rId7" Type="http://schemas.openxmlformats.org/officeDocument/2006/relationships/image" Target="../media/image11.png" /><Relationship Id="rId8" Type="http://schemas.openxmlformats.org/officeDocument/2006/relationships/image" Target="../media/image12.png" /><Relationship Id="rId9" Type="http://schemas.openxmlformats.org/officeDocument/2006/relationships/image" Target="../media/image1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1.png" /><Relationship Id="rId11" Type="http://schemas.openxmlformats.org/officeDocument/2006/relationships/image" Target="../media/image12.png" /><Relationship Id="rId12" Type="http://schemas.openxmlformats.org/officeDocument/2006/relationships/image" Target="../media/image14.png" /><Relationship Id="rId13" Type="http://schemas.openxmlformats.org/officeDocument/2006/relationships/image" Target="../media/image13.png" /><Relationship Id="rId2" Type="http://schemas.openxmlformats.org/officeDocument/2006/relationships/image" Target="../media/image18.png" /><Relationship Id="rId3" Type="http://schemas.openxmlformats.org/officeDocument/2006/relationships/image" Target="../media/image19.png" /><Relationship Id="rId4" Type="http://schemas.openxmlformats.org/officeDocument/2006/relationships/image" Target="../media/image20.png" /><Relationship Id="rId5" Type="http://schemas.openxmlformats.org/officeDocument/2006/relationships/image" Target="../media/image6.png" /><Relationship Id="rId6" Type="http://schemas.openxmlformats.org/officeDocument/2006/relationships/image" Target="../media/image7.png" /><Relationship Id="rId7" Type="http://schemas.openxmlformats.org/officeDocument/2006/relationships/image" Target="../media/image8.png" /><Relationship Id="rId8" Type="http://schemas.openxmlformats.org/officeDocument/2006/relationships/image" Target="../media/image10.png" /><Relationship Id="rId9" Type="http://schemas.openxmlformats.org/officeDocument/2006/relationships/image" Target="../media/image9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9.png" /><Relationship Id="rId11" Type="http://schemas.openxmlformats.org/officeDocument/2006/relationships/image" Target="../media/image11.png" /><Relationship Id="rId12" Type="http://schemas.openxmlformats.org/officeDocument/2006/relationships/image" Target="../media/image12.png" /><Relationship Id="rId13" Type="http://schemas.openxmlformats.org/officeDocument/2006/relationships/image" Target="../media/image14.png" /><Relationship Id="rId14" Type="http://schemas.openxmlformats.org/officeDocument/2006/relationships/image" Target="../media/image13.png" /><Relationship Id="rId2" Type="http://schemas.openxmlformats.org/officeDocument/2006/relationships/image" Target="../media/image21.png" /><Relationship Id="rId3" Type="http://schemas.openxmlformats.org/officeDocument/2006/relationships/image" Target="../media/image22.png" /><Relationship Id="rId4" Type="http://schemas.openxmlformats.org/officeDocument/2006/relationships/image" Target="../media/image23.png" /><Relationship Id="rId5" Type="http://schemas.openxmlformats.org/officeDocument/2006/relationships/image" Target="../media/image24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Relationship Id="rId8" Type="http://schemas.openxmlformats.org/officeDocument/2006/relationships/image" Target="../media/image8.png" /><Relationship Id="rId9" Type="http://schemas.openxmlformats.org/officeDocument/2006/relationships/image" Target="../media/image10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4.png" /><Relationship Id="rId11" Type="http://schemas.openxmlformats.org/officeDocument/2006/relationships/image" Target="../media/image13.png" /><Relationship Id="rId2" Type="http://schemas.openxmlformats.org/officeDocument/2006/relationships/image" Target="../media/image25.png" /><Relationship Id="rId3" Type="http://schemas.openxmlformats.org/officeDocument/2006/relationships/image" Target="../media/image6.png" /><Relationship Id="rId4" Type="http://schemas.openxmlformats.org/officeDocument/2006/relationships/image" Target="../media/image7.png" /><Relationship Id="rId5" Type="http://schemas.openxmlformats.org/officeDocument/2006/relationships/image" Target="../media/image8.png" /><Relationship Id="rId6" Type="http://schemas.openxmlformats.org/officeDocument/2006/relationships/image" Target="../media/image10.png" /><Relationship Id="rId7" Type="http://schemas.openxmlformats.org/officeDocument/2006/relationships/image" Target="../media/image9.png" /><Relationship Id="rId8" Type="http://schemas.openxmlformats.org/officeDocument/2006/relationships/image" Target="../media/image11.png" /><Relationship Id="rId9" Type="http://schemas.openxmlformats.org/officeDocument/2006/relationships/image" Target="../media/image1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image" Target="../media/image12.png" /><Relationship Id="rId11" Type="http://schemas.openxmlformats.org/officeDocument/2006/relationships/image" Target="../media/image14.png" /><Relationship Id="rId12" Type="http://schemas.openxmlformats.org/officeDocument/2006/relationships/image" Target="../media/image13.png" /><Relationship Id="rId2" Type="http://schemas.openxmlformats.org/officeDocument/2006/relationships/image" Target="../media/image26.png" /><Relationship Id="rId3" Type="http://schemas.openxmlformats.org/officeDocument/2006/relationships/image" Target="../media/image27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png" /><Relationship Id="rId7" Type="http://schemas.openxmlformats.org/officeDocument/2006/relationships/image" Target="../media/image10.png" /><Relationship Id="rId8" Type="http://schemas.openxmlformats.org/officeDocument/2006/relationships/image" Target="../media/image9.png" /><Relationship Id="rId9" Type="http://schemas.openxmlformats.org/officeDocument/2006/relationships/image" Target="../media/image1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2306402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1311556" y="3754266"/>
            <a:ext cx="9380220" cy="0"/>
          </a:xfrm>
          <a:custGeom>
            <a:rect l="l" t="t" r="r" b="b"/>
            <a:pathLst>
              <a:path w="9380220">
                <a:moveTo>
                  <a:pt x="0" y="0"/>
                </a:moveTo>
                <a:lnTo>
                  <a:pt x="9379661" y="0"/>
                </a:lnTo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/>
          <p:nvPr/>
        </p:nvSpPr>
        <p:spPr>
          <a:xfrm>
            <a:off x="1311557" y="1950146"/>
            <a:ext cx="9400540" cy="1715135"/>
          </a:xfrm>
          <a:custGeom>
            <a:rect l="l" t="t" r="r" b="b"/>
            <a:pathLst>
              <a:path w="9400540" h="1715135">
                <a:moveTo>
                  <a:pt x="9400475" y="1714909"/>
                </a:moveTo>
                <a:lnTo>
                  <a:pt x="0" y="1714909"/>
                </a:lnTo>
                <a:lnTo>
                  <a:pt x="0" y="0"/>
                </a:lnTo>
                <a:lnTo>
                  <a:pt x="9400475" y="0"/>
                </a:lnTo>
                <a:lnTo>
                  <a:pt x="9400475" y="1714909"/>
                </a:lnTo>
                <a:close/>
              </a:path>
            </a:pathLst>
          </a:custGeom>
          <a:solidFill>
            <a:srgbClr val="FFFFFF">
              <a:alpha val="18823"/>
            </a:srgbClr>
          </a:solidFill>
        </p:spPr>
        <p:txBody>
          <a:bodyPr wrap="square" lIns="0" tIns="0" rIns="0" bIns="0" rtlCol="0"/>
          <a:lstStyle/>
          <a:p/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484495" y="2203452"/>
            <a:ext cx="5054600" cy="7797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950" spc="-10">
                <a:solidFill>
                  <a:srgbClr val="FFFCFC"/>
                </a:solidFill>
              </a:rPr>
              <a:t>休闲小吃行业报告</a:t>
            </a:r>
            <a:endParaRPr sz="4950"/>
          </a:p>
        </p:txBody>
      </p:sp>
      <p:sp>
        <p:nvSpPr>
          <p:cNvPr id="5" name="object 5"/>
          <p:cNvSpPr/>
          <p:nvPr/>
        </p:nvSpPr>
        <p:spPr>
          <a:xfrm>
            <a:off x="1311556" y="1848442"/>
            <a:ext cx="9380220" cy="0"/>
          </a:xfrm>
          <a:custGeom>
            <a:rect l="l" t="t" r="r" b="b"/>
            <a:pathLst>
              <a:path w="9380220">
                <a:moveTo>
                  <a:pt x="0" y="0"/>
                </a:moveTo>
                <a:lnTo>
                  <a:pt x="9379661" y="0"/>
                </a:lnTo>
              </a:path>
            </a:pathLst>
          </a:custGeom>
          <a:ln w="28575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880834" y="3614246"/>
            <a:ext cx="2785745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0">
                <a:solidFill>
                  <a:srgbClr val="FFFFFF"/>
                </a:solidFill>
                <a:latin typeface="微软雅黑"/>
                <a:cs typeface="微软雅黑"/>
              </a:rPr>
              <a:t>Contents</a:t>
            </a:r>
            <a:endParaRPr sz="48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58959" y="2520950"/>
            <a:ext cx="2065655" cy="993775"/>
          </a:xfrm>
          <a:prstGeom prst="rect">
            <a:avLst/>
          </a:prstGeom>
          <a:solidFill>
            <a:srgbClr val="FFFFFF">
              <a:alpha val="18038"/>
            </a:srgbClr>
          </a:solidFill>
        </p:spPr>
        <p:txBody>
          <a:bodyPr vert="horz" wrap="square" lIns="0" tIns="140335" rIns="0" bIns="0" rtlCol="0">
            <a:spAutoFit/>
          </a:bodyPr>
          <a:lstStyle/>
          <a:p>
            <a:pPr marL="422909">
              <a:lnSpc>
                <a:spcPct val="100000"/>
              </a:lnSpc>
              <a:spcBef>
                <a:spcPts val="1105"/>
              </a:spcBef>
            </a:pPr>
            <a:r>
              <a:rPr sz="4800" b="1" spc="-25">
                <a:solidFill>
                  <a:srgbClr val="FFFFFF"/>
                </a:solidFill>
                <a:latin typeface="微软雅黑"/>
                <a:cs typeface="微软雅黑"/>
              </a:rPr>
              <a:t>目录</a:t>
            </a:r>
            <a:endParaRPr sz="48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754172" y="1633782"/>
            <a:ext cx="5029200" cy="3720465"/>
          </a:xfrm>
          <a:prstGeom prst="rect">
            <a:avLst/>
          </a:prstGeom>
        </p:spPr>
        <p:txBody>
          <a:bodyPr vert="horz" wrap="square" lIns="0" tIns="208279" rIns="0" bIns="0" rtlCol="0">
            <a:spAutoFit/>
          </a:bodyPr>
          <a:lstStyle/>
          <a:p>
            <a:pPr marL="215900" indent="-203200">
              <a:lnSpc>
                <a:spcPct val="100000"/>
              </a:lnSpc>
              <a:spcBef>
                <a:spcPts val="1639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10">
                <a:solidFill>
                  <a:srgbClr val="FFFFFF"/>
                </a:solidFill>
                <a:latin typeface="微软雅黑"/>
                <a:cs typeface="微软雅黑"/>
              </a:rPr>
              <a:t>行业概述与发展趋势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FFFFFF"/>
                </a:solidFill>
                <a:latin typeface="微软雅黑"/>
                <a:cs typeface="微软雅黑"/>
              </a:rPr>
              <a:t>竞争格局与主要企业分析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FFFFFF"/>
                </a:solidFill>
                <a:latin typeface="微软雅黑"/>
                <a:cs typeface="微软雅黑"/>
              </a:rPr>
              <a:t>产品创新及差异化策略探讨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FFFFFF"/>
                </a:solidFill>
                <a:latin typeface="微软雅黑"/>
                <a:cs typeface="微软雅黑"/>
              </a:rPr>
              <a:t>营销策略及渠道拓展研究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FFFFFF"/>
                </a:solidFill>
                <a:latin typeface="微软雅黑"/>
                <a:cs typeface="微软雅黑"/>
              </a:rPr>
              <a:t>供应链管理优化及成本控制措施</a:t>
            </a:r>
            <a:endParaRPr sz="2700">
              <a:latin typeface="微软雅黑"/>
              <a:cs typeface="微软雅黑"/>
            </a:endParaRPr>
          </a:p>
          <a:p>
            <a:pPr marL="215900" indent="-203200">
              <a:lnSpc>
                <a:spcPct val="100000"/>
              </a:lnSpc>
              <a:spcBef>
                <a:spcPts val="1620"/>
              </a:spcBef>
              <a:buSzPct val="101851"/>
              <a:buFont typeface="Arial"/>
              <a:buChar char="•"/>
              <a:tabLst>
                <a:tab pos="215900"/>
              </a:tabLst>
            </a:pPr>
            <a:r>
              <a:rPr sz="2700" b="1" spc="-5">
                <a:solidFill>
                  <a:srgbClr val="FFFFFF"/>
                </a:solidFill>
                <a:latin typeface="微软雅黑"/>
                <a:cs typeface="微软雅黑"/>
              </a:rPr>
              <a:t>未来发展趋势预测与挑战应对</a:t>
            </a:r>
            <a:endParaRPr sz="27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61112" y="2474335"/>
            <a:ext cx="6169025" cy="1715135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4000">
              <a:latin typeface="Times New Roman"/>
              <a:cs typeface="Times New Roman"/>
            </a:endParaRPr>
          </a:p>
          <a:p>
            <a:pPr algn="ctr">
              <a:lnSpc>
                <a:spcPct val="100000"/>
              </a:lnSpc>
            </a:pPr>
            <a:r>
              <a:rPr sz="3600" b="0" spc="-10">
                <a:solidFill>
                  <a:srgbClr val="FFFFFF"/>
                </a:solidFill>
                <a:latin typeface="微软雅黑"/>
                <a:cs typeface="微软雅黑"/>
              </a:rPr>
              <a:t>行业概述与发展趋势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59312" y="2969186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310956" y="2387805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310956" y="4280470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1477192" y="1927705"/>
            <a:ext cx="5791871" cy="3625167"/>
          </a:xfrm>
          <a:prstGeom prst="rect">
            <a:avLst/>
          </a:prstGeom>
        </p:spPr>
      </p:pic>
      <p:grpSp>
        <p:nvGrpSpPr>
          <p:cNvPr id="3" name="object 3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7" name="object 7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10" name="object 10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1" name="object 1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6" name="object 2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休闲小吃定义及分类</a:t>
            </a:r>
          </a:p>
        </p:txBody>
      </p:sp>
      <p:sp>
        <p:nvSpPr>
          <p:cNvPr id="27" name="object 27"/>
          <p:cNvSpPr txBox="1"/>
          <p:nvPr/>
        </p:nvSpPr>
        <p:spPr>
          <a:xfrm>
            <a:off x="7863129" y="1494586"/>
            <a:ext cx="3126740" cy="449580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609FFF"/>
                </a:solidFill>
                <a:latin typeface="微软雅黑"/>
                <a:cs typeface="微软雅黑"/>
              </a:rPr>
              <a:t>定</a:t>
            </a:r>
            <a:r>
              <a:rPr sz="1700" b="1" spc="-50">
                <a:solidFill>
                  <a:srgbClr val="609FFF"/>
                </a:solidFill>
                <a:latin typeface="微软雅黑"/>
                <a:cs typeface="微软雅黑"/>
              </a:rPr>
              <a:t>义</a:t>
            </a:r>
            <a:endParaRPr sz="17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休闲小吃是指在日常生活中，人们为了解馋、消遣、垫饥等需求而食用的非正餐类食品。它们通常具有口感独特、携带方便、价格适中等特点。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80"/>
              </a:spcBef>
            </a:pP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1700" b="1">
                <a:solidFill>
                  <a:srgbClr val="609FFF"/>
                </a:solidFill>
                <a:latin typeface="微软雅黑"/>
                <a:cs typeface="微软雅黑"/>
              </a:rPr>
              <a:t>分</a:t>
            </a:r>
            <a:r>
              <a:rPr sz="1700" b="1" spc="-50">
                <a:solidFill>
                  <a:srgbClr val="609FFF"/>
                </a:solidFill>
                <a:latin typeface="微软雅黑"/>
                <a:cs typeface="微软雅黑"/>
              </a:rPr>
              <a:t>类</a:t>
            </a:r>
            <a:endParaRPr sz="1700">
              <a:latin typeface="微软雅黑"/>
              <a:cs typeface="微软雅黑"/>
            </a:endParaRPr>
          </a:p>
          <a:p>
            <a:pPr marL="65405" marR="5080" algn="just">
              <a:lnSpc>
                <a:spcPct val="187000"/>
              </a:lnSpc>
              <a:spcBef>
                <a:spcPts val="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根据产品特点和消费者需求，休闲小吃可分为膨化食品、糖果巧克力、蜜饯果脯、坚果炒货、肉干肉脯、果冻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布丁等多个类别。</a:t>
            </a:r>
            <a:endParaRPr sz="150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454963" y="331167"/>
            <a:ext cx="309245" cy="85090"/>
            <a:chOff x="454963" y="331167"/>
            <a:chExt cx="309245" cy="85090"/>
          </a:xfrm>
        </p:grpSpPr>
        <p:pic>
          <p:nvPicPr>
            <p:cNvPr id="3" name="object 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</p:grpSp>
      <p:grpSp>
        <p:nvGrpSpPr>
          <p:cNvPr id="6" name="object 6"/>
          <p:cNvGrpSpPr/>
          <p:nvPr/>
        </p:nvGrpSpPr>
        <p:grpSpPr>
          <a:xfrm>
            <a:off x="799767" y="344296"/>
            <a:ext cx="170815" cy="73660"/>
            <a:chOff x="799767" y="344296"/>
            <a:chExt cx="170815" cy="73660"/>
          </a:xfrm>
        </p:grpSpPr>
        <p:pic>
          <p:nvPicPr>
            <p:cNvPr id="7" name="object 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</p:grpSp>
      <p:grpSp>
        <p:nvGrpSpPr>
          <p:cNvPr id="9" name="object 9"/>
          <p:cNvGrpSpPr/>
          <p:nvPr/>
        </p:nvGrpSpPr>
        <p:grpSpPr>
          <a:xfrm>
            <a:off x="454963" y="448941"/>
            <a:ext cx="515620" cy="322580"/>
            <a:chOff x="454963" y="448941"/>
            <a:chExt cx="515620" cy="322580"/>
          </a:xfrm>
        </p:grpSpPr>
        <p:pic>
          <p:nvPicPr>
            <p:cNvPr id="10" name="object 1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5" name="object 25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市场规模与增长趋势</a:t>
            </a:r>
          </a:p>
        </p:txBody>
      </p:sp>
      <p:sp>
        <p:nvSpPr>
          <p:cNvPr id="26" name="object 26"/>
          <p:cNvSpPr txBox="1"/>
          <p:nvPr/>
        </p:nvSpPr>
        <p:spPr>
          <a:xfrm>
            <a:off x="3525429" y="2521077"/>
            <a:ext cx="7454900" cy="68199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795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近年来，随着人们生活水平的提高和消费观念的转变，休闲小吃市场规模不断扩大。根</a:t>
            </a:r>
            <a:endParaRPr sz="15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56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据市场调研数据，全球休闲小吃市场规模已达数千亿美元，其中中国市场占比逐年提升。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27" name="object 27"/>
          <p:cNvSpPr txBox="1"/>
          <p:nvPr/>
        </p:nvSpPr>
        <p:spPr>
          <a:xfrm>
            <a:off x="6802028" y="1640750"/>
            <a:ext cx="9017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609FFF"/>
                </a:solidFill>
                <a:latin typeface="微软雅黑"/>
                <a:cs typeface="微软雅黑"/>
              </a:rPr>
              <a:t>市场规</a:t>
            </a:r>
            <a:r>
              <a:rPr sz="1700" b="1" spc="-50">
                <a:solidFill>
                  <a:srgbClr val="609FFF"/>
                </a:solidFill>
                <a:latin typeface="微软雅黑"/>
                <a:cs typeface="微软雅黑"/>
              </a:rPr>
              <a:t>模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28" name="object 28"/>
          <p:cNvSpPr txBox="1"/>
          <p:nvPr/>
        </p:nvSpPr>
        <p:spPr>
          <a:xfrm>
            <a:off x="3620679" y="4002442"/>
            <a:ext cx="7264400" cy="174688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609FFF"/>
                </a:solidFill>
                <a:latin typeface="微软雅黑"/>
                <a:cs typeface="微软雅黑"/>
              </a:rPr>
              <a:t>增长趋</a:t>
            </a:r>
            <a:r>
              <a:rPr sz="1700" b="1" spc="-50">
                <a:solidFill>
                  <a:srgbClr val="609FFF"/>
                </a:solidFill>
                <a:latin typeface="微软雅黑"/>
                <a:cs typeface="微软雅黑"/>
              </a:rPr>
              <a:t>势</a:t>
            </a:r>
            <a:endParaRPr sz="1700">
              <a:latin typeface="微软雅黑"/>
              <a:cs typeface="微软雅黑"/>
            </a:endParaRPr>
          </a:p>
          <a:p>
            <a:pPr marL="12065" marR="5080" algn="ctr">
              <a:lnSpc>
                <a:spcPct val="190300"/>
              </a:lnSpc>
              <a:spcBef>
                <a:spcPts val="1889"/>
              </a:spcBef>
            </a:pP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预计未来几年，休闲小吃市场将继续保持快速增长态势。一方面，随着消费者对健康、营</a:t>
            </a:r>
            <a:r>
              <a:rPr sz="1400" spc="-50">
                <a:solidFill>
                  <a:srgbClr val="FFFFFF"/>
                </a:solidFill>
                <a:latin typeface="微软雅黑"/>
                <a:cs typeface="微软雅黑"/>
              </a:rPr>
              <a:t>养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等方面需求的提高，健康型、功能型休闲小吃将受到更多关注；另一方面，随着新零售、</a:t>
            </a:r>
            <a:r>
              <a:rPr sz="1400" spc="-50">
                <a:solidFill>
                  <a:srgbClr val="FFFFFF"/>
                </a:solidFill>
                <a:latin typeface="微软雅黑"/>
                <a:cs typeface="微软雅黑"/>
              </a:rPr>
              <a:t>电</a:t>
            </a:r>
            <a:r>
              <a:rPr sz="1400">
                <a:solidFill>
                  <a:srgbClr val="FFFFFF"/>
                </a:solidFill>
                <a:latin typeface="微软雅黑"/>
                <a:cs typeface="微软雅黑"/>
              </a:rPr>
              <a:t>商等渠道的发展，休闲小吃的销售渠道将更加多元化，市场规模有望进一步扩大</a:t>
            </a:r>
            <a:r>
              <a:rPr sz="1400" spc="-50">
                <a:solidFill>
                  <a:srgbClr val="FFFFFF"/>
                </a:solidFill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1075312" y="4179054"/>
            <a:ext cx="1748155" cy="1748155"/>
            <a:chOff x="1075312" y="4179054"/>
            <a:chExt cx="1748155" cy="1748155"/>
          </a:xfrm>
        </p:grpSpPr>
        <p:sp>
          <p:nvSpPr>
            <p:cNvPr id="30" name="object 30"/>
            <p:cNvSpPr/>
            <p:nvPr/>
          </p:nvSpPr>
          <p:spPr>
            <a:xfrm>
              <a:off x="1075312" y="4179054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1747957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9"/>
                  </a:lnTo>
                  <a:lnTo>
                    <a:pt x="31220" y="641639"/>
                  </a:lnTo>
                  <a:lnTo>
                    <a:pt x="44557" y="597733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4"/>
                  </a:lnTo>
                  <a:lnTo>
                    <a:pt x="143039" y="394669"/>
                  </a:lnTo>
                  <a:lnTo>
                    <a:pt x="168629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3" y="143037"/>
                  </a:lnTo>
                  <a:lnTo>
                    <a:pt x="432867" y="119323"/>
                  </a:lnTo>
                  <a:lnTo>
                    <a:pt x="472338" y="97551"/>
                  </a:lnTo>
                  <a:lnTo>
                    <a:pt x="513017" y="77788"/>
                  </a:lnTo>
                  <a:lnTo>
                    <a:pt x="554839" y="60100"/>
                  </a:lnTo>
                  <a:lnTo>
                    <a:pt x="597737" y="44555"/>
                  </a:lnTo>
                  <a:lnTo>
                    <a:pt x="641644" y="31219"/>
                  </a:lnTo>
                  <a:lnTo>
                    <a:pt x="686494" y="20157"/>
                  </a:lnTo>
                  <a:lnTo>
                    <a:pt x="732220" y="11438"/>
                  </a:lnTo>
                  <a:lnTo>
                    <a:pt x="778756" y="5128"/>
                  </a:lnTo>
                  <a:lnTo>
                    <a:pt x="826044" y="1293"/>
                  </a:lnTo>
                  <a:lnTo>
                    <a:pt x="873978" y="0"/>
                  </a:lnTo>
                  <a:lnTo>
                    <a:pt x="921936" y="1293"/>
                  </a:lnTo>
                  <a:lnTo>
                    <a:pt x="969211" y="5128"/>
                  </a:lnTo>
                  <a:lnTo>
                    <a:pt x="1015744" y="11439"/>
                  </a:lnTo>
                  <a:lnTo>
                    <a:pt x="1061469" y="20158"/>
                  </a:lnTo>
                  <a:lnTo>
                    <a:pt x="1106318" y="31219"/>
                  </a:lnTo>
                  <a:lnTo>
                    <a:pt x="1150224" y="44556"/>
                  </a:lnTo>
                  <a:lnTo>
                    <a:pt x="1193122" y="60102"/>
                  </a:lnTo>
                  <a:lnTo>
                    <a:pt x="1234943" y="77789"/>
                  </a:lnTo>
                  <a:lnTo>
                    <a:pt x="1275623" y="97552"/>
                  </a:lnTo>
                  <a:lnTo>
                    <a:pt x="1315093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6"/>
                  </a:lnTo>
                  <a:lnTo>
                    <a:pt x="1459550" y="225167"/>
                  </a:lnTo>
                  <a:lnTo>
                    <a:pt x="1491975" y="255983"/>
                  </a:lnTo>
                  <a:lnTo>
                    <a:pt x="1522791" y="288408"/>
                  </a:lnTo>
                  <a:lnTo>
                    <a:pt x="1551931" y="322376"/>
                  </a:lnTo>
                  <a:lnTo>
                    <a:pt x="1579330" y="357819"/>
                  </a:lnTo>
                  <a:lnTo>
                    <a:pt x="1604919" y="394671"/>
                  </a:lnTo>
                  <a:lnTo>
                    <a:pt x="1628633" y="432865"/>
                  </a:lnTo>
                  <a:lnTo>
                    <a:pt x="1650405" y="472336"/>
                  </a:lnTo>
                  <a:lnTo>
                    <a:pt x="1670168" y="513015"/>
                  </a:lnTo>
                  <a:lnTo>
                    <a:pt x="1687855" y="554837"/>
                  </a:lnTo>
                  <a:lnTo>
                    <a:pt x="1703401" y="597734"/>
                  </a:lnTo>
                  <a:lnTo>
                    <a:pt x="1716737" y="641641"/>
                  </a:lnTo>
                  <a:lnTo>
                    <a:pt x="1727799" y="686490"/>
                  </a:lnTo>
                  <a:lnTo>
                    <a:pt x="1736518" y="732215"/>
                  </a:lnTo>
                  <a:lnTo>
                    <a:pt x="1742828" y="778750"/>
                  </a:lnTo>
                  <a:lnTo>
                    <a:pt x="1746663" y="826026"/>
                  </a:lnTo>
                  <a:lnTo>
                    <a:pt x="1747957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1" y="1275621"/>
                  </a:lnTo>
                  <a:lnTo>
                    <a:pt x="77788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8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7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1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8" y="1353286"/>
                  </a:lnTo>
                  <a:lnTo>
                    <a:pt x="1579329" y="1390138"/>
                  </a:lnTo>
                  <a:lnTo>
                    <a:pt x="1551931" y="1425582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5"/>
                  </a:lnTo>
                  <a:lnTo>
                    <a:pt x="1234942" y="1670168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1" name="object 31"/>
            <p:cNvSpPr/>
            <p:nvPr/>
          </p:nvSpPr>
          <p:spPr>
            <a:xfrm>
              <a:off x="1537812" y="4641553"/>
              <a:ext cx="822960" cy="822960"/>
            </a:xfrm>
            <a:custGeom>
              <a:rect l="l" t="t" r="r" b="b"/>
              <a:pathLst>
                <a:path w="822960" h="822960">
                  <a:moveTo>
                    <a:pt x="542530" y="133809"/>
                  </a:moveTo>
                  <a:lnTo>
                    <a:pt x="278572" y="133809"/>
                  </a:lnTo>
                  <a:lnTo>
                    <a:pt x="285906" y="130480"/>
                  </a:lnTo>
                  <a:lnTo>
                    <a:pt x="293305" y="127400"/>
                  </a:lnTo>
                  <a:lnTo>
                    <a:pt x="300795" y="124509"/>
                  </a:lnTo>
                  <a:lnTo>
                    <a:pt x="308404" y="121745"/>
                  </a:lnTo>
                  <a:lnTo>
                    <a:pt x="359248" y="0"/>
                  </a:lnTo>
                  <a:lnTo>
                    <a:pt x="462118" y="0"/>
                  </a:lnTo>
                  <a:lnTo>
                    <a:pt x="514247" y="122158"/>
                  </a:lnTo>
                  <a:lnTo>
                    <a:pt x="521578" y="124860"/>
                  </a:lnTo>
                  <a:lnTo>
                    <a:pt x="528803" y="127709"/>
                  </a:lnTo>
                  <a:lnTo>
                    <a:pt x="535931" y="130747"/>
                  </a:lnTo>
                  <a:lnTo>
                    <a:pt x="542530" y="133809"/>
                  </a:lnTo>
                  <a:close/>
                </a:path>
                <a:path w="822960" h="822960">
                  <a:moveTo>
                    <a:pt x="715891" y="134014"/>
                  </a:moveTo>
                  <a:lnTo>
                    <a:pt x="542972" y="134014"/>
                  </a:lnTo>
                  <a:lnTo>
                    <a:pt x="665439" y="83580"/>
                  </a:lnTo>
                  <a:lnTo>
                    <a:pt x="715891" y="134014"/>
                  </a:lnTo>
                  <a:close/>
                </a:path>
                <a:path w="822960" h="822960">
                  <a:moveTo>
                    <a:pt x="157418" y="739378"/>
                  </a:moveTo>
                  <a:lnTo>
                    <a:pt x="84688" y="666648"/>
                  </a:lnTo>
                  <a:lnTo>
                    <a:pt x="133601" y="544697"/>
                  </a:lnTo>
                  <a:lnTo>
                    <a:pt x="130136" y="537192"/>
                  </a:lnTo>
                  <a:lnTo>
                    <a:pt x="126921" y="529603"/>
                  </a:lnTo>
                  <a:lnTo>
                    <a:pt x="123819" y="521678"/>
                  </a:lnTo>
                  <a:lnTo>
                    <a:pt x="121051" y="514144"/>
                  </a:lnTo>
                  <a:lnTo>
                    <a:pt x="0" y="463711"/>
                  </a:lnTo>
                  <a:lnTo>
                    <a:pt x="0" y="360841"/>
                  </a:lnTo>
                  <a:lnTo>
                    <a:pt x="120949" y="309125"/>
                  </a:lnTo>
                  <a:lnTo>
                    <a:pt x="123791" y="301335"/>
                  </a:lnTo>
                  <a:lnTo>
                    <a:pt x="126771" y="293655"/>
                  </a:lnTo>
                  <a:lnTo>
                    <a:pt x="129958" y="286072"/>
                  </a:lnTo>
                  <a:lnTo>
                    <a:pt x="133423" y="278572"/>
                  </a:lnTo>
                  <a:lnTo>
                    <a:pt x="83581" y="157417"/>
                  </a:lnTo>
                  <a:lnTo>
                    <a:pt x="156311" y="84688"/>
                  </a:lnTo>
                  <a:lnTo>
                    <a:pt x="278572" y="133809"/>
                  </a:lnTo>
                  <a:lnTo>
                    <a:pt x="542530" y="133809"/>
                  </a:lnTo>
                  <a:lnTo>
                    <a:pt x="542972" y="134014"/>
                  </a:lnTo>
                  <a:lnTo>
                    <a:pt x="715891" y="134014"/>
                  </a:lnTo>
                  <a:lnTo>
                    <a:pt x="738196" y="156311"/>
                  </a:lnTo>
                  <a:lnTo>
                    <a:pt x="697681" y="257175"/>
                  </a:lnTo>
                  <a:lnTo>
                    <a:pt x="410683" y="257175"/>
                  </a:lnTo>
                  <a:lnTo>
                    <a:pt x="361927" y="265045"/>
                  </a:lnTo>
                  <a:lnTo>
                    <a:pt x="319571" y="286959"/>
                  </a:lnTo>
                  <a:lnTo>
                    <a:pt x="286162" y="320368"/>
                  </a:lnTo>
                  <a:lnTo>
                    <a:pt x="264249" y="362724"/>
                  </a:lnTo>
                  <a:lnTo>
                    <a:pt x="256378" y="411479"/>
                  </a:lnTo>
                  <a:lnTo>
                    <a:pt x="264249" y="460235"/>
                  </a:lnTo>
                  <a:lnTo>
                    <a:pt x="286162" y="502591"/>
                  </a:lnTo>
                  <a:lnTo>
                    <a:pt x="319571" y="536000"/>
                  </a:lnTo>
                  <a:lnTo>
                    <a:pt x="361927" y="557914"/>
                  </a:lnTo>
                  <a:lnTo>
                    <a:pt x="410683" y="565784"/>
                  </a:lnTo>
                  <a:lnTo>
                    <a:pt x="698240" y="565784"/>
                  </a:lnTo>
                  <a:lnTo>
                    <a:pt x="739351" y="665439"/>
                  </a:lnTo>
                  <a:lnTo>
                    <a:pt x="716051" y="688740"/>
                  </a:lnTo>
                  <a:lnTo>
                    <a:pt x="543256" y="688740"/>
                  </a:lnTo>
                  <a:lnTo>
                    <a:pt x="541907" y="689358"/>
                  </a:lnTo>
                  <a:lnTo>
                    <a:pt x="278880" y="689358"/>
                  </a:lnTo>
                  <a:lnTo>
                    <a:pt x="157418" y="739378"/>
                  </a:lnTo>
                  <a:close/>
                </a:path>
                <a:path w="822960" h="822960">
                  <a:moveTo>
                    <a:pt x="698240" y="565784"/>
                  </a:moveTo>
                  <a:lnTo>
                    <a:pt x="410683" y="565784"/>
                  </a:lnTo>
                  <a:lnTo>
                    <a:pt x="459439" y="557914"/>
                  </a:lnTo>
                  <a:lnTo>
                    <a:pt x="501795" y="536000"/>
                  </a:lnTo>
                  <a:lnTo>
                    <a:pt x="535204" y="502591"/>
                  </a:lnTo>
                  <a:lnTo>
                    <a:pt x="557117" y="460235"/>
                  </a:lnTo>
                  <a:lnTo>
                    <a:pt x="564988" y="411479"/>
                  </a:lnTo>
                  <a:lnTo>
                    <a:pt x="557117" y="362724"/>
                  </a:lnTo>
                  <a:lnTo>
                    <a:pt x="535204" y="320368"/>
                  </a:lnTo>
                  <a:lnTo>
                    <a:pt x="501795" y="286959"/>
                  </a:lnTo>
                  <a:lnTo>
                    <a:pt x="459439" y="265045"/>
                  </a:lnTo>
                  <a:lnTo>
                    <a:pt x="410683" y="257175"/>
                  </a:lnTo>
                  <a:lnTo>
                    <a:pt x="697681" y="257175"/>
                  </a:lnTo>
                  <a:lnTo>
                    <a:pt x="688559" y="279884"/>
                  </a:lnTo>
                  <a:lnTo>
                    <a:pt x="691806" y="286959"/>
                  </a:lnTo>
                  <a:lnTo>
                    <a:pt x="694658" y="293767"/>
                  </a:lnTo>
                  <a:lnTo>
                    <a:pt x="697395" y="300841"/>
                  </a:lnTo>
                  <a:lnTo>
                    <a:pt x="700004" y="308018"/>
                  </a:lnTo>
                  <a:lnTo>
                    <a:pt x="822959" y="359248"/>
                  </a:lnTo>
                  <a:lnTo>
                    <a:pt x="822959" y="462118"/>
                  </a:lnTo>
                  <a:lnTo>
                    <a:pt x="699977" y="514555"/>
                  </a:lnTo>
                  <a:lnTo>
                    <a:pt x="697289" y="521923"/>
                  </a:lnTo>
                  <a:lnTo>
                    <a:pt x="694684" y="528738"/>
                  </a:lnTo>
                  <a:lnTo>
                    <a:pt x="691700" y="536000"/>
                  </a:lnTo>
                  <a:lnTo>
                    <a:pt x="688713" y="542691"/>
                  </a:lnTo>
                  <a:lnTo>
                    <a:pt x="698240" y="565784"/>
                  </a:lnTo>
                  <a:close/>
                </a:path>
                <a:path w="822960" h="822960">
                  <a:moveTo>
                    <a:pt x="666624" y="738169"/>
                  </a:moveTo>
                  <a:lnTo>
                    <a:pt x="543256" y="688740"/>
                  </a:lnTo>
                  <a:lnTo>
                    <a:pt x="716051" y="688740"/>
                  </a:lnTo>
                  <a:lnTo>
                    <a:pt x="666624" y="738169"/>
                  </a:lnTo>
                  <a:close/>
                </a:path>
                <a:path w="822960" h="822960">
                  <a:moveTo>
                    <a:pt x="463711" y="822959"/>
                  </a:moveTo>
                  <a:lnTo>
                    <a:pt x="360841" y="822959"/>
                  </a:lnTo>
                  <a:lnTo>
                    <a:pt x="308815" y="701214"/>
                  </a:lnTo>
                  <a:lnTo>
                    <a:pt x="301190" y="698526"/>
                  </a:lnTo>
                  <a:lnTo>
                    <a:pt x="293664" y="695700"/>
                  </a:lnTo>
                  <a:lnTo>
                    <a:pt x="286230" y="692667"/>
                  </a:lnTo>
                  <a:lnTo>
                    <a:pt x="278880" y="689358"/>
                  </a:lnTo>
                  <a:lnTo>
                    <a:pt x="541907" y="689358"/>
                  </a:lnTo>
                  <a:lnTo>
                    <a:pt x="536260" y="691948"/>
                  </a:lnTo>
                  <a:lnTo>
                    <a:pt x="529138" y="694966"/>
                  </a:lnTo>
                  <a:lnTo>
                    <a:pt x="521919" y="697835"/>
                  </a:lnTo>
                  <a:lnTo>
                    <a:pt x="514633" y="700595"/>
                  </a:lnTo>
                  <a:lnTo>
                    <a:pt x="463711" y="822959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32" name="object 32"/>
          <p:cNvGrpSpPr/>
          <p:nvPr/>
        </p:nvGrpSpPr>
        <p:grpSpPr>
          <a:xfrm>
            <a:off x="1075312" y="1789317"/>
            <a:ext cx="1748155" cy="1748155"/>
            <a:chOff x="1075312" y="1789317"/>
            <a:chExt cx="1748155" cy="1748155"/>
          </a:xfrm>
        </p:grpSpPr>
        <p:sp>
          <p:nvSpPr>
            <p:cNvPr id="33" name="object 33"/>
            <p:cNvSpPr/>
            <p:nvPr/>
          </p:nvSpPr>
          <p:spPr>
            <a:xfrm>
              <a:off x="1075312" y="1789317"/>
              <a:ext cx="1748155" cy="1748155"/>
            </a:xfrm>
            <a:custGeom>
              <a:rect l="l" t="t" r="r" b="b"/>
              <a:pathLst>
                <a:path w="1748155" h="1748154">
                  <a:moveTo>
                    <a:pt x="873977" y="0"/>
                  </a:moveTo>
                  <a:close/>
                </a:path>
                <a:path w="1748155" h="1748154">
                  <a:moveTo>
                    <a:pt x="1747956" y="873979"/>
                  </a:moveTo>
                  <a:lnTo>
                    <a:pt x="1" y="873979"/>
                  </a:lnTo>
                  <a:lnTo>
                    <a:pt x="1294" y="826025"/>
                  </a:lnTo>
                  <a:lnTo>
                    <a:pt x="5129" y="778748"/>
                  </a:lnTo>
                  <a:lnTo>
                    <a:pt x="11440" y="732214"/>
                  </a:lnTo>
                  <a:lnTo>
                    <a:pt x="20159" y="686488"/>
                  </a:lnTo>
                  <a:lnTo>
                    <a:pt x="31220" y="641639"/>
                  </a:lnTo>
                  <a:lnTo>
                    <a:pt x="44557" y="597732"/>
                  </a:lnTo>
                  <a:lnTo>
                    <a:pt x="60102" y="554835"/>
                  </a:lnTo>
                  <a:lnTo>
                    <a:pt x="77790" y="513013"/>
                  </a:lnTo>
                  <a:lnTo>
                    <a:pt x="97553" y="472334"/>
                  </a:lnTo>
                  <a:lnTo>
                    <a:pt x="119325" y="432863"/>
                  </a:lnTo>
                  <a:lnTo>
                    <a:pt x="143039" y="394669"/>
                  </a:lnTo>
                  <a:lnTo>
                    <a:pt x="168628" y="357817"/>
                  </a:lnTo>
                  <a:lnTo>
                    <a:pt x="196027" y="322374"/>
                  </a:lnTo>
                  <a:lnTo>
                    <a:pt x="225168" y="288406"/>
                  </a:lnTo>
                  <a:lnTo>
                    <a:pt x="255984" y="255981"/>
                  </a:lnTo>
                  <a:lnTo>
                    <a:pt x="288409" y="225165"/>
                  </a:lnTo>
                  <a:lnTo>
                    <a:pt x="322377" y="196024"/>
                  </a:lnTo>
                  <a:lnTo>
                    <a:pt x="357820" y="168626"/>
                  </a:lnTo>
                  <a:lnTo>
                    <a:pt x="394672" y="143036"/>
                  </a:lnTo>
                  <a:lnTo>
                    <a:pt x="432867" y="119323"/>
                  </a:lnTo>
                  <a:lnTo>
                    <a:pt x="472337" y="97551"/>
                  </a:lnTo>
                  <a:lnTo>
                    <a:pt x="513016" y="77788"/>
                  </a:lnTo>
                  <a:lnTo>
                    <a:pt x="554838" y="60100"/>
                  </a:lnTo>
                  <a:lnTo>
                    <a:pt x="597736" y="44555"/>
                  </a:lnTo>
                  <a:lnTo>
                    <a:pt x="641642" y="31218"/>
                  </a:lnTo>
                  <a:lnTo>
                    <a:pt x="686492" y="20157"/>
                  </a:lnTo>
                  <a:lnTo>
                    <a:pt x="732217" y="11438"/>
                  </a:lnTo>
                  <a:lnTo>
                    <a:pt x="778751" y="5128"/>
                  </a:lnTo>
                  <a:lnTo>
                    <a:pt x="826030" y="1293"/>
                  </a:lnTo>
                  <a:lnTo>
                    <a:pt x="873977" y="0"/>
                  </a:lnTo>
                  <a:lnTo>
                    <a:pt x="921931" y="1293"/>
                  </a:lnTo>
                  <a:lnTo>
                    <a:pt x="969208" y="5128"/>
                  </a:lnTo>
                  <a:lnTo>
                    <a:pt x="1015742" y="11439"/>
                  </a:lnTo>
                  <a:lnTo>
                    <a:pt x="1061467" y="20158"/>
                  </a:lnTo>
                  <a:lnTo>
                    <a:pt x="1106317" y="31219"/>
                  </a:lnTo>
                  <a:lnTo>
                    <a:pt x="1150223" y="44556"/>
                  </a:lnTo>
                  <a:lnTo>
                    <a:pt x="1193121" y="60101"/>
                  </a:lnTo>
                  <a:lnTo>
                    <a:pt x="1234943" y="77789"/>
                  </a:lnTo>
                  <a:lnTo>
                    <a:pt x="1275622" y="97552"/>
                  </a:lnTo>
                  <a:lnTo>
                    <a:pt x="1315092" y="119324"/>
                  </a:lnTo>
                  <a:lnTo>
                    <a:pt x="1353287" y="143038"/>
                  </a:lnTo>
                  <a:lnTo>
                    <a:pt x="1390139" y="168627"/>
                  </a:lnTo>
                  <a:lnTo>
                    <a:pt x="1425582" y="196025"/>
                  </a:lnTo>
                  <a:lnTo>
                    <a:pt x="1459549" y="225166"/>
                  </a:lnTo>
                  <a:lnTo>
                    <a:pt x="1491974" y="255982"/>
                  </a:lnTo>
                  <a:lnTo>
                    <a:pt x="1522791" y="288408"/>
                  </a:lnTo>
                  <a:lnTo>
                    <a:pt x="1551931" y="322375"/>
                  </a:lnTo>
                  <a:lnTo>
                    <a:pt x="1579330" y="357818"/>
                  </a:lnTo>
                  <a:lnTo>
                    <a:pt x="1604919" y="394670"/>
                  </a:lnTo>
                  <a:lnTo>
                    <a:pt x="1628633" y="432865"/>
                  </a:lnTo>
                  <a:lnTo>
                    <a:pt x="1650405" y="472335"/>
                  </a:lnTo>
                  <a:lnTo>
                    <a:pt x="1670168" y="513014"/>
                  </a:lnTo>
                  <a:lnTo>
                    <a:pt x="1687855" y="554836"/>
                  </a:lnTo>
                  <a:lnTo>
                    <a:pt x="1703401" y="597734"/>
                  </a:lnTo>
                  <a:lnTo>
                    <a:pt x="1716737" y="641640"/>
                  </a:lnTo>
                  <a:lnTo>
                    <a:pt x="1727798" y="686490"/>
                  </a:lnTo>
                  <a:lnTo>
                    <a:pt x="1736518" y="732215"/>
                  </a:lnTo>
                  <a:lnTo>
                    <a:pt x="1742828" y="778749"/>
                  </a:lnTo>
                  <a:lnTo>
                    <a:pt x="1746663" y="826026"/>
                  </a:lnTo>
                  <a:lnTo>
                    <a:pt x="1747956" y="873979"/>
                  </a:lnTo>
                  <a:close/>
                </a:path>
                <a:path w="1748155" h="1748154">
                  <a:moveTo>
                    <a:pt x="873978" y="1747956"/>
                  </a:moveTo>
                  <a:lnTo>
                    <a:pt x="826026" y="1746663"/>
                  </a:lnTo>
                  <a:lnTo>
                    <a:pt x="778749" y="1742828"/>
                  </a:lnTo>
                  <a:lnTo>
                    <a:pt x="732215" y="1736517"/>
                  </a:lnTo>
                  <a:lnTo>
                    <a:pt x="686489" y="1727798"/>
                  </a:lnTo>
                  <a:lnTo>
                    <a:pt x="641640" y="1716737"/>
                  </a:lnTo>
                  <a:lnTo>
                    <a:pt x="597734" y="1703400"/>
                  </a:lnTo>
                  <a:lnTo>
                    <a:pt x="554836" y="1687855"/>
                  </a:lnTo>
                  <a:lnTo>
                    <a:pt x="513014" y="1670167"/>
                  </a:lnTo>
                  <a:lnTo>
                    <a:pt x="472335" y="1650404"/>
                  </a:lnTo>
                  <a:lnTo>
                    <a:pt x="432865" y="1628633"/>
                  </a:lnTo>
                  <a:lnTo>
                    <a:pt x="394670" y="1604919"/>
                  </a:lnTo>
                  <a:lnTo>
                    <a:pt x="357818" y="1579329"/>
                  </a:lnTo>
                  <a:lnTo>
                    <a:pt x="322375" y="1551931"/>
                  </a:lnTo>
                  <a:lnTo>
                    <a:pt x="288407" y="1522790"/>
                  </a:lnTo>
                  <a:lnTo>
                    <a:pt x="255982" y="1491974"/>
                  </a:lnTo>
                  <a:lnTo>
                    <a:pt x="225166" y="1459549"/>
                  </a:lnTo>
                  <a:lnTo>
                    <a:pt x="196025" y="1425581"/>
                  </a:lnTo>
                  <a:lnTo>
                    <a:pt x="168627" y="1390138"/>
                  </a:lnTo>
                  <a:lnTo>
                    <a:pt x="143037" y="1353286"/>
                  </a:lnTo>
                  <a:lnTo>
                    <a:pt x="119323" y="1315092"/>
                  </a:lnTo>
                  <a:lnTo>
                    <a:pt x="97552" y="1275621"/>
                  </a:lnTo>
                  <a:lnTo>
                    <a:pt x="77789" y="1234942"/>
                  </a:lnTo>
                  <a:lnTo>
                    <a:pt x="60101" y="1193120"/>
                  </a:lnTo>
                  <a:lnTo>
                    <a:pt x="44556" y="1150223"/>
                  </a:lnTo>
                  <a:lnTo>
                    <a:pt x="31219" y="1106316"/>
                  </a:lnTo>
                  <a:lnTo>
                    <a:pt x="20158" y="1061467"/>
                  </a:lnTo>
                  <a:lnTo>
                    <a:pt x="11438" y="1015742"/>
                  </a:lnTo>
                  <a:lnTo>
                    <a:pt x="5128" y="969207"/>
                  </a:lnTo>
                  <a:lnTo>
                    <a:pt x="1293" y="921931"/>
                  </a:lnTo>
                  <a:lnTo>
                    <a:pt x="0" y="873978"/>
                  </a:lnTo>
                  <a:lnTo>
                    <a:pt x="1747956" y="873979"/>
                  </a:lnTo>
                  <a:lnTo>
                    <a:pt x="1746663" y="921931"/>
                  </a:lnTo>
                  <a:lnTo>
                    <a:pt x="1742828" y="969208"/>
                  </a:lnTo>
                  <a:lnTo>
                    <a:pt x="1736517" y="1015742"/>
                  </a:lnTo>
                  <a:lnTo>
                    <a:pt x="1727798" y="1061467"/>
                  </a:lnTo>
                  <a:lnTo>
                    <a:pt x="1716737" y="1106316"/>
                  </a:lnTo>
                  <a:lnTo>
                    <a:pt x="1703400" y="1150223"/>
                  </a:lnTo>
                  <a:lnTo>
                    <a:pt x="1687855" y="1193120"/>
                  </a:lnTo>
                  <a:lnTo>
                    <a:pt x="1670167" y="1234942"/>
                  </a:lnTo>
                  <a:lnTo>
                    <a:pt x="1650404" y="1275622"/>
                  </a:lnTo>
                  <a:lnTo>
                    <a:pt x="1628632" y="1315092"/>
                  </a:lnTo>
                  <a:lnTo>
                    <a:pt x="1604919" y="1353286"/>
                  </a:lnTo>
                  <a:lnTo>
                    <a:pt x="1579329" y="1390138"/>
                  </a:lnTo>
                  <a:lnTo>
                    <a:pt x="1551931" y="1425581"/>
                  </a:lnTo>
                  <a:lnTo>
                    <a:pt x="1522790" y="1459549"/>
                  </a:lnTo>
                  <a:lnTo>
                    <a:pt x="1491974" y="1491974"/>
                  </a:lnTo>
                  <a:lnTo>
                    <a:pt x="1459549" y="1522790"/>
                  </a:lnTo>
                  <a:lnTo>
                    <a:pt x="1425581" y="1551931"/>
                  </a:lnTo>
                  <a:lnTo>
                    <a:pt x="1390138" y="1579329"/>
                  </a:lnTo>
                  <a:lnTo>
                    <a:pt x="1353286" y="1604919"/>
                  </a:lnTo>
                  <a:lnTo>
                    <a:pt x="1315091" y="1628633"/>
                  </a:lnTo>
                  <a:lnTo>
                    <a:pt x="1275621" y="1650404"/>
                  </a:lnTo>
                  <a:lnTo>
                    <a:pt x="1234942" y="1670167"/>
                  </a:lnTo>
                  <a:lnTo>
                    <a:pt x="1193120" y="1687855"/>
                  </a:lnTo>
                  <a:lnTo>
                    <a:pt x="1150223" y="1703400"/>
                  </a:lnTo>
                  <a:lnTo>
                    <a:pt x="1106316" y="1716737"/>
                  </a:lnTo>
                  <a:lnTo>
                    <a:pt x="1061467" y="1727798"/>
                  </a:lnTo>
                  <a:lnTo>
                    <a:pt x="1015742" y="1736517"/>
                  </a:lnTo>
                  <a:lnTo>
                    <a:pt x="969208" y="1742828"/>
                  </a:lnTo>
                  <a:lnTo>
                    <a:pt x="921931" y="1746663"/>
                  </a:lnTo>
                  <a:lnTo>
                    <a:pt x="873978" y="1747956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34" name="object 34"/>
            <p:cNvSpPr/>
            <p:nvPr/>
          </p:nvSpPr>
          <p:spPr>
            <a:xfrm>
              <a:off x="1537812" y="2251817"/>
              <a:ext cx="822960" cy="822960"/>
            </a:xfrm>
            <a:custGeom>
              <a:rect l="l" t="t" r="r" b="b"/>
              <a:pathLst>
                <a:path w="822960" h="822960">
                  <a:moveTo>
                    <a:pt x="822959" y="329184"/>
                  </a:moveTo>
                  <a:lnTo>
                    <a:pt x="0" y="329184"/>
                  </a:lnTo>
                  <a:lnTo>
                    <a:pt x="0" y="246888"/>
                  </a:lnTo>
                  <a:lnTo>
                    <a:pt x="411480" y="0"/>
                  </a:lnTo>
                  <a:lnTo>
                    <a:pt x="822959" y="246888"/>
                  </a:lnTo>
                  <a:lnTo>
                    <a:pt x="822959" y="329184"/>
                  </a:lnTo>
                  <a:close/>
                </a:path>
                <a:path w="822960" h="822960">
                  <a:moveTo>
                    <a:pt x="740663" y="740664"/>
                  </a:moveTo>
                  <a:lnTo>
                    <a:pt x="82295" y="740664"/>
                  </a:lnTo>
                  <a:lnTo>
                    <a:pt x="82295" y="329184"/>
                  </a:lnTo>
                  <a:lnTo>
                    <a:pt x="246887" y="329184"/>
                  </a:lnTo>
                  <a:lnTo>
                    <a:pt x="246887" y="658368"/>
                  </a:lnTo>
                  <a:lnTo>
                    <a:pt x="740663" y="658368"/>
                  </a:lnTo>
                  <a:lnTo>
                    <a:pt x="740663" y="740664"/>
                  </a:lnTo>
                  <a:close/>
                </a:path>
                <a:path w="822960" h="822960">
                  <a:moveTo>
                    <a:pt x="493775" y="658368"/>
                  </a:moveTo>
                  <a:lnTo>
                    <a:pt x="329184" y="658368"/>
                  </a:lnTo>
                  <a:lnTo>
                    <a:pt x="329184" y="329184"/>
                  </a:lnTo>
                  <a:lnTo>
                    <a:pt x="493775" y="329184"/>
                  </a:lnTo>
                  <a:lnTo>
                    <a:pt x="493775" y="658368"/>
                  </a:lnTo>
                  <a:close/>
                </a:path>
                <a:path w="822960" h="822960">
                  <a:moveTo>
                    <a:pt x="740663" y="658368"/>
                  </a:moveTo>
                  <a:lnTo>
                    <a:pt x="576072" y="658368"/>
                  </a:lnTo>
                  <a:lnTo>
                    <a:pt x="576072" y="329184"/>
                  </a:lnTo>
                  <a:lnTo>
                    <a:pt x="740663" y="329184"/>
                  </a:lnTo>
                  <a:lnTo>
                    <a:pt x="740663" y="658368"/>
                  </a:lnTo>
                  <a:close/>
                </a:path>
                <a:path w="822960" h="822960">
                  <a:moveTo>
                    <a:pt x="822959" y="822960"/>
                  </a:moveTo>
                  <a:lnTo>
                    <a:pt x="0" y="822960"/>
                  </a:lnTo>
                  <a:lnTo>
                    <a:pt x="0" y="740664"/>
                  </a:lnTo>
                  <a:lnTo>
                    <a:pt x="822959" y="740664"/>
                  </a:lnTo>
                  <a:lnTo>
                    <a:pt x="822959" y="822960"/>
                  </a:lnTo>
                  <a:close/>
                </a:path>
              </a:pathLst>
            </a:custGeom>
            <a:solidFill>
              <a:srgbClr val="FCFBFB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873195" y="1044365"/>
            <a:ext cx="669925" cy="5814060"/>
            <a:chOff x="873195" y="1044365"/>
            <a:chExt cx="669925" cy="5814060"/>
          </a:xfrm>
        </p:grpSpPr>
        <p:sp>
          <p:nvSpPr>
            <p:cNvPr id="3" name="object 3"/>
            <p:cNvSpPr/>
            <p:nvPr/>
          </p:nvSpPr>
          <p:spPr>
            <a:xfrm>
              <a:off x="1171079" y="1044371"/>
              <a:ext cx="76200" cy="5814060"/>
            </a:xfrm>
            <a:custGeom>
              <a:rect l="l" t="t" r="r" b="b"/>
              <a:pathLst>
                <a:path w="76200" h="5814059">
                  <a:moveTo>
                    <a:pt x="76200" y="38100"/>
                  </a:moveTo>
                  <a:lnTo>
                    <a:pt x="73202" y="23266"/>
                  </a:lnTo>
                  <a:lnTo>
                    <a:pt x="65036" y="11163"/>
                  </a:lnTo>
                  <a:lnTo>
                    <a:pt x="52933" y="2997"/>
                  </a:lnTo>
                  <a:lnTo>
                    <a:pt x="38100" y="0"/>
                  </a:lnTo>
                  <a:lnTo>
                    <a:pt x="23266" y="2997"/>
                  </a:lnTo>
                  <a:lnTo>
                    <a:pt x="11163" y="11163"/>
                  </a:lnTo>
                  <a:lnTo>
                    <a:pt x="2997" y="23266"/>
                  </a:lnTo>
                  <a:lnTo>
                    <a:pt x="0" y="38100"/>
                  </a:lnTo>
                  <a:lnTo>
                    <a:pt x="2997" y="52933"/>
                  </a:lnTo>
                  <a:lnTo>
                    <a:pt x="11163" y="65036"/>
                  </a:lnTo>
                  <a:lnTo>
                    <a:pt x="23266" y="73202"/>
                  </a:lnTo>
                  <a:lnTo>
                    <a:pt x="28575" y="74282"/>
                  </a:lnTo>
                  <a:lnTo>
                    <a:pt x="28575" y="5813628"/>
                  </a:lnTo>
                  <a:lnTo>
                    <a:pt x="38100" y="5813628"/>
                  </a:lnTo>
                  <a:lnTo>
                    <a:pt x="47625" y="5813628"/>
                  </a:lnTo>
                  <a:lnTo>
                    <a:pt x="47625" y="76200"/>
                  </a:lnTo>
                  <a:lnTo>
                    <a:pt x="47625" y="74282"/>
                  </a:lnTo>
                  <a:lnTo>
                    <a:pt x="52933" y="73202"/>
                  </a:lnTo>
                  <a:lnTo>
                    <a:pt x="65036" y="65036"/>
                  </a:lnTo>
                  <a:lnTo>
                    <a:pt x="71678" y="55206"/>
                  </a:lnTo>
                  <a:lnTo>
                    <a:pt x="73202" y="52933"/>
                  </a:lnTo>
                  <a:lnTo>
                    <a:pt x="76200" y="3810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873195" y="1332346"/>
              <a:ext cx="669925" cy="669925"/>
            </a:xfrm>
            <a:custGeom>
              <a:rect l="l" t="t" r="r" b="b"/>
              <a:pathLst>
                <a:path w="669925" h="669925">
                  <a:moveTo>
                    <a:pt x="334738" y="0"/>
                  </a:moveTo>
                  <a:close/>
                </a:path>
                <a:path w="669925" h="669925">
                  <a:moveTo>
                    <a:pt x="669478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6" y="115125"/>
                  </a:lnTo>
                  <a:lnTo>
                    <a:pt x="115126" y="82105"/>
                  </a:lnTo>
                  <a:lnTo>
                    <a:pt x="152471" y="53928"/>
                  </a:lnTo>
                  <a:lnTo>
                    <a:pt x="193622" y="31111"/>
                  </a:lnTo>
                  <a:lnTo>
                    <a:pt x="238063" y="14172"/>
                  </a:lnTo>
                  <a:lnTo>
                    <a:pt x="285275" y="3629"/>
                  </a:lnTo>
                  <a:lnTo>
                    <a:pt x="334738" y="0"/>
                  </a:lnTo>
                  <a:lnTo>
                    <a:pt x="384204" y="3629"/>
                  </a:lnTo>
                  <a:lnTo>
                    <a:pt x="431416" y="14172"/>
                  </a:lnTo>
                  <a:lnTo>
                    <a:pt x="475856" y="31111"/>
                  </a:lnTo>
                  <a:lnTo>
                    <a:pt x="517007" y="53928"/>
                  </a:lnTo>
                  <a:lnTo>
                    <a:pt x="554352" y="82106"/>
                  </a:lnTo>
                  <a:lnTo>
                    <a:pt x="587372" y="115125"/>
                  </a:lnTo>
                  <a:lnTo>
                    <a:pt x="615549" y="152470"/>
                  </a:lnTo>
                  <a:lnTo>
                    <a:pt x="638366" y="193621"/>
                  </a:lnTo>
                  <a:lnTo>
                    <a:pt x="655305" y="238062"/>
                  </a:lnTo>
                  <a:lnTo>
                    <a:pt x="665848" y="285273"/>
                  </a:lnTo>
                  <a:lnTo>
                    <a:pt x="669478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1"/>
                  </a:lnTo>
                  <a:lnTo>
                    <a:pt x="82106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8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7"/>
                  </a:lnTo>
                  <a:lnTo>
                    <a:pt x="587372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0F8BFF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88281" y="1447431"/>
              <a:ext cx="439420" cy="439420"/>
            </a:xfrm>
            <a:custGeom>
              <a:rect l="l" t="t" r="r" b="b"/>
              <a:pathLst>
                <a:path w="439419" h="439419">
                  <a:moveTo>
                    <a:pt x="219652" y="0"/>
                  </a:moveTo>
                  <a:close/>
                </a:path>
                <a:path w="439419" h="439419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5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4"/>
                  </a:lnTo>
                  <a:lnTo>
                    <a:pt x="439305" y="219652"/>
                  </a:lnTo>
                  <a:close/>
                </a:path>
                <a:path w="439419" h="439419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6" name="object 6"/>
          <p:cNvSpPr/>
          <p:nvPr/>
        </p:nvSpPr>
        <p:spPr>
          <a:xfrm>
            <a:off x="1900923" y="1308912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/>
          <p:nvPr/>
        </p:nvSpPr>
        <p:spPr>
          <a:xfrm>
            <a:off x="1900923" y="3067329"/>
            <a:ext cx="9441180" cy="645160"/>
          </a:xfrm>
          <a:custGeom>
            <a:rect l="l" t="t" r="r" b="b"/>
            <a:pathLst>
              <a:path w="9441180" h="645160">
                <a:moveTo>
                  <a:pt x="9440837" y="107429"/>
                </a:moveTo>
                <a:lnTo>
                  <a:pt x="9432392" y="65620"/>
                </a:lnTo>
                <a:lnTo>
                  <a:pt x="9409379" y="31470"/>
                </a:lnTo>
                <a:lnTo>
                  <a:pt x="9375229" y="8445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45"/>
                </a:lnTo>
                <a:lnTo>
                  <a:pt x="282575" y="31470"/>
                </a:lnTo>
                <a:lnTo>
                  <a:pt x="259549" y="65620"/>
                </a:lnTo>
                <a:lnTo>
                  <a:pt x="251104" y="107429"/>
                </a:lnTo>
                <a:lnTo>
                  <a:pt x="251104" y="211797"/>
                </a:lnTo>
                <a:lnTo>
                  <a:pt x="0" y="322275"/>
                </a:lnTo>
                <a:lnTo>
                  <a:pt x="251104" y="432777"/>
                </a:lnTo>
                <a:lnTo>
                  <a:pt x="251104" y="537121"/>
                </a:lnTo>
                <a:lnTo>
                  <a:pt x="259549" y="578942"/>
                </a:lnTo>
                <a:lnTo>
                  <a:pt x="282575" y="613092"/>
                </a:lnTo>
                <a:lnTo>
                  <a:pt x="316712" y="636104"/>
                </a:lnTo>
                <a:lnTo>
                  <a:pt x="358533" y="644550"/>
                </a:lnTo>
                <a:lnTo>
                  <a:pt x="9333408" y="644550"/>
                </a:lnTo>
                <a:lnTo>
                  <a:pt x="9375229" y="636104"/>
                </a:lnTo>
                <a:lnTo>
                  <a:pt x="9409379" y="613092"/>
                </a:lnTo>
                <a:lnTo>
                  <a:pt x="9432392" y="578942"/>
                </a:lnTo>
                <a:lnTo>
                  <a:pt x="9440837" y="537121"/>
                </a:lnTo>
                <a:lnTo>
                  <a:pt x="9440837" y="107429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8" name="object 8"/>
          <p:cNvSpPr/>
          <p:nvPr/>
        </p:nvSpPr>
        <p:spPr>
          <a:xfrm>
            <a:off x="1900923" y="4825758"/>
            <a:ext cx="9441180" cy="645160"/>
          </a:xfrm>
          <a:custGeom>
            <a:rect l="l" t="t" r="r" b="b"/>
            <a:pathLst>
              <a:path w="9441180" h="645160">
                <a:moveTo>
                  <a:pt x="9440837" y="107416"/>
                </a:moveTo>
                <a:lnTo>
                  <a:pt x="9432392" y="65608"/>
                </a:lnTo>
                <a:lnTo>
                  <a:pt x="9409379" y="31457"/>
                </a:lnTo>
                <a:lnTo>
                  <a:pt x="9375229" y="8432"/>
                </a:lnTo>
                <a:lnTo>
                  <a:pt x="9333408" y="0"/>
                </a:lnTo>
                <a:lnTo>
                  <a:pt x="358533" y="0"/>
                </a:lnTo>
                <a:lnTo>
                  <a:pt x="316712" y="8432"/>
                </a:lnTo>
                <a:lnTo>
                  <a:pt x="282575" y="31457"/>
                </a:lnTo>
                <a:lnTo>
                  <a:pt x="259549" y="65608"/>
                </a:lnTo>
                <a:lnTo>
                  <a:pt x="251104" y="107416"/>
                </a:lnTo>
                <a:lnTo>
                  <a:pt x="251104" y="211785"/>
                </a:lnTo>
                <a:lnTo>
                  <a:pt x="0" y="322275"/>
                </a:lnTo>
                <a:lnTo>
                  <a:pt x="251104" y="432765"/>
                </a:lnTo>
                <a:lnTo>
                  <a:pt x="251104" y="537121"/>
                </a:lnTo>
                <a:lnTo>
                  <a:pt x="259549" y="578929"/>
                </a:lnTo>
                <a:lnTo>
                  <a:pt x="282575" y="613079"/>
                </a:lnTo>
                <a:lnTo>
                  <a:pt x="316712" y="636104"/>
                </a:lnTo>
                <a:lnTo>
                  <a:pt x="358533" y="644537"/>
                </a:lnTo>
                <a:lnTo>
                  <a:pt x="9333408" y="644537"/>
                </a:lnTo>
                <a:lnTo>
                  <a:pt x="9375229" y="636104"/>
                </a:lnTo>
                <a:lnTo>
                  <a:pt x="9409379" y="613079"/>
                </a:lnTo>
                <a:lnTo>
                  <a:pt x="9432392" y="578929"/>
                </a:lnTo>
                <a:lnTo>
                  <a:pt x="9440837" y="537121"/>
                </a:lnTo>
                <a:lnTo>
                  <a:pt x="9440837" y="107416"/>
                </a:lnTo>
                <a:close/>
              </a:path>
            </a:pathLst>
          </a:custGeom>
          <a:solidFill>
            <a:srgbClr val="0F8B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2383948" y="1511150"/>
            <a:ext cx="8769350" cy="29914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13030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年龄分布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5"/>
              </a:spcBef>
            </a:pPr>
            <a:endParaRPr sz="15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休闲小吃的消费者群体广泛，从儿童到老年人各个年龄段均有涉及。其中，年轻人是消费主力军，他们追求时尚、潮流，对新品尝试意愿强烈。</a:t>
            </a:r>
            <a:endParaRPr sz="135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2250">
              <a:latin typeface="微软雅黑"/>
              <a:cs typeface="微软雅黑"/>
            </a:endParaRPr>
          </a:p>
          <a:p>
            <a:pPr marL="133350">
              <a:lnSpc>
                <a:spcPct val="100000"/>
              </a:lnSpc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性别比例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45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男性和女性在休闲小吃的消费上无明显差异，但不同性别在消费偏好上略有不同。例如，女性更偏爱甜味和果味类休闲小吃，而男性则更偏爱咸味和肉类休闲小吃。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402236" y="5038044"/>
            <a:ext cx="8597900" cy="128778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51765">
              <a:lnSpc>
                <a:spcPct val="100000"/>
              </a:lnSpc>
              <a:spcBef>
                <a:spcPts val="105"/>
              </a:spcBef>
            </a:pPr>
            <a:r>
              <a:rPr sz="1600" b="1" spc="-15">
                <a:solidFill>
                  <a:srgbClr val="FFFFFF"/>
                </a:solidFill>
                <a:latin typeface="微软雅黑"/>
                <a:cs typeface="微软雅黑"/>
              </a:rPr>
              <a:t>地域分布</a:t>
            </a:r>
            <a:endParaRPr sz="16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14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休闲小吃的消费者遍布全国各地，但不同地域在消费习惯和口味偏好上存在一定差异。例如，南方地区消费者更偏爱甜味和清淡口味的休闲小吃，而北方地区消费者则更偏爱咸味和重口味休闲小吃。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873195" y="3067326"/>
            <a:ext cx="669925" cy="669925"/>
            <a:chOff x="873195" y="3067326"/>
            <a:chExt cx="669925" cy="669925"/>
          </a:xfrm>
        </p:grpSpPr>
        <p:sp>
          <p:nvSpPr>
            <p:cNvPr id="12" name="object 12"/>
            <p:cNvSpPr/>
            <p:nvPr/>
          </p:nvSpPr>
          <p:spPr>
            <a:xfrm>
              <a:off x="873195" y="306732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1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7"/>
                  </a:moveTo>
                  <a:lnTo>
                    <a:pt x="285273" y="665847"/>
                  </a:lnTo>
                  <a:lnTo>
                    <a:pt x="238062" y="655304"/>
                  </a:lnTo>
                  <a:lnTo>
                    <a:pt x="193621" y="638365"/>
                  </a:lnTo>
                  <a:lnTo>
                    <a:pt x="152470" y="615548"/>
                  </a:lnTo>
                  <a:lnTo>
                    <a:pt x="115125" y="587371"/>
                  </a:lnTo>
                  <a:lnTo>
                    <a:pt x="82106" y="554351"/>
                  </a:lnTo>
                  <a:lnTo>
                    <a:pt x="53928" y="517007"/>
                  </a:lnTo>
                  <a:lnTo>
                    <a:pt x="31111" y="475855"/>
                  </a:lnTo>
                  <a:lnTo>
                    <a:pt x="14172" y="431415"/>
                  </a:lnTo>
                  <a:lnTo>
                    <a:pt x="3629" y="384203"/>
                  </a:lnTo>
                  <a:lnTo>
                    <a:pt x="0" y="334738"/>
                  </a:lnTo>
                  <a:lnTo>
                    <a:pt x="669477" y="334739"/>
                  </a:lnTo>
                  <a:lnTo>
                    <a:pt x="665848" y="384203"/>
                  </a:lnTo>
                  <a:lnTo>
                    <a:pt x="655305" y="431415"/>
                  </a:lnTo>
                  <a:lnTo>
                    <a:pt x="638366" y="475855"/>
                  </a:lnTo>
                  <a:lnTo>
                    <a:pt x="615549" y="517007"/>
                  </a:lnTo>
                  <a:lnTo>
                    <a:pt x="587372" y="554351"/>
                  </a:lnTo>
                  <a:lnTo>
                    <a:pt x="554352" y="587371"/>
                  </a:lnTo>
                  <a:lnTo>
                    <a:pt x="517007" y="615548"/>
                  </a:lnTo>
                  <a:lnTo>
                    <a:pt x="475856" y="638366"/>
                  </a:lnTo>
                  <a:lnTo>
                    <a:pt x="431416" y="655305"/>
                  </a:lnTo>
                  <a:lnTo>
                    <a:pt x="384204" y="665848"/>
                  </a:lnTo>
                  <a:lnTo>
                    <a:pt x="334739" y="669477"/>
                  </a:lnTo>
                  <a:close/>
                </a:path>
              </a:pathLst>
            </a:custGeom>
            <a:solidFill>
              <a:srgbClr val="0F8BFF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988281" y="3182412"/>
              <a:ext cx="439420" cy="439420"/>
            </a:xfrm>
            <a:custGeom>
              <a:rect l="l" t="t" r="r" b="b"/>
              <a:pathLst>
                <a:path w="439419" h="439420">
                  <a:moveTo>
                    <a:pt x="219652" y="0"/>
                  </a:moveTo>
                  <a:close/>
                </a:path>
                <a:path w="439419" h="439420">
                  <a:moveTo>
                    <a:pt x="439305" y="219652"/>
                  </a:moveTo>
                  <a:lnTo>
                    <a:pt x="0" y="219652"/>
                  </a:lnTo>
                  <a:lnTo>
                    <a:pt x="4462" y="175384"/>
                  </a:lnTo>
                  <a:lnTo>
                    <a:pt x="17261" y="134153"/>
                  </a:lnTo>
                  <a:lnTo>
                    <a:pt x="37513" y="96842"/>
                  </a:lnTo>
                  <a:lnTo>
                    <a:pt x="64335" y="64334"/>
                  </a:lnTo>
                  <a:lnTo>
                    <a:pt x="96843" y="37513"/>
                  </a:lnTo>
                  <a:lnTo>
                    <a:pt x="134154" y="17261"/>
                  </a:lnTo>
                  <a:lnTo>
                    <a:pt x="175386" y="4462"/>
                  </a:lnTo>
                  <a:lnTo>
                    <a:pt x="219652" y="0"/>
                  </a:lnTo>
                  <a:lnTo>
                    <a:pt x="263920" y="4462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4"/>
                  </a:lnTo>
                  <a:lnTo>
                    <a:pt x="401791" y="96842"/>
                  </a:lnTo>
                  <a:lnTo>
                    <a:pt x="422043" y="134153"/>
                  </a:lnTo>
                  <a:lnTo>
                    <a:pt x="434842" y="175385"/>
                  </a:lnTo>
                  <a:lnTo>
                    <a:pt x="439305" y="219652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0"/>
                  </a:lnTo>
                  <a:lnTo>
                    <a:pt x="4462" y="263919"/>
                  </a:lnTo>
                  <a:lnTo>
                    <a:pt x="0" y="219652"/>
                  </a:lnTo>
                  <a:lnTo>
                    <a:pt x="439305" y="219652"/>
                  </a:lnTo>
                  <a:lnTo>
                    <a:pt x="434842" y="263919"/>
                  </a:lnTo>
                  <a:lnTo>
                    <a:pt x="422043" y="305150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4" name="object 14"/>
          <p:cNvGrpSpPr/>
          <p:nvPr/>
        </p:nvGrpSpPr>
        <p:grpSpPr>
          <a:xfrm>
            <a:off x="873195" y="4825746"/>
            <a:ext cx="669925" cy="669925"/>
            <a:chOff x="873195" y="4825746"/>
            <a:chExt cx="669925" cy="669925"/>
          </a:xfrm>
        </p:grpSpPr>
        <p:sp>
          <p:nvSpPr>
            <p:cNvPr id="15" name="object 15"/>
            <p:cNvSpPr/>
            <p:nvPr/>
          </p:nvSpPr>
          <p:spPr>
            <a:xfrm>
              <a:off x="873195" y="4825746"/>
              <a:ext cx="669925" cy="669925"/>
            </a:xfrm>
            <a:custGeom>
              <a:rect l="l" t="t" r="r" b="b"/>
              <a:pathLst>
                <a:path w="669925" h="669925">
                  <a:moveTo>
                    <a:pt x="669477" y="334739"/>
                  </a:moveTo>
                  <a:lnTo>
                    <a:pt x="0" y="334739"/>
                  </a:lnTo>
                  <a:lnTo>
                    <a:pt x="3629" y="285273"/>
                  </a:lnTo>
                  <a:lnTo>
                    <a:pt x="14173" y="238061"/>
                  </a:lnTo>
                  <a:lnTo>
                    <a:pt x="31112" y="193621"/>
                  </a:lnTo>
                  <a:lnTo>
                    <a:pt x="53929" y="152469"/>
                  </a:lnTo>
                  <a:lnTo>
                    <a:pt x="82107" y="115125"/>
                  </a:lnTo>
                  <a:lnTo>
                    <a:pt x="115127" y="82105"/>
                  </a:lnTo>
                  <a:lnTo>
                    <a:pt x="152471" y="53928"/>
                  </a:lnTo>
                  <a:lnTo>
                    <a:pt x="193623" y="31111"/>
                  </a:lnTo>
                  <a:lnTo>
                    <a:pt x="238065" y="14172"/>
                  </a:lnTo>
                  <a:lnTo>
                    <a:pt x="285281" y="3629"/>
                  </a:lnTo>
                  <a:lnTo>
                    <a:pt x="334739" y="0"/>
                  </a:lnTo>
                  <a:lnTo>
                    <a:pt x="384206" y="3629"/>
                  </a:lnTo>
                  <a:lnTo>
                    <a:pt x="431417" y="14173"/>
                  </a:lnTo>
                  <a:lnTo>
                    <a:pt x="475857" y="31112"/>
                  </a:lnTo>
                  <a:lnTo>
                    <a:pt x="517008" y="53929"/>
                  </a:lnTo>
                  <a:lnTo>
                    <a:pt x="554352" y="82106"/>
                  </a:lnTo>
                  <a:lnTo>
                    <a:pt x="587372" y="115126"/>
                  </a:lnTo>
                  <a:lnTo>
                    <a:pt x="615549" y="152470"/>
                  </a:lnTo>
                  <a:lnTo>
                    <a:pt x="638366" y="193622"/>
                  </a:lnTo>
                  <a:lnTo>
                    <a:pt x="655305" y="238062"/>
                  </a:lnTo>
                  <a:lnTo>
                    <a:pt x="665848" y="285274"/>
                  </a:lnTo>
                  <a:lnTo>
                    <a:pt x="669477" y="334739"/>
                  </a:lnTo>
                  <a:close/>
                </a:path>
                <a:path w="669925" h="669925">
                  <a:moveTo>
                    <a:pt x="334739" y="669478"/>
                  </a:moveTo>
                  <a:lnTo>
                    <a:pt x="285273" y="665848"/>
                  </a:lnTo>
                  <a:lnTo>
                    <a:pt x="238062" y="655305"/>
                  </a:lnTo>
                  <a:lnTo>
                    <a:pt x="193621" y="638366"/>
                  </a:lnTo>
                  <a:lnTo>
                    <a:pt x="152470" y="615549"/>
                  </a:lnTo>
                  <a:lnTo>
                    <a:pt x="115125" y="587372"/>
                  </a:lnTo>
                  <a:lnTo>
                    <a:pt x="82105" y="554352"/>
                  </a:lnTo>
                  <a:lnTo>
                    <a:pt x="53928" y="517007"/>
                  </a:lnTo>
                  <a:lnTo>
                    <a:pt x="31111" y="475856"/>
                  </a:lnTo>
                  <a:lnTo>
                    <a:pt x="14172" y="431415"/>
                  </a:lnTo>
                  <a:lnTo>
                    <a:pt x="3629" y="384204"/>
                  </a:lnTo>
                  <a:lnTo>
                    <a:pt x="0" y="334739"/>
                  </a:lnTo>
                  <a:lnTo>
                    <a:pt x="669477" y="334739"/>
                  </a:lnTo>
                  <a:lnTo>
                    <a:pt x="665848" y="384204"/>
                  </a:lnTo>
                  <a:lnTo>
                    <a:pt x="655305" y="431416"/>
                  </a:lnTo>
                  <a:lnTo>
                    <a:pt x="638366" y="475856"/>
                  </a:lnTo>
                  <a:lnTo>
                    <a:pt x="615549" y="517008"/>
                  </a:lnTo>
                  <a:lnTo>
                    <a:pt x="587371" y="554352"/>
                  </a:lnTo>
                  <a:lnTo>
                    <a:pt x="554352" y="587372"/>
                  </a:lnTo>
                  <a:lnTo>
                    <a:pt x="517007" y="615549"/>
                  </a:lnTo>
                  <a:lnTo>
                    <a:pt x="475856" y="638366"/>
                  </a:lnTo>
                  <a:lnTo>
                    <a:pt x="431415" y="655305"/>
                  </a:lnTo>
                  <a:lnTo>
                    <a:pt x="384204" y="665848"/>
                  </a:lnTo>
                  <a:lnTo>
                    <a:pt x="334739" y="669478"/>
                  </a:lnTo>
                  <a:close/>
                </a:path>
              </a:pathLst>
            </a:custGeom>
            <a:solidFill>
              <a:srgbClr val="0F8BFF">
                <a:alpha val="41960"/>
              </a:srgbClr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988281" y="4940832"/>
              <a:ext cx="439420" cy="439420"/>
            </a:xfrm>
            <a:custGeom>
              <a:rect l="l" t="t" r="r" b="b"/>
              <a:pathLst>
                <a:path w="439419" h="439420">
                  <a:moveTo>
                    <a:pt x="439304" y="219653"/>
                  </a:moveTo>
                  <a:lnTo>
                    <a:pt x="0" y="219653"/>
                  </a:lnTo>
                  <a:lnTo>
                    <a:pt x="4463" y="175384"/>
                  </a:lnTo>
                  <a:lnTo>
                    <a:pt x="17262" y="134153"/>
                  </a:lnTo>
                  <a:lnTo>
                    <a:pt x="37514" y="96842"/>
                  </a:lnTo>
                  <a:lnTo>
                    <a:pt x="64335" y="64334"/>
                  </a:lnTo>
                  <a:lnTo>
                    <a:pt x="96844" y="37513"/>
                  </a:lnTo>
                  <a:lnTo>
                    <a:pt x="134155" y="17261"/>
                  </a:lnTo>
                  <a:lnTo>
                    <a:pt x="175390" y="4462"/>
                  </a:lnTo>
                  <a:lnTo>
                    <a:pt x="219652" y="0"/>
                  </a:lnTo>
                  <a:lnTo>
                    <a:pt x="263921" y="4463"/>
                  </a:lnTo>
                  <a:lnTo>
                    <a:pt x="305151" y="17261"/>
                  </a:lnTo>
                  <a:lnTo>
                    <a:pt x="342462" y="37513"/>
                  </a:lnTo>
                  <a:lnTo>
                    <a:pt x="374970" y="64335"/>
                  </a:lnTo>
                  <a:lnTo>
                    <a:pt x="401792" y="96843"/>
                  </a:lnTo>
                  <a:lnTo>
                    <a:pt x="422043" y="134154"/>
                  </a:lnTo>
                  <a:lnTo>
                    <a:pt x="434842" y="175385"/>
                  </a:lnTo>
                  <a:lnTo>
                    <a:pt x="439304" y="219653"/>
                  </a:lnTo>
                  <a:close/>
                </a:path>
                <a:path w="439419" h="439420">
                  <a:moveTo>
                    <a:pt x="219652" y="439304"/>
                  </a:moveTo>
                  <a:lnTo>
                    <a:pt x="175385" y="434842"/>
                  </a:lnTo>
                  <a:lnTo>
                    <a:pt x="134154" y="422043"/>
                  </a:lnTo>
                  <a:lnTo>
                    <a:pt x="96842" y="401791"/>
                  </a:lnTo>
                  <a:lnTo>
                    <a:pt x="64334" y="374970"/>
                  </a:lnTo>
                  <a:lnTo>
                    <a:pt x="37513" y="342462"/>
                  </a:lnTo>
                  <a:lnTo>
                    <a:pt x="17261" y="305151"/>
                  </a:lnTo>
                  <a:lnTo>
                    <a:pt x="4462" y="263920"/>
                  </a:lnTo>
                  <a:lnTo>
                    <a:pt x="0" y="219652"/>
                  </a:lnTo>
                  <a:lnTo>
                    <a:pt x="439304" y="219653"/>
                  </a:lnTo>
                  <a:lnTo>
                    <a:pt x="434842" y="263920"/>
                  </a:lnTo>
                  <a:lnTo>
                    <a:pt x="422043" y="305151"/>
                  </a:lnTo>
                  <a:lnTo>
                    <a:pt x="401791" y="342462"/>
                  </a:lnTo>
                  <a:lnTo>
                    <a:pt x="374970" y="374970"/>
                  </a:lnTo>
                  <a:lnTo>
                    <a:pt x="342462" y="401791"/>
                  </a:lnTo>
                  <a:lnTo>
                    <a:pt x="305151" y="422043"/>
                  </a:lnTo>
                  <a:lnTo>
                    <a:pt x="263920" y="434842"/>
                  </a:lnTo>
                  <a:lnTo>
                    <a:pt x="219652" y="439304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消费者群体特征分析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97253" y="5955115"/>
            <a:ext cx="10995025" cy="123189"/>
            <a:chOff x="1197253" y="5955115"/>
            <a:chExt cx="10995025" cy="123189"/>
          </a:xfrm>
        </p:grpSpPr>
        <p:sp>
          <p:nvSpPr>
            <p:cNvPr id="3" name="object 3"/>
            <p:cNvSpPr/>
            <p:nvPr/>
          </p:nvSpPr>
          <p:spPr>
            <a:xfrm>
              <a:off x="1250166" y="5955115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7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7" y="0"/>
                  </a:lnTo>
                  <a:lnTo>
                    <a:pt x="701467" y="122997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197253" y="5955115"/>
              <a:ext cx="122997" cy="1229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880005" y="5955115"/>
              <a:ext cx="122997" cy="122998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10240366" y="0"/>
                  </a:moveTo>
                  <a:lnTo>
                    <a:pt x="0" y="0"/>
                  </a:lnTo>
                  <a:lnTo>
                    <a:pt x="10240366" y="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1951633" y="6029345"/>
              <a:ext cx="10240645" cy="0"/>
            </a:xfrm>
            <a:custGeom>
              <a:rect l="l" t="t" r="r" b="b"/>
              <a:pathLst>
                <a:path w="10240645">
                  <a:moveTo>
                    <a:pt x="0" y="0"/>
                  </a:moveTo>
                  <a:lnTo>
                    <a:pt x="10240366" y="0"/>
                  </a:lnTo>
                </a:path>
              </a:pathLst>
            </a:custGeom>
            <a:ln w="14287">
              <a:solidFill>
                <a:srgbClr val="609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8" name="object 8"/>
          <p:cNvSpPr txBox="1"/>
          <p:nvPr/>
        </p:nvSpPr>
        <p:spPr>
          <a:xfrm>
            <a:off x="3685818" y="1429485"/>
            <a:ext cx="7569200" cy="120142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食品安全法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规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国家对食品安全问题越来越重视，出台了一系列严格的食品安全法规和标准。这些法规对休闲小吃行业的生产、加工、销售等环节提出了更高要求，企业需要加强自律和质量管理以确保产品安全。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308379" y="3977612"/>
            <a:ext cx="7569200" cy="1510030"/>
          </a:xfrm>
          <a:prstGeom prst="rect">
            <a:avLst/>
          </a:prstGeom>
        </p:spPr>
        <p:txBody>
          <a:bodyPr vert="horz" wrap="square" lIns="0" tIns="21018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65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健康营养政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策</a:t>
            </a:r>
            <a:endParaRPr sz="230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8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随着健康中国战略的推进和消费者健康意识的提高，国家出台了一系列健康营养政策，鼓励企业生产健康、营养的休闲小吃。这些政策为休闲小吃行业提供了新的发展机遇，同时也对企业产品研发和创新能力提出了更高要求。</a:t>
            </a:r>
            <a:endParaRPr sz="1350">
              <a:latin typeface="微软雅黑"/>
              <a:cs typeface="微软雅黑"/>
            </a:endParaRPr>
          </a:p>
        </p:txBody>
      </p:sp>
      <p:grpSp>
        <p:nvGrpSpPr>
          <p:cNvPr id="10" name="object 10"/>
          <p:cNvGrpSpPr/>
          <p:nvPr/>
        </p:nvGrpSpPr>
        <p:grpSpPr>
          <a:xfrm>
            <a:off x="3499344" y="3306001"/>
            <a:ext cx="8693150" cy="123189"/>
            <a:chOff x="3499344" y="3306001"/>
            <a:chExt cx="8693150" cy="123189"/>
          </a:xfrm>
        </p:grpSpPr>
        <p:sp>
          <p:nvSpPr>
            <p:cNvPr id="11" name="object 11"/>
            <p:cNvSpPr/>
            <p:nvPr/>
          </p:nvSpPr>
          <p:spPr>
            <a:xfrm>
              <a:off x="3552256" y="3306002"/>
              <a:ext cx="701675" cy="123189"/>
            </a:xfrm>
            <a:custGeom>
              <a:rect l="l" t="t" r="r" b="b"/>
              <a:pathLst>
                <a:path w="701675" h="123188">
                  <a:moveTo>
                    <a:pt x="701468" y="122997"/>
                  </a:moveTo>
                  <a:lnTo>
                    <a:pt x="0" y="122997"/>
                  </a:lnTo>
                  <a:lnTo>
                    <a:pt x="0" y="0"/>
                  </a:lnTo>
                  <a:lnTo>
                    <a:pt x="701468" y="0"/>
                  </a:lnTo>
                  <a:lnTo>
                    <a:pt x="701468" y="122997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3499344" y="3306001"/>
              <a:ext cx="122998" cy="122998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182095" y="3306001"/>
              <a:ext cx="122998" cy="122998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7938275" y="0"/>
                  </a:moveTo>
                  <a:lnTo>
                    <a:pt x="0" y="0"/>
                  </a:lnTo>
                  <a:lnTo>
                    <a:pt x="7938275" y="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253724" y="3380232"/>
              <a:ext cx="7938770" cy="0"/>
            </a:xfrm>
            <a:custGeom>
              <a:rect l="l" t="t" r="r" b="b"/>
              <a:pathLst>
                <a:path w="7938770">
                  <a:moveTo>
                    <a:pt x="0" y="0"/>
                  </a:moveTo>
                  <a:lnTo>
                    <a:pt x="7938275" y="0"/>
                  </a:lnTo>
                </a:path>
              </a:pathLst>
            </a:custGeom>
            <a:ln w="14287">
              <a:solidFill>
                <a:srgbClr val="609FFF"/>
              </a:solidFill>
              <a:prstDash val="sysDash"/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7" name="object 17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7" name="object 37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政策法规影响因素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61112" y="2474335"/>
            <a:ext cx="6169025" cy="1715135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4000">
              <a:latin typeface="Times New Roman"/>
              <a:cs typeface="Times New Roman"/>
            </a:endParaRPr>
          </a:p>
          <a:p>
            <a:pPr marL="569595">
              <a:lnSpc>
                <a:spcPct val="100000"/>
              </a:lnSpc>
            </a:pPr>
            <a:r>
              <a:rPr sz="3600" b="0" spc="-5">
                <a:solidFill>
                  <a:srgbClr val="FFFFFF"/>
                </a:solidFill>
                <a:latin typeface="微软雅黑"/>
                <a:cs typeface="微软雅黑"/>
              </a:rPr>
              <a:t>竞争格局与主要企业分析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59312" y="2969186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310956" y="2387805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310956" y="4280470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0" y="1319126"/>
            <a:ext cx="4357370" cy="5105400"/>
            <a:chOff x="0" y="1319126"/>
            <a:chExt cx="4357370" cy="5105400"/>
          </a:xfrm>
        </p:grpSpPr>
        <p:sp>
          <p:nvSpPr>
            <p:cNvPr id="3" name="object 3"/>
            <p:cNvSpPr/>
            <p:nvPr/>
          </p:nvSpPr>
          <p:spPr>
            <a:xfrm>
              <a:off x="0" y="1319126"/>
              <a:ext cx="4357370" cy="5105400"/>
            </a:xfrm>
            <a:custGeom>
              <a:rect l="l" t="t" r="r" b="b"/>
              <a:pathLst>
                <a:path w="4357370" h="5105400">
                  <a:moveTo>
                    <a:pt x="2091266" y="12699"/>
                  </a:moveTo>
                  <a:lnTo>
                    <a:pt x="1515976" y="12699"/>
                  </a:lnTo>
                  <a:lnTo>
                    <a:pt x="1563315" y="0"/>
                  </a:lnTo>
                  <a:lnTo>
                    <a:pt x="2043927" y="0"/>
                  </a:lnTo>
                  <a:lnTo>
                    <a:pt x="2091266" y="12699"/>
                  </a:lnTo>
                  <a:close/>
                </a:path>
                <a:path w="4357370" h="5105400">
                  <a:moveTo>
                    <a:pt x="2185157" y="25399"/>
                  </a:moveTo>
                  <a:lnTo>
                    <a:pt x="1422085" y="25399"/>
                  </a:lnTo>
                  <a:lnTo>
                    <a:pt x="1468897" y="12699"/>
                  </a:lnTo>
                  <a:lnTo>
                    <a:pt x="2138345" y="12699"/>
                  </a:lnTo>
                  <a:lnTo>
                    <a:pt x="2185157" y="25399"/>
                  </a:lnTo>
                  <a:close/>
                </a:path>
                <a:path w="4357370" h="5105400">
                  <a:moveTo>
                    <a:pt x="2323908" y="50799"/>
                  </a:moveTo>
                  <a:lnTo>
                    <a:pt x="1283335" y="50799"/>
                  </a:lnTo>
                  <a:lnTo>
                    <a:pt x="1375549" y="25399"/>
                  </a:lnTo>
                  <a:lnTo>
                    <a:pt x="2231694" y="25399"/>
                  </a:lnTo>
                  <a:lnTo>
                    <a:pt x="2323908" y="50799"/>
                  </a:lnTo>
                  <a:close/>
                </a:path>
                <a:path w="4357370" h="5105400">
                  <a:moveTo>
                    <a:pt x="2369574" y="5041900"/>
                  </a:moveTo>
                  <a:lnTo>
                    <a:pt x="1237674" y="5041900"/>
                  </a:lnTo>
                  <a:lnTo>
                    <a:pt x="970438" y="4965700"/>
                  </a:lnTo>
                  <a:lnTo>
                    <a:pt x="927095" y="4940300"/>
                  </a:lnTo>
                  <a:lnTo>
                    <a:pt x="841509" y="4914900"/>
                  </a:lnTo>
                  <a:lnTo>
                    <a:pt x="799281" y="4889500"/>
                  </a:lnTo>
                  <a:lnTo>
                    <a:pt x="757439" y="4876800"/>
                  </a:lnTo>
                  <a:lnTo>
                    <a:pt x="715994" y="4851400"/>
                  </a:lnTo>
                  <a:lnTo>
                    <a:pt x="674951" y="4838700"/>
                  </a:lnTo>
                  <a:lnTo>
                    <a:pt x="634320" y="4813300"/>
                  </a:lnTo>
                  <a:lnTo>
                    <a:pt x="594107" y="4800600"/>
                  </a:lnTo>
                  <a:lnTo>
                    <a:pt x="514973" y="4749800"/>
                  </a:lnTo>
                  <a:lnTo>
                    <a:pt x="437610" y="4699000"/>
                  </a:lnTo>
                  <a:lnTo>
                    <a:pt x="362085" y="4648200"/>
                  </a:lnTo>
                  <a:lnTo>
                    <a:pt x="288459" y="4597400"/>
                  </a:lnTo>
                  <a:lnTo>
                    <a:pt x="216798" y="4546600"/>
                  </a:lnTo>
                  <a:lnTo>
                    <a:pt x="181724" y="4521200"/>
                  </a:lnTo>
                  <a:lnTo>
                    <a:pt x="147164" y="4495800"/>
                  </a:lnTo>
                  <a:lnTo>
                    <a:pt x="113128" y="4457700"/>
                  </a:lnTo>
                  <a:lnTo>
                    <a:pt x="79623" y="4432300"/>
                  </a:lnTo>
                  <a:lnTo>
                    <a:pt x="46657" y="4394200"/>
                  </a:lnTo>
                  <a:lnTo>
                    <a:pt x="14237" y="4368800"/>
                  </a:lnTo>
                  <a:lnTo>
                    <a:pt x="0" y="4356100"/>
                  </a:lnTo>
                  <a:lnTo>
                    <a:pt x="0" y="736600"/>
                  </a:lnTo>
                  <a:lnTo>
                    <a:pt x="14237" y="723900"/>
                  </a:lnTo>
                  <a:lnTo>
                    <a:pt x="46657" y="698500"/>
                  </a:lnTo>
                  <a:lnTo>
                    <a:pt x="79623" y="660400"/>
                  </a:lnTo>
                  <a:lnTo>
                    <a:pt x="113128" y="635000"/>
                  </a:lnTo>
                  <a:lnTo>
                    <a:pt x="147164" y="609600"/>
                  </a:lnTo>
                  <a:lnTo>
                    <a:pt x="181723" y="571500"/>
                  </a:lnTo>
                  <a:lnTo>
                    <a:pt x="216798" y="546100"/>
                  </a:lnTo>
                  <a:lnTo>
                    <a:pt x="288459" y="495300"/>
                  </a:lnTo>
                  <a:lnTo>
                    <a:pt x="362084" y="444500"/>
                  </a:lnTo>
                  <a:lnTo>
                    <a:pt x="437610" y="393700"/>
                  </a:lnTo>
                  <a:lnTo>
                    <a:pt x="514972" y="342900"/>
                  </a:lnTo>
                  <a:lnTo>
                    <a:pt x="594107" y="292099"/>
                  </a:lnTo>
                  <a:lnTo>
                    <a:pt x="634319" y="279399"/>
                  </a:lnTo>
                  <a:lnTo>
                    <a:pt x="674950" y="253999"/>
                  </a:lnTo>
                  <a:lnTo>
                    <a:pt x="715993" y="241299"/>
                  </a:lnTo>
                  <a:lnTo>
                    <a:pt x="757439" y="215899"/>
                  </a:lnTo>
                  <a:lnTo>
                    <a:pt x="799280" y="203199"/>
                  </a:lnTo>
                  <a:lnTo>
                    <a:pt x="841508" y="177799"/>
                  </a:lnTo>
                  <a:lnTo>
                    <a:pt x="927095" y="152399"/>
                  </a:lnTo>
                  <a:lnTo>
                    <a:pt x="970437" y="126999"/>
                  </a:lnTo>
                  <a:lnTo>
                    <a:pt x="1237673" y="50799"/>
                  </a:lnTo>
                  <a:lnTo>
                    <a:pt x="2369570" y="50799"/>
                  </a:lnTo>
                  <a:lnTo>
                    <a:pt x="2636806" y="126999"/>
                  </a:lnTo>
                  <a:lnTo>
                    <a:pt x="2680148" y="152399"/>
                  </a:lnTo>
                  <a:lnTo>
                    <a:pt x="2765735" y="177799"/>
                  </a:lnTo>
                  <a:lnTo>
                    <a:pt x="2807963" y="203199"/>
                  </a:lnTo>
                  <a:lnTo>
                    <a:pt x="2849804" y="215899"/>
                  </a:lnTo>
                  <a:lnTo>
                    <a:pt x="2891250" y="241299"/>
                  </a:lnTo>
                  <a:lnTo>
                    <a:pt x="2932293" y="253999"/>
                  </a:lnTo>
                  <a:lnTo>
                    <a:pt x="2972924" y="279399"/>
                  </a:lnTo>
                  <a:lnTo>
                    <a:pt x="3013136" y="292099"/>
                  </a:lnTo>
                  <a:lnTo>
                    <a:pt x="3092271" y="342900"/>
                  </a:lnTo>
                  <a:lnTo>
                    <a:pt x="3169633" y="393700"/>
                  </a:lnTo>
                  <a:lnTo>
                    <a:pt x="3245159" y="444500"/>
                  </a:lnTo>
                  <a:lnTo>
                    <a:pt x="3318785" y="495300"/>
                  </a:lnTo>
                  <a:lnTo>
                    <a:pt x="3390446" y="546100"/>
                  </a:lnTo>
                  <a:lnTo>
                    <a:pt x="3425520" y="571500"/>
                  </a:lnTo>
                  <a:lnTo>
                    <a:pt x="3460080" y="609600"/>
                  </a:lnTo>
                  <a:lnTo>
                    <a:pt x="3494116" y="635000"/>
                  </a:lnTo>
                  <a:lnTo>
                    <a:pt x="3527621" y="660400"/>
                  </a:lnTo>
                  <a:lnTo>
                    <a:pt x="3560587" y="698500"/>
                  </a:lnTo>
                  <a:lnTo>
                    <a:pt x="3593007" y="723900"/>
                  </a:lnTo>
                  <a:lnTo>
                    <a:pt x="3624871" y="762000"/>
                  </a:lnTo>
                  <a:lnTo>
                    <a:pt x="3656173" y="787400"/>
                  </a:lnTo>
                  <a:lnTo>
                    <a:pt x="3686904" y="825500"/>
                  </a:lnTo>
                  <a:lnTo>
                    <a:pt x="3717056" y="850900"/>
                  </a:lnTo>
                  <a:lnTo>
                    <a:pt x="3746621" y="889000"/>
                  </a:lnTo>
                  <a:lnTo>
                    <a:pt x="3775591" y="927100"/>
                  </a:lnTo>
                  <a:lnTo>
                    <a:pt x="3803958" y="965200"/>
                  </a:lnTo>
                  <a:lnTo>
                    <a:pt x="3831715" y="990600"/>
                  </a:lnTo>
                  <a:lnTo>
                    <a:pt x="3858853" y="1028700"/>
                  </a:lnTo>
                  <a:lnTo>
                    <a:pt x="3885364" y="1066800"/>
                  </a:lnTo>
                  <a:lnTo>
                    <a:pt x="3911240" y="1104900"/>
                  </a:lnTo>
                  <a:lnTo>
                    <a:pt x="3936474" y="1143000"/>
                  </a:lnTo>
                  <a:lnTo>
                    <a:pt x="3961057" y="1181100"/>
                  </a:lnTo>
                  <a:lnTo>
                    <a:pt x="3984981" y="1219200"/>
                  </a:lnTo>
                  <a:lnTo>
                    <a:pt x="4008239" y="1257300"/>
                  </a:lnTo>
                  <a:lnTo>
                    <a:pt x="4030822" y="1295400"/>
                  </a:lnTo>
                  <a:lnTo>
                    <a:pt x="4052722" y="1333500"/>
                  </a:lnTo>
                  <a:lnTo>
                    <a:pt x="4073932" y="1371600"/>
                  </a:lnTo>
                  <a:lnTo>
                    <a:pt x="4094443" y="1422400"/>
                  </a:lnTo>
                  <a:lnTo>
                    <a:pt x="4114248" y="1460500"/>
                  </a:lnTo>
                  <a:lnTo>
                    <a:pt x="4133338" y="1498600"/>
                  </a:lnTo>
                  <a:lnTo>
                    <a:pt x="4151705" y="1536700"/>
                  </a:lnTo>
                  <a:lnTo>
                    <a:pt x="4169342" y="1587500"/>
                  </a:lnTo>
                  <a:lnTo>
                    <a:pt x="4186241" y="1625600"/>
                  </a:lnTo>
                  <a:lnTo>
                    <a:pt x="4202393" y="1676400"/>
                  </a:lnTo>
                  <a:lnTo>
                    <a:pt x="4217790" y="1714500"/>
                  </a:lnTo>
                  <a:lnTo>
                    <a:pt x="4232425" y="1752600"/>
                  </a:lnTo>
                  <a:lnTo>
                    <a:pt x="4246290" y="1803400"/>
                  </a:lnTo>
                  <a:lnTo>
                    <a:pt x="4259376" y="1841500"/>
                  </a:lnTo>
                  <a:lnTo>
                    <a:pt x="4271675" y="1892300"/>
                  </a:lnTo>
                  <a:lnTo>
                    <a:pt x="4283181" y="1930400"/>
                  </a:lnTo>
                  <a:lnTo>
                    <a:pt x="4293884" y="1981200"/>
                  </a:lnTo>
                  <a:lnTo>
                    <a:pt x="4303776" y="2032000"/>
                  </a:lnTo>
                  <a:lnTo>
                    <a:pt x="4312851" y="2070100"/>
                  </a:lnTo>
                  <a:lnTo>
                    <a:pt x="4321099" y="2120900"/>
                  </a:lnTo>
                  <a:lnTo>
                    <a:pt x="4328512" y="2159000"/>
                  </a:lnTo>
                  <a:lnTo>
                    <a:pt x="4335084" y="2209800"/>
                  </a:lnTo>
                  <a:lnTo>
                    <a:pt x="4340805" y="2260600"/>
                  </a:lnTo>
                  <a:lnTo>
                    <a:pt x="4345668" y="2311400"/>
                  </a:lnTo>
                  <a:lnTo>
                    <a:pt x="4349664" y="2349500"/>
                  </a:lnTo>
                  <a:lnTo>
                    <a:pt x="4352787" y="2400300"/>
                  </a:lnTo>
                  <a:lnTo>
                    <a:pt x="4355027" y="2451100"/>
                  </a:lnTo>
                  <a:lnTo>
                    <a:pt x="4356377" y="2501900"/>
                  </a:lnTo>
                  <a:lnTo>
                    <a:pt x="4356829" y="2552700"/>
                  </a:lnTo>
                  <a:lnTo>
                    <a:pt x="4356376" y="2590800"/>
                  </a:lnTo>
                  <a:lnTo>
                    <a:pt x="4355026" y="2641600"/>
                  </a:lnTo>
                  <a:lnTo>
                    <a:pt x="4352786" y="2692400"/>
                  </a:lnTo>
                  <a:lnTo>
                    <a:pt x="4349664" y="2743200"/>
                  </a:lnTo>
                  <a:lnTo>
                    <a:pt x="4345668" y="2781300"/>
                  </a:lnTo>
                  <a:lnTo>
                    <a:pt x="4340805" y="2832100"/>
                  </a:lnTo>
                  <a:lnTo>
                    <a:pt x="4335084" y="2882900"/>
                  </a:lnTo>
                  <a:lnTo>
                    <a:pt x="4328512" y="2933700"/>
                  </a:lnTo>
                  <a:lnTo>
                    <a:pt x="4321099" y="2971800"/>
                  </a:lnTo>
                  <a:lnTo>
                    <a:pt x="4312851" y="3022600"/>
                  </a:lnTo>
                  <a:lnTo>
                    <a:pt x="4303777" y="3073400"/>
                  </a:lnTo>
                  <a:lnTo>
                    <a:pt x="4293884" y="3111500"/>
                  </a:lnTo>
                  <a:lnTo>
                    <a:pt x="4283181" y="3162300"/>
                  </a:lnTo>
                  <a:lnTo>
                    <a:pt x="4271676" y="3200400"/>
                  </a:lnTo>
                  <a:lnTo>
                    <a:pt x="4259376" y="3251200"/>
                  </a:lnTo>
                  <a:lnTo>
                    <a:pt x="4246290" y="3289300"/>
                  </a:lnTo>
                  <a:lnTo>
                    <a:pt x="4232426" y="3340100"/>
                  </a:lnTo>
                  <a:lnTo>
                    <a:pt x="4217791" y="3378200"/>
                  </a:lnTo>
                  <a:lnTo>
                    <a:pt x="4202394" y="3429000"/>
                  </a:lnTo>
                  <a:lnTo>
                    <a:pt x="4186242" y="3467100"/>
                  </a:lnTo>
                  <a:lnTo>
                    <a:pt x="4169343" y="3505200"/>
                  </a:lnTo>
                  <a:lnTo>
                    <a:pt x="4151706" y="3556000"/>
                  </a:lnTo>
                  <a:lnTo>
                    <a:pt x="4133339" y="3594100"/>
                  </a:lnTo>
                  <a:lnTo>
                    <a:pt x="4114249" y="3632200"/>
                  </a:lnTo>
                  <a:lnTo>
                    <a:pt x="4094445" y="3670300"/>
                  </a:lnTo>
                  <a:lnTo>
                    <a:pt x="4073934" y="3721100"/>
                  </a:lnTo>
                  <a:lnTo>
                    <a:pt x="4052724" y="3759200"/>
                  </a:lnTo>
                  <a:lnTo>
                    <a:pt x="4030824" y="3797300"/>
                  </a:lnTo>
                  <a:lnTo>
                    <a:pt x="4008241" y="3835400"/>
                  </a:lnTo>
                  <a:lnTo>
                    <a:pt x="3984983" y="3873500"/>
                  </a:lnTo>
                  <a:lnTo>
                    <a:pt x="3961059" y="3911600"/>
                  </a:lnTo>
                  <a:lnTo>
                    <a:pt x="3936476" y="3949700"/>
                  </a:lnTo>
                  <a:lnTo>
                    <a:pt x="3911242" y="3987800"/>
                  </a:lnTo>
                  <a:lnTo>
                    <a:pt x="3885366" y="4025900"/>
                  </a:lnTo>
                  <a:lnTo>
                    <a:pt x="3858855" y="4064000"/>
                  </a:lnTo>
                  <a:lnTo>
                    <a:pt x="3831717" y="4102100"/>
                  </a:lnTo>
                  <a:lnTo>
                    <a:pt x="3803960" y="4127500"/>
                  </a:lnTo>
                  <a:lnTo>
                    <a:pt x="3775593" y="4165600"/>
                  </a:lnTo>
                  <a:lnTo>
                    <a:pt x="3746623" y="4203700"/>
                  </a:lnTo>
                  <a:lnTo>
                    <a:pt x="3717058" y="4241800"/>
                  </a:lnTo>
                  <a:lnTo>
                    <a:pt x="3686906" y="4267200"/>
                  </a:lnTo>
                  <a:lnTo>
                    <a:pt x="3656175" y="4305300"/>
                  </a:lnTo>
                  <a:lnTo>
                    <a:pt x="3624874" y="4330700"/>
                  </a:lnTo>
                  <a:lnTo>
                    <a:pt x="3593009" y="4368800"/>
                  </a:lnTo>
                  <a:lnTo>
                    <a:pt x="3560590" y="4394200"/>
                  </a:lnTo>
                  <a:lnTo>
                    <a:pt x="3527624" y="4432300"/>
                  </a:lnTo>
                  <a:lnTo>
                    <a:pt x="3494119" y="4457700"/>
                  </a:lnTo>
                  <a:lnTo>
                    <a:pt x="3460082" y="4495800"/>
                  </a:lnTo>
                  <a:lnTo>
                    <a:pt x="3425523" y="4521200"/>
                  </a:lnTo>
                  <a:lnTo>
                    <a:pt x="3390449" y="4546600"/>
                  </a:lnTo>
                  <a:lnTo>
                    <a:pt x="3318788" y="4597400"/>
                  </a:lnTo>
                  <a:lnTo>
                    <a:pt x="3245162" y="4648200"/>
                  </a:lnTo>
                  <a:lnTo>
                    <a:pt x="3169637" y="4699000"/>
                  </a:lnTo>
                  <a:lnTo>
                    <a:pt x="3092274" y="4749800"/>
                  </a:lnTo>
                  <a:lnTo>
                    <a:pt x="3013140" y="4800600"/>
                  </a:lnTo>
                  <a:lnTo>
                    <a:pt x="2972928" y="4813300"/>
                  </a:lnTo>
                  <a:lnTo>
                    <a:pt x="2932296" y="4838700"/>
                  </a:lnTo>
                  <a:lnTo>
                    <a:pt x="2891254" y="4851400"/>
                  </a:lnTo>
                  <a:lnTo>
                    <a:pt x="2849808" y="4876800"/>
                  </a:lnTo>
                  <a:lnTo>
                    <a:pt x="2807967" y="4889500"/>
                  </a:lnTo>
                  <a:lnTo>
                    <a:pt x="2765738" y="4914900"/>
                  </a:lnTo>
                  <a:lnTo>
                    <a:pt x="2680152" y="4940300"/>
                  </a:lnTo>
                  <a:lnTo>
                    <a:pt x="2636810" y="4965700"/>
                  </a:lnTo>
                  <a:lnTo>
                    <a:pt x="2369574" y="5041900"/>
                  </a:lnTo>
                  <a:close/>
                </a:path>
                <a:path w="4357370" h="5105400">
                  <a:moveTo>
                    <a:pt x="2231698" y="5067300"/>
                  </a:moveTo>
                  <a:lnTo>
                    <a:pt x="1375550" y="5067300"/>
                  </a:lnTo>
                  <a:lnTo>
                    <a:pt x="1283336" y="5041900"/>
                  </a:lnTo>
                  <a:lnTo>
                    <a:pt x="2323912" y="5041900"/>
                  </a:lnTo>
                  <a:lnTo>
                    <a:pt x="2231698" y="5067300"/>
                  </a:lnTo>
                  <a:close/>
                </a:path>
                <a:path w="4357370" h="5105400">
                  <a:moveTo>
                    <a:pt x="2138350" y="5080000"/>
                  </a:moveTo>
                  <a:lnTo>
                    <a:pt x="1468898" y="5080000"/>
                  </a:lnTo>
                  <a:lnTo>
                    <a:pt x="1422086" y="5067300"/>
                  </a:lnTo>
                  <a:lnTo>
                    <a:pt x="2185161" y="5067300"/>
                  </a:lnTo>
                  <a:lnTo>
                    <a:pt x="2138350" y="5080000"/>
                  </a:lnTo>
                  <a:close/>
                </a:path>
                <a:path w="4357370" h="5105400">
                  <a:moveTo>
                    <a:pt x="2043931" y="5092700"/>
                  </a:moveTo>
                  <a:lnTo>
                    <a:pt x="1563316" y="5092700"/>
                  </a:lnTo>
                  <a:lnTo>
                    <a:pt x="1515977" y="5080000"/>
                  </a:lnTo>
                  <a:lnTo>
                    <a:pt x="2091270" y="5080000"/>
                  </a:lnTo>
                  <a:lnTo>
                    <a:pt x="2043931" y="5092700"/>
                  </a:lnTo>
                  <a:close/>
                </a:path>
                <a:path w="4357370" h="5105400">
                  <a:moveTo>
                    <a:pt x="1852140" y="5105400"/>
                  </a:moveTo>
                  <a:lnTo>
                    <a:pt x="1755108" y="5105400"/>
                  </a:lnTo>
                  <a:lnTo>
                    <a:pt x="1706810" y="5092700"/>
                  </a:lnTo>
                  <a:lnTo>
                    <a:pt x="1900437" y="5092700"/>
                  </a:lnTo>
                  <a:lnTo>
                    <a:pt x="1852140" y="510540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0" y="1584356"/>
              <a:ext cx="4091599" cy="4572000"/>
            </a:xfrm>
            <a:prstGeom prst="rect">
              <a:avLst/>
            </a:prstGeom>
          </p:spPr>
        </p:pic>
      </p:grpSp>
      <p:sp>
        <p:nvSpPr>
          <p:cNvPr id="5" name="object 5"/>
          <p:cNvSpPr/>
          <p:nvPr/>
        </p:nvSpPr>
        <p:spPr>
          <a:xfrm>
            <a:off x="4935910" y="509596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 txBox="1"/>
          <p:nvPr/>
        </p:nvSpPr>
        <p:spPr>
          <a:xfrm>
            <a:off x="5256718" y="540183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6185696" y="5042043"/>
            <a:ext cx="5168900" cy="108140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609FFF"/>
                </a:solidFill>
                <a:latin typeface="微软雅黑"/>
                <a:cs typeface="微软雅黑"/>
              </a:rPr>
              <a:t>创新小吃品牌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9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如喜茶、奈雪的茶等，通过产品创新、营销策略等吸引年轻消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费者。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4935910" y="181958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4" y="34727"/>
                </a:lnTo>
                <a:lnTo>
                  <a:pt x="357392" y="19846"/>
                </a:lnTo>
                <a:lnTo>
                  <a:pt x="402463" y="8959"/>
                </a:lnTo>
                <a:lnTo>
                  <a:pt x="449033" y="2274"/>
                </a:lnTo>
                <a:lnTo>
                  <a:pt x="496879" y="0"/>
                </a:lnTo>
                <a:lnTo>
                  <a:pt x="544733" y="2274"/>
                </a:lnTo>
                <a:lnTo>
                  <a:pt x="591298" y="8959"/>
                </a:lnTo>
                <a:lnTo>
                  <a:pt x="636369" y="19846"/>
                </a:lnTo>
                <a:lnTo>
                  <a:pt x="679736" y="34727"/>
                </a:lnTo>
                <a:lnTo>
                  <a:pt x="721191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3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0"/>
                </a:lnTo>
                <a:lnTo>
                  <a:pt x="991483" y="449026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4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9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6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6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9" name="object 9"/>
          <p:cNvSpPr txBox="1"/>
          <p:nvPr/>
        </p:nvSpPr>
        <p:spPr>
          <a:xfrm>
            <a:off x="5256718" y="2130404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01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6185696" y="1729087"/>
            <a:ext cx="5168900" cy="105727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609FFF"/>
                </a:solidFill>
                <a:latin typeface="微软雅黑"/>
                <a:cs typeface="微软雅黑"/>
              </a:rPr>
              <a:t>小吃连锁店</a:t>
            </a:r>
            <a:endParaRPr sz="1600">
              <a:latin typeface="微软雅黑"/>
              <a:cs typeface="微软雅黑"/>
            </a:endParaRPr>
          </a:p>
          <a:p>
            <a:pPr marL="12700" marR="5080">
              <a:lnSpc>
                <a:spcPct val="150000"/>
              </a:lnSpc>
              <a:spcBef>
                <a:spcPts val="7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如肯德基、麦当劳等，以标准化、快速服务为特点，拥有广泛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的品牌认知度。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11" name="object 11"/>
          <p:cNvSpPr/>
          <p:nvPr/>
        </p:nvSpPr>
        <p:spPr>
          <a:xfrm>
            <a:off x="4935910" y="3457770"/>
            <a:ext cx="993775" cy="993775"/>
          </a:xfrm>
          <a:custGeom>
            <a:rect l="l" t="t" r="r" b="b"/>
            <a:pathLst>
              <a:path w="993775" h="993775">
                <a:moveTo>
                  <a:pt x="993758" y="496879"/>
                </a:moveTo>
                <a:lnTo>
                  <a:pt x="0" y="496879"/>
                </a:lnTo>
                <a:lnTo>
                  <a:pt x="2275" y="449026"/>
                </a:lnTo>
                <a:lnTo>
                  <a:pt x="8960" y="402460"/>
                </a:lnTo>
                <a:lnTo>
                  <a:pt x="19847" y="357389"/>
                </a:lnTo>
                <a:lnTo>
                  <a:pt x="34728" y="314022"/>
                </a:lnTo>
                <a:lnTo>
                  <a:pt x="53395" y="272566"/>
                </a:lnTo>
                <a:lnTo>
                  <a:pt x="75639" y="233230"/>
                </a:lnTo>
                <a:lnTo>
                  <a:pt x="101252" y="196223"/>
                </a:lnTo>
                <a:lnTo>
                  <a:pt x="130026" y="161751"/>
                </a:lnTo>
                <a:lnTo>
                  <a:pt x="161753" y="130024"/>
                </a:lnTo>
                <a:lnTo>
                  <a:pt x="196225" y="101250"/>
                </a:lnTo>
                <a:lnTo>
                  <a:pt x="233233" y="75637"/>
                </a:lnTo>
                <a:lnTo>
                  <a:pt x="272569" y="53393"/>
                </a:lnTo>
                <a:lnTo>
                  <a:pt x="314025" y="34727"/>
                </a:lnTo>
                <a:lnTo>
                  <a:pt x="357393" y="19846"/>
                </a:lnTo>
                <a:lnTo>
                  <a:pt x="402465" y="8959"/>
                </a:lnTo>
                <a:lnTo>
                  <a:pt x="449037" y="2274"/>
                </a:lnTo>
                <a:lnTo>
                  <a:pt x="496879" y="0"/>
                </a:lnTo>
                <a:lnTo>
                  <a:pt x="544734" y="2275"/>
                </a:lnTo>
                <a:lnTo>
                  <a:pt x="591299" y="8959"/>
                </a:lnTo>
                <a:lnTo>
                  <a:pt x="636369" y="19847"/>
                </a:lnTo>
                <a:lnTo>
                  <a:pt x="679736" y="34727"/>
                </a:lnTo>
                <a:lnTo>
                  <a:pt x="721192" y="53394"/>
                </a:lnTo>
                <a:lnTo>
                  <a:pt x="760527" y="75638"/>
                </a:lnTo>
                <a:lnTo>
                  <a:pt x="797535" y="101251"/>
                </a:lnTo>
                <a:lnTo>
                  <a:pt x="832006" y="130025"/>
                </a:lnTo>
                <a:lnTo>
                  <a:pt x="863733" y="161752"/>
                </a:lnTo>
                <a:lnTo>
                  <a:pt x="892507" y="196224"/>
                </a:lnTo>
                <a:lnTo>
                  <a:pt x="918120" y="233231"/>
                </a:lnTo>
                <a:lnTo>
                  <a:pt x="940364" y="272567"/>
                </a:lnTo>
                <a:lnTo>
                  <a:pt x="959030" y="314023"/>
                </a:lnTo>
                <a:lnTo>
                  <a:pt x="973911" y="357390"/>
                </a:lnTo>
                <a:lnTo>
                  <a:pt x="984798" y="402461"/>
                </a:lnTo>
                <a:lnTo>
                  <a:pt x="991483" y="449027"/>
                </a:lnTo>
                <a:lnTo>
                  <a:pt x="993758" y="496879"/>
                </a:lnTo>
                <a:close/>
              </a:path>
              <a:path w="993775" h="993775">
                <a:moveTo>
                  <a:pt x="496879" y="993757"/>
                </a:moveTo>
                <a:lnTo>
                  <a:pt x="449026" y="991483"/>
                </a:lnTo>
                <a:lnTo>
                  <a:pt x="402460" y="984798"/>
                </a:lnTo>
                <a:lnTo>
                  <a:pt x="357390" y="973911"/>
                </a:lnTo>
                <a:lnTo>
                  <a:pt x="314022" y="959030"/>
                </a:lnTo>
                <a:lnTo>
                  <a:pt x="272567" y="940363"/>
                </a:lnTo>
                <a:lnTo>
                  <a:pt x="233231" y="918120"/>
                </a:lnTo>
                <a:lnTo>
                  <a:pt x="196223" y="892506"/>
                </a:lnTo>
                <a:lnTo>
                  <a:pt x="161752" y="863732"/>
                </a:lnTo>
                <a:lnTo>
                  <a:pt x="130025" y="832005"/>
                </a:lnTo>
                <a:lnTo>
                  <a:pt x="101251" y="797534"/>
                </a:lnTo>
                <a:lnTo>
                  <a:pt x="75638" y="760526"/>
                </a:lnTo>
                <a:lnTo>
                  <a:pt x="53394" y="721191"/>
                </a:lnTo>
                <a:lnTo>
                  <a:pt x="34727" y="679735"/>
                </a:lnTo>
                <a:lnTo>
                  <a:pt x="19846" y="636368"/>
                </a:lnTo>
                <a:lnTo>
                  <a:pt x="8959" y="591297"/>
                </a:lnTo>
                <a:lnTo>
                  <a:pt x="2274" y="544731"/>
                </a:lnTo>
                <a:lnTo>
                  <a:pt x="0" y="496878"/>
                </a:lnTo>
                <a:lnTo>
                  <a:pt x="993758" y="496879"/>
                </a:lnTo>
                <a:lnTo>
                  <a:pt x="991483" y="544731"/>
                </a:lnTo>
                <a:lnTo>
                  <a:pt x="984798" y="591297"/>
                </a:lnTo>
                <a:lnTo>
                  <a:pt x="973911" y="636368"/>
                </a:lnTo>
                <a:lnTo>
                  <a:pt x="959030" y="679735"/>
                </a:lnTo>
                <a:lnTo>
                  <a:pt x="940364" y="721191"/>
                </a:lnTo>
                <a:lnTo>
                  <a:pt x="918120" y="760526"/>
                </a:lnTo>
                <a:lnTo>
                  <a:pt x="892507" y="797534"/>
                </a:lnTo>
                <a:lnTo>
                  <a:pt x="863732" y="832006"/>
                </a:lnTo>
                <a:lnTo>
                  <a:pt x="832006" y="863732"/>
                </a:lnTo>
                <a:lnTo>
                  <a:pt x="797534" y="892507"/>
                </a:lnTo>
                <a:lnTo>
                  <a:pt x="760527" y="918120"/>
                </a:lnTo>
                <a:lnTo>
                  <a:pt x="721191" y="940364"/>
                </a:lnTo>
                <a:lnTo>
                  <a:pt x="679735" y="959030"/>
                </a:lnTo>
                <a:lnTo>
                  <a:pt x="636368" y="973911"/>
                </a:lnTo>
                <a:lnTo>
                  <a:pt x="591297" y="984798"/>
                </a:lnTo>
                <a:lnTo>
                  <a:pt x="544732" y="991483"/>
                </a:lnTo>
                <a:lnTo>
                  <a:pt x="496879" y="993757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2" name="object 12"/>
          <p:cNvSpPr txBox="1"/>
          <p:nvPr/>
        </p:nvSpPr>
        <p:spPr>
          <a:xfrm>
            <a:off x="5256718" y="3763641"/>
            <a:ext cx="38925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 spc="-25">
                <a:solidFill>
                  <a:srgbClr val="FFFFFF"/>
                </a:solidFill>
                <a:latin typeface="微软雅黑"/>
                <a:cs typeface="微软雅黑"/>
              </a:rPr>
              <a:t>02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6185696" y="3379469"/>
            <a:ext cx="5549900" cy="72644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1600" b="1" spc="-10">
                <a:solidFill>
                  <a:srgbClr val="609FFF"/>
                </a:solidFill>
                <a:latin typeface="微软雅黑"/>
                <a:cs typeface="微软雅黑"/>
              </a:rPr>
              <a:t>地方特色小吃</a:t>
            </a:r>
            <a:endParaRPr sz="16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789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如四川串串香、广东早茶等，以地域特色和文化底蕴吸引消费者。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4" name="object 14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5" name="object 1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5" name="object 35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835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行业内主要竞争者概况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4960" y="1569534"/>
            <a:ext cx="4219248" cy="42164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28794" y="1294832"/>
            <a:ext cx="6099810" cy="1468755"/>
          </a:xfrm>
          <a:prstGeom prst="rect">
            <a:avLst/>
          </a:prstGeom>
          <a:solidFill>
            <a:srgbClr val="0F8B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大型连锁企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业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占据市场份额较大，以标准化和规模化经营降低成本，提高盈利</a:t>
            </a:r>
            <a:r>
              <a:rPr sz="1500" spc="-20">
                <a:solidFill>
                  <a:srgbClr val="FFFFFF"/>
                </a:solidFill>
                <a:latin typeface="微软雅黑"/>
                <a:cs typeface="微软雅黑"/>
              </a:rPr>
              <a:t>能力。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5163132" y="1294832"/>
            <a:ext cx="165735" cy="1468755"/>
          </a:xfrm>
          <a:custGeom>
            <a:rect l="l" t="t" r="r" b="b"/>
            <a:pathLst>
              <a:path w="165735" h="1468755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5" name="object 5"/>
          <p:cNvSpPr txBox="1"/>
          <p:nvPr/>
        </p:nvSpPr>
        <p:spPr>
          <a:xfrm>
            <a:off x="5328794" y="2945066"/>
            <a:ext cx="6099810" cy="1468755"/>
          </a:xfrm>
          <a:prstGeom prst="rect">
            <a:avLst/>
          </a:prstGeom>
          <a:solidFill>
            <a:srgbClr val="0F8B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中小型地方特色小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吃</a:t>
            </a:r>
            <a:endParaRPr sz="2300">
              <a:latin typeface="微软雅黑"/>
              <a:cs typeface="微软雅黑"/>
            </a:endParaRPr>
          </a:p>
          <a:p>
            <a:pPr marL="417830" marR="339090">
              <a:lnSpc>
                <a:spcPct val="120000"/>
              </a:lnSpc>
              <a:spcBef>
                <a:spcPts val="142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市场份额较小，但数量众多，以地域特色和个性化服务吸引消费</a:t>
            </a:r>
            <a:r>
              <a:rPr sz="1500" spc="-25">
                <a:solidFill>
                  <a:srgbClr val="FFFFFF"/>
                </a:solidFill>
                <a:latin typeface="微软雅黑"/>
                <a:cs typeface="微软雅黑"/>
              </a:rPr>
              <a:t>者。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63132" y="2945066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6"/>
                </a:moveTo>
                <a:lnTo>
                  <a:pt x="0" y="1468186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6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5328794" y="4595300"/>
            <a:ext cx="6099810" cy="1468755"/>
          </a:xfrm>
          <a:prstGeom prst="rect">
            <a:avLst/>
          </a:prstGeom>
          <a:solidFill>
            <a:srgbClr val="0F8BFF"/>
          </a:solidFill>
        </p:spPr>
        <p:txBody>
          <a:bodyPr vert="horz" wrap="square" lIns="0" tIns="120650" rIns="0" bIns="0" rtlCol="0">
            <a:spAutoFit/>
          </a:bodyPr>
          <a:lstStyle/>
          <a:p>
            <a:pPr marL="417830">
              <a:lnSpc>
                <a:spcPct val="100000"/>
              </a:lnSpc>
              <a:spcBef>
                <a:spcPts val="950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新兴创新品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牌</a:t>
            </a:r>
            <a:endParaRPr sz="2300">
              <a:latin typeface="微软雅黑"/>
              <a:cs typeface="微软雅黑"/>
            </a:endParaRPr>
          </a:p>
          <a:p>
            <a:pPr marL="417830">
              <a:lnSpc>
                <a:spcPct val="100000"/>
              </a:lnSpc>
              <a:spcBef>
                <a:spcPts val="178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市场份额增长迅速，以独特的产品和营销策略吸引年轻消费者。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5163132" y="4595300"/>
            <a:ext cx="165735" cy="1468755"/>
          </a:xfrm>
          <a:custGeom>
            <a:rect l="l" t="t" r="r" b="b"/>
            <a:pathLst>
              <a:path w="165735" h="1468754">
                <a:moveTo>
                  <a:pt x="165663" y="1468185"/>
                </a:moveTo>
                <a:lnTo>
                  <a:pt x="0" y="1468185"/>
                </a:lnTo>
                <a:lnTo>
                  <a:pt x="0" y="0"/>
                </a:lnTo>
                <a:lnTo>
                  <a:pt x="165663" y="0"/>
                </a:lnTo>
                <a:lnTo>
                  <a:pt x="165663" y="1468185"/>
                </a:lnTo>
                <a:close/>
              </a:path>
            </a:pathLst>
          </a:custGeom>
          <a:solidFill>
            <a:srgbClr val="609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9" name="object 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0" name="object 10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0" name="object 30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市场份额分布情况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36032" y="1751286"/>
            <a:ext cx="3520440" cy="4234815"/>
            <a:chOff x="636032" y="1751286"/>
            <a:chExt cx="3520440" cy="4234815"/>
          </a:xfrm>
        </p:grpSpPr>
        <p:sp>
          <p:nvSpPr>
            <p:cNvPr id="3" name="object 3"/>
            <p:cNvSpPr/>
            <p:nvPr/>
          </p:nvSpPr>
          <p:spPr>
            <a:xfrm>
              <a:off x="636032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7" y="7678"/>
                  </a:lnTo>
                  <a:lnTo>
                    <a:pt x="538551" y="1944"/>
                  </a:lnTo>
                  <a:lnTo>
                    <a:pt x="586667" y="0"/>
                  </a:lnTo>
                  <a:lnTo>
                    <a:pt x="2933271" y="0"/>
                  </a:lnTo>
                  <a:lnTo>
                    <a:pt x="2981386" y="1944"/>
                  </a:lnTo>
                  <a:lnTo>
                    <a:pt x="3028431" y="7678"/>
                  </a:lnTo>
                  <a:lnTo>
                    <a:pt x="3074254" y="17050"/>
                  </a:lnTo>
                  <a:lnTo>
                    <a:pt x="3118704" y="29908"/>
                  </a:lnTo>
                  <a:lnTo>
                    <a:pt x="3161629" y="46103"/>
                  </a:lnTo>
                  <a:lnTo>
                    <a:pt x="3202879" y="65483"/>
                  </a:lnTo>
                  <a:lnTo>
                    <a:pt x="3242303" y="87896"/>
                  </a:lnTo>
                  <a:lnTo>
                    <a:pt x="3279750" y="113193"/>
                  </a:lnTo>
                  <a:lnTo>
                    <a:pt x="3315069" y="141221"/>
                  </a:lnTo>
                  <a:lnTo>
                    <a:pt x="3348108" y="171831"/>
                  </a:lnTo>
                  <a:lnTo>
                    <a:pt x="3378718" y="204871"/>
                  </a:lnTo>
                  <a:lnTo>
                    <a:pt x="3406747" y="240190"/>
                  </a:lnTo>
                  <a:lnTo>
                    <a:pt x="3432043" y="277636"/>
                  </a:lnTo>
                  <a:lnTo>
                    <a:pt x="3454457" y="317060"/>
                  </a:lnTo>
                  <a:lnTo>
                    <a:pt x="3473836" y="358311"/>
                  </a:lnTo>
                  <a:lnTo>
                    <a:pt x="3490031" y="401236"/>
                  </a:lnTo>
                  <a:lnTo>
                    <a:pt x="3502889" y="445685"/>
                  </a:lnTo>
                  <a:lnTo>
                    <a:pt x="3512261" y="491508"/>
                  </a:lnTo>
                  <a:lnTo>
                    <a:pt x="3517995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1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6" y="3876148"/>
                  </a:lnTo>
                  <a:lnTo>
                    <a:pt x="3454456" y="3917398"/>
                  </a:lnTo>
                  <a:lnTo>
                    <a:pt x="3432043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8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3" y="4204550"/>
                  </a:lnTo>
                  <a:lnTo>
                    <a:pt x="3074254" y="4217408"/>
                  </a:lnTo>
                  <a:lnTo>
                    <a:pt x="3028431" y="4226780"/>
                  </a:lnTo>
                  <a:lnTo>
                    <a:pt x="2981386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030553" y="2681841"/>
              <a:ext cx="2693035" cy="76200"/>
            </a:xfrm>
            <a:custGeom>
              <a:rect l="l" t="t" r="r" b="b"/>
              <a:pathLst>
                <a:path w="2693035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5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5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29112" y="2092524"/>
            <a:ext cx="179705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产品创新能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力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1005585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创新小吃品牌在产品创新方面表现突出，不断推出新品种、新口味，满足消费者多样化需求。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7" name="object 7"/>
          <p:cNvGrpSpPr/>
          <p:nvPr/>
        </p:nvGrpSpPr>
        <p:grpSpPr>
          <a:xfrm>
            <a:off x="4403618" y="1751286"/>
            <a:ext cx="3520440" cy="4234815"/>
            <a:chOff x="4403618" y="1751286"/>
            <a:chExt cx="3520440" cy="4234815"/>
          </a:xfrm>
        </p:grpSpPr>
        <p:sp>
          <p:nvSpPr>
            <p:cNvPr id="8" name="object 8"/>
            <p:cNvSpPr/>
            <p:nvPr/>
          </p:nvSpPr>
          <p:spPr>
            <a:xfrm>
              <a:off x="4403618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4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39" y="3647790"/>
                  </a:lnTo>
                  <a:lnTo>
                    <a:pt x="3517994" y="3695906"/>
                  </a:lnTo>
                  <a:lnTo>
                    <a:pt x="3512260" y="3742951"/>
                  </a:lnTo>
                  <a:lnTo>
                    <a:pt x="3502889" y="3788774"/>
                  </a:lnTo>
                  <a:lnTo>
                    <a:pt x="3490030" y="3833223"/>
                  </a:lnTo>
                  <a:lnTo>
                    <a:pt x="3473835" y="3876148"/>
                  </a:lnTo>
                  <a:lnTo>
                    <a:pt x="3454456" y="3917398"/>
                  </a:lnTo>
                  <a:lnTo>
                    <a:pt x="3432042" y="3956822"/>
                  </a:lnTo>
                  <a:lnTo>
                    <a:pt x="3406746" y="3994269"/>
                  </a:lnTo>
                  <a:lnTo>
                    <a:pt x="3378717" y="4029588"/>
                  </a:lnTo>
                  <a:lnTo>
                    <a:pt x="3348107" y="4062628"/>
                  </a:lnTo>
                  <a:lnTo>
                    <a:pt x="3315068" y="4093237"/>
                  </a:lnTo>
                  <a:lnTo>
                    <a:pt x="3279749" y="4121266"/>
                  </a:lnTo>
                  <a:lnTo>
                    <a:pt x="3242302" y="4146562"/>
                  </a:lnTo>
                  <a:lnTo>
                    <a:pt x="3202878" y="4168976"/>
                  </a:lnTo>
                  <a:lnTo>
                    <a:pt x="3161628" y="4188355"/>
                  </a:lnTo>
                  <a:lnTo>
                    <a:pt x="3118702" y="4204550"/>
                  </a:lnTo>
                  <a:lnTo>
                    <a:pt x="3074253" y="4217408"/>
                  </a:lnTo>
                  <a:lnTo>
                    <a:pt x="3028430" y="4226780"/>
                  </a:lnTo>
                  <a:lnTo>
                    <a:pt x="2981385" y="4232514"/>
                  </a:lnTo>
                  <a:lnTo>
                    <a:pt x="2933271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4798140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30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51" y="31750"/>
                  </a:lnTo>
                  <a:lnTo>
                    <a:pt x="49551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30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51" y="44450"/>
                  </a:lnTo>
                  <a:lnTo>
                    <a:pt x="49551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8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8" y="31750"/>
                  </a:lnTo>
                  <a:lnTo>
                    <a:pt x="2692798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 txBox="1"/>
          <p:nvPr/>
        </p:nvSpPr>
        <p:spPr>
          <a:xfrm>
            <a:off x="5444335" y="2092524"/>
            <a:ext cx="1501775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品牌影响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力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773171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大型连锁企业和小吃连锁店品牌影响力较强，消费者对品牌信任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度较高。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2" name="object 12"/>
          <p:cNvGrpSpPr/>
          <p:nvPr/>
        </p:nvGrpSpPr>
        <p:grpSpPr>
          <a:xfrm>
            <a:off x="8171204" y="1751286"/>
            <a:ext cx="3520440" cy="4234815"/>
            <a:chOff x="8171204" y="1751286"/>
            <a:chExt cx="3520440" cy="4234815"/>
          </a:xfrm>
        </p:grpSpPr>
        <p:sp>
          <p:nvSpPr>
            <p:cNvPr id="13" name="object 13"/>
            <p:cNvSpPr/>
            <p:nvPr/>
          </p:nvSpPr>
          <p:spPr>
            <a:xfrm>
              <a:off x="8171204" y="1751286"/>
              <a:ext cx="3520440" cy="4234815"/>
            </a:xfrm>
            <a:custGeom>
              <a:rect l="l" t="t" r="r" b="b"/>
              <a:pathLst>
                <a:path w="3520440" h="4234815">
                  <a:moveTo>
                    <a:pt x="586668" y="4234459"/>
                  </a:moveTo>
                  <a:lnTo>
                    <a:pt x="538552" y="4232514"/>
                  </a:lnTo>
                  <a:lnTo>
                    <a:pt x="491507" y="4226780"/>
                  </a:lnTo>
                  <a:lnTo>
                    <a:pt x="445685" y="4217408"/>
                  </a:lnTo>
                  <a:lnTo>
                    <a:pt x="401235" y="4204550"/>
                  </a:lnTo>
                  <a:lnTo>
                    <a:pt x="358310" y="4188355"/>
                  </a:lnTo>
                  <a:lnTo>
                    <a:pt x="317060" y="4168976"/>
                  </a:lnTo>
                  <a:lnTo>
                    <a:pt x="277636" y="4146562"/>
                  </a:lnTo>
                  <a:lnTo>
                    <a:pt x="240189" y="4121266"/>
                  </a:lnTo>
                  <a:lnTo>
                    <a:pt x="204870" y="4093237"/>
                  </a:lnTo>
                  <a:lnTo>
                    <a:pt x="171831" y="4062627"/>
                  </a:lnTo>
                  <a:lnTo>
                    <a:pt x="141221" y="4029588"/>
                  </a:lnTo>
                  <a:lnTo>
                    <a:pt x="113192" y="3994269"/>
                  </a:lnTo>
                  <a:lnTo>
                    <a:pt x="87896" y="3956822"/>
                  </a:lnTo>
                  <a:lnTo>
                    <a:pt x="65482" y="3917398"/>
                  </a:lnTo>
                  <a:lnTo>
                    <a:pt x="46103" y="3876148"/>
                  </a:lnTo>
                  <a:lnTo>
                    <a:pt x="29908" y="3833223"/>
                  </a:lnTo>
                  <a:lnTo>
                    <a:pt x="17050" y="3788773"/>
                  </a:lnTo>
                  <a:lnTo>
                    <a:pt x="7678" y="3742951"/>
                  </a:lnTo>
                  <a:lnTo>
                    <a:pt x="1944" y="3695906"/>
                  </a:lnTo>
                  <a:lnTo>
                    <a:pt x="0" y="3647790"/>
                  </a:lnTo>
                  <a:lnTo>
                    <a:pt x="0" y="586668"/>
                  </a:lnTo>
                  <a:lnTo>
                    <a:pt x="1944" y="538552"/>
                  </a:lnTo>
                  <a:lnTo>
                    <a:pt x="7678" y="491507"/>
                  </a:lnTo>
                  <a:lnTo>
                    <a:pt x="17050" y="445684"/>
                  </a:lnTo>
                  <a:lnTo>
                    <a:pt x="29908" y="401235"/>
                  </a:lnTo>
                  <a:lnTo>
                    <a:pt x="46103" y="358310"/>
                  </a:lnTo>
                  <a:lnTo>
                    <a:pt x="65483" y="317060"/>
                  </a:lnTo>
                  <a:lnTo>
                    <a:pt x="87896" y="277636"/>
                  </a:lnTo>
                  <a:lnTo>
                    <a:pt x="113193" y="240189"/>
                  </a:lnTo>
                  <a:lnTo>
                    <a:pt x="141222" y="204870"/>
                  </a:lnTo>
                  <a:lnTo>
                    <a:pt x="171831" y="171830"/>
                  </a:lnTo>
                  <a:lnTo>
                    <a:pt x="204871" y="141221"/>
                  </a:lnTo>
                  <a:lnTo>
                    <a:pt x="240190" y="113192"/>
                  </a:lnTo>
                  <a:lnTo>
                    <a:pt x="277637" y="87896"/>
                  </a:lnTo>
                  <a:lnTo>
                    <a:pt x="317061" y="65482"/>
                  </a:lnTo>
                  <a:lnTo>
                    <a:pt x="358311" y="46103"/>
                  </a:lnTo>
                  <a:lnTo>
                    <a:pt x="401236" y="29908"/>
                  </a:lnTo>
                  <a:lnTo>
                    <a:pt x="445685" y="17050"/>
                  </a:lnTo>
                  <a:lnTo>
                    <a:pt x="491508" y="7678"/>
                  </a:lnTo>
                  <a:lnTo>
                    <a:pt x="538552" y="1944"/>
                  </a:lnTo>
                  <a:lnTo>
                    <a:pt x="586668" y="0"/>
                  </a:lnTo>
                  <a:lnTo>
                    <a:pt x="2933272" y="0"/>
                  </a:lnTo>
                  <a:lnTo>
                    <a:pt x="2981385" y="1944"/>
                  </a:lnTo>
                  <a:lnTo>
                    <a:pt x="3028430" y="7678"/>
                  </a:lnTo>
                  <a:lnTo>
                    <a:pt x="3074253" y="17050"/>
                  </a:lnTo>
                  <a:lnTo>
                    <a:pt x="3118703" y="29908"/>
                  </a:lnTo>
                  <a:lnTo>
                    <a:pt x="3161628" y="46103"/>
                  </a:lnTo>
                  <a:lnTo>
                    <a:pt x="3202878" y="65483"/>
                  </a:lnTo>
                  <a:lnTo>
                    <a:pt x="3242302" y="87896"/>
                  </a:lnTo>
                  <a:lnTo>
                    <a:pt x="3279749" y="113193"/>
                  </a:lnTo>
                  <a:lnTo>
                    <a:pt x="3315068" y="141221"/>
                  </a:lnTo>
                  <a:lnTo>
                    <a:pt x="3348108" y="171831"/>
                  </a:lnTo>
                  <a:lnTo>
                    <a:pt x="3378717" y="204871"/>
                  </a:lnTo>
                  <a:lnTo>
                    <a:pt x="3406746" y="240190"/>
                  </a:lnTo>
                  <a:lnTo>
                    <a:pt x="3432042" y="277636"/>
                  </a:lnTo>
                  <a:lnTo>
                    <a:pt x="3454456" y="317060"/>
                  </a:lnTo>
                  <a:lnTo>
                    <a:pt x="3473835" y="358311"/>
                  </a:lnTo>
                  <a:lnTo>
                    <a:pt x="3490030" y="401236"/>
                  </a:lnTo>
                  <a:lnTo>
                    <a:pt x="3502889" y="445685"/>
                  </a:lnTo>
                  <a:lnTo>
                    <a:pt x="3512260" y="491508"/>
                  </a:lnTo>
                  <a:lnTo>
                    <a:pt x="3517994" y="538552"/>
                  </a:lnTo>
                  <a:lnTo>
                    <a:pt x="3519939" y="586668"/>
                  </a:lnTo>
                  <a:lnTo>
                    <a:pt x="3519940" y="3647790"/>
                  </a:lnTo>
                  <a:lnTo>
                    <a:pt x="3517996" y="3695906"/>
                  </a:lnTo>
                  <a:lnTo>
                    <a:pt x="3512262" y="3742951"/>
                  </a:lnTo>
                  <a:lnTo>
                    <a:pt x="3502890" y="3788774"/>
                  </a:lnTo>
                  <a:lnTo>
                    <a:pt x="3490032" y="3833223"/>
                  </a:lnTo>
                  <a:lnTo>
                    <a:pt x="3473837" y="3876148"/>
                  </a:lnTo>
                  <a:lnTo>
                    <a:pt x="3454457" y="3917398"/>
                  </a:lnTo>
                  <a:lnTo>
                    <a:pt x="3432044" y="3956822"/>
                  </a:lnTo>
                  <a:lnTo>
                    <a:pt x="3406747" y="3994269"/>
                  </a:lnTo>
                  <a:lnTo>
                    <a:pt x="3378718" y="4029588"/>
                  </a:lnTo>
                  <a:lnTo>
                    <a:pt x="3348109" y="4062628"/>
                  </a:lnTo>
                  <a:lnTo>
                    <a:pt x="3315069" y="4093237"/>
                  </a:lnTo>
                  <a:lnTo>
                    <a:pt x="3279750" y="4121266"/>
                  </a:lnTo>
                  <a:lnTo>
                    <a:pt x="3242303" y="4146562"/>
                  </a:lnTo>
                  <a:lnTo>
                    <a:pt x="3202879" y="4168976"/>
                  </a:lnTo>
                  <a:lnTo>
                    <a:pt x="3161629" y="4188355"/>
                  </a:lnTo>
                  <a:lnTo>
                    <a:pt x="3118704" y="4204550"/>
                  </a:lnTo>
                  <a:lnTo>
                    <a:pt x="3074255" y="4217408"/>
                  </a:lnTo>
                  <a:lnTo>
                    <a:pt x="3028432" y="4226780"/>
                  </a:lnTo>
                  <a:lnTo>
                    <a:pt x="2981387" y="4232514"/>
                  </a:lnTo>
                  <a:lnTo>
                    <a:pt x="2933272" y="4234458"/>
                  </a:lnTo>
                  <a:lnTo>
                    <a:pt x="586668" y="4234459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8565725" y="2681841"/>
              <a:ext cx="2693035" cy="76200"/>
            </a:xfrm>
            <a:custGeom>
              <a:rect l="l" t="t" r="r" b="b"/>
              <a:pathLst>
                <a:path w="2693034" h="76200">
                  <a:moveTo>
                    <a:pt x="38100" y="76200"/>
                  </a:moveTo>
                  <a:lnTo>
                    <a:pt x="23269" y="73206"/>
                  </a:lnTo>
                  <a:lnTo>
                    <a:pt x="11159" y="65040"/>
                  </a:lnTo>
                  <a:lnTo>
                    <a:pt x="2994" y="52930"/>
                  </a:lnTo>
                  <a:lnTo>
                    <a:pt x="0" y="38100"/>
                  </a:lnTo>
                  <a:lnTo>
                    <a:pt x="2994" y="23269"/>
                  </a:lnTo>
                  <a:lnTo>
                    <a:pt x="11159" y="11159"/>
                  </a:lnTo>
                  <a:lnTo>
                    <a:pt x="23269" y="2994"/>
                  </a:lnTo>
                  <a:lnTo>
                    <a:pt x="38100" y="0"/>
                  </a:lnTo>
                  <a:lnTo>
                    <a:pt x="52929" y="2994"/>
                  </a:lnTo>
                  <a:lnTo>
                    <a:pt x="65040" y="11159"/>
                  </a:lnTo>
                  <a:lnTo>
                    <a:pt x="73205" y="23269"/>
                  </a:lnTo>
                  <a:lnTo>
                    <a:pt x="74917" y="31750"/>
                  </a:lnTo>
                  <a:lnTo>
                    <a:pt x="49538" y="31750"/>
                  </a:lnTo>
                  <a:lnTo>
                    <a:pt x="49538" y="44450"/>
                  </a:lnTo>
                  <a:lnTo>
                    <a:pt x="74917" y="44450"/>
                  </a:lnTo>
                  <a:lnTo>
                    <a:pt x="73205" y="52930"/>
                  </a:lnTo>
                  <a:lnTo>
                    <a:pt x="65040" y="65040"/>
                  </a:lnTo>
                  <a:lnTo>
                    <a:pt x="52929" y="73206"/>
                  </a:lnTo>
                  <a:lnTo>
                    <a:pt x="38100" y="76200"/>
                  </a:lnTo>
                  <a:close/>
                </a:path>
                <a:path w="2693034" h="76200">
                  <a:moveTo>
                    <a:pt x="74917" y="44450"/>
                  </a:moveTo>
                  <a:lnTo>
                    <a:pt x="49538" y="44450"/>
                  </a:lnTo>
                  <a:lnTo>
                    <a:pt x="49538" y="31750"/>
                  </a:lnTo>
                  <a:lnTo>
                    <a:pt x="74917" y="31750"/>
                  </a:lnTo>
                  <a:lnTo>
                    <a:pt x="76200" y="38100"/>
                  </a:lnTo>
                  <a:lnTo>
                    <a:pt x="74917" y="44450"/>
                  </a:lnTo>
                  <a:close/>
                </a:path>
                <a:path w="2693034" h="76200">
                  <a:moveTo>
                    <a:pt x="2692799" y="44450"/>
                  </a:moveTo>
                  <a:lnTo>
                    <a:pt x="74917" y="44450"/>
                  </a:lnTo>
                  <a:lnTo>
                    <a:pt x="76200" y="38100"/>
                  </a:lnTo>
                  <a:lnTo>
                    <a:pt x="74917" y="31750"/>
                  </a:lnTo>
                  <a:lnTo>
                    <a:pt x="2692799" y="31750"/>
                  </a:lnTo>
                  <a:lnTo>
                    <a:pt x="2692799" y="4445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5" name="object 15"/>
          <p:cNvSpPr txBox="1"/>
          <p:nvPr/>
        </p:nvSpPr>
        <p:spPr>
          <a:xfrm>
            <a:off x="9359559" y="2092524"/>
            <a:ext cx="1206500" cy="3797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FFFFFF"/>
                </a:solidFill>
                <a:latin typeface="微软雅黑"/>
                <a:cs typeface="微软雅黑"/>
              </a:rPr>
              <a:t>服务质</a:t>
            </a:r>
            <a:r>
              <a:rPr sz="2300" b="1" spc="-50">
                <a:solidFill>
                  <a:srgbClr val="FFFFFF"/>
                </a:solidFill>
                <a:latin typeface="微软雅黑"/>
                <a:cs typeface="微软雅黑"/>
              </a:rPr>
              <a:t>量</a:t>
            </a:r>
            <a:endParaRPr sz="2300">
              <a:latin typeface="微软雅黑"/>
              <a:cs typeface="微软雅黑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8540757" y="2995162"/>
            <a:ext cx="2692400" cy="10541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50000"/>
              </a:lnSpc>
              <a:spcBef>
                <a:spcPts val="1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地方特色小吃和中小型企业在服务质量方面表现较好，提供个性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化、贴心服务。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18" name="object 18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38" name="object 38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核心竞争力对比分析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1104132" y="4838782"/>
            <a:ext cx="10266680" cy="1333500"/>
            <a:chOff x="1104132" y="4838782"/>
            <a:chExt cx="10266680" cy="1333500"/>
          </a:xfrm>
        </p:grpSpPr>
        <p:sp>
          <p:nvSpPr>
            <p:cNvPr id="3" name="object 3"/>
            <p:cNvSpPr/>
            <p:nvPr/>
          </p:nvSpPr>
          <p:spPr>
            <a:xfrm>
              <a:off x="2377205" y="483878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1104132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5" name="object 5"/>
            <p:cNvSpPr/>
            <p:nvPr/>
          </p:nvSpPr>
          <p:spPr>
            <a:xfrm>
              <a:off x="9160010" y="483878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6" name="object 6"/>
          <p:cNvGrpSpPr/>
          <p:nvPr/>
        </p:nvGrpSpPr>
        <p:grpSpPr>
          <a:xfrm>
            <a:off x="1032010" y="3081146"/>
            <a:ext cx="10266680" cy="1333500"/>
            <a:chOff x="1032010" y="3081146"/>
            <a:chExt cx="10266680" cy="1333500"/>
          </a:xfrm>
        </p:grpSpPr>
        <p:sp>
          <p:nvSpPr>
            <p:cNvPr id="7" name="object 7"/>
            <p:cNvSpPr/>
            <p:nvPr/>
          </p:nvSpPr>
          <p:spPr>
            <a:xfrm>
              <a:off x="1032002" y="3081146"/>
              <a:ext cx="9578975" cy="1333500"/>
            </a:xfrm>
            <a:custGeom>
              <a:rect l="l" t="t" r="r" b="b"/>
              <a:pathLst>
                <a:path w="9578975" h="1333500">
                  <a:moveTo>
                    <a:pt x="9578911" y="0"/>
                  </a:moveTo>
                  <a:lnTo>
                    <a:pt x="1657781" y="0"/>
                  </a:lnTo>
                  <a:lnTo>
                    <a:pt x="1273073" y="0"/>
                  </a:lnTo>
                  <a:lnTo>
                    <a:pt x="0" y="0"/>
                  </a:lnTo>
                  <a:lnTo>
                    <a:pt x="561492" y="661377"/>
                  </a:lnTo>
                  <a:lnTo>
                    <a:pt x="0" y="1333500"/>
                  </a:lnTo>
                  <a:lnTo>
                    <a:pt x="1273073" y="1333500"/>
                  </a:lnTo>
                  <a:lnTo>
                    <a:pt x="1657781" y="1333500"/>
                  </a:lnTo>
                  <a:lnTo>
                    <a:pt x="9578911" y="1333500"/>
                  </a:lnTo>
                  <a:lnTo>
                    <a:pt x="9578911" y="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9087888" y="3081146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500"/>
                  </a:lnTo>
                  <a:lnTo>
                    <a:pt x="0" y="1333500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9" name="object 9"/>
          <p:cNvGrpSpPr/>
          <p:nvPr/>
        </p:nvGrpSpPr>
        <p:grpSpPr>
          <a:xfrm>
            <a:off x="1104132" y="1348302"/>
            <a:ext cx="10266680" cy="1333500"/>
            <a:chOff x="1104132" y="1348302"/>
            <a:chExt cx="10266680" cy="1333500"/>
          </a:xfrm>
        </p:grpSpPr>
        <p:sp>
          <p:nvSpPr>
            <p:cNvPr id="10" name="object 10"/>
            <p:cNvSpPr/>
            <p:nvPr/>
          </p:nvSpPr>
          <p:spPr>
            <a:xfrm>
              <a:off x="2377205" y="1348302"/>
              <a:ext cx="8306434" cy="1333500"/>
            </a:xfrm>
            <a:custGeom>
              <a:rect l="l" t="t" r="r" b="b"/>
              <a:pathLst>
                <a:path w="8306434" h="1333500">
                  <a:moveTo>
                    <a:pt x="8305833" y="1333500"/>
                  </a:moveTo>
                  <a:lnTo>
                    <a:pt x="0" y="1333500"/>
                  </a:lnTo>
                  <a:lnTo>
                    <a:pt x="0" y="0"/>
                  </a:lnTo>
                  <a:lnTo>
                    <a:pt x="8305833" y="0"/>
                  </a:lnTo>
                  <a:lnTo>
                    <a:pt x="8305833" y="133350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1104132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5" y="0"/>
                  </a:lnTo>
                  <a:lnTo>
                    <a:pt x="2210567" y="661368"/>
                  </a:lnTo>
                  <a:lnTo>
                    <a:pt x="1657785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2" name="object 12"/>
            <p:cNvSpPr/>
            <p:nvPr/>
          </p:nvSpPr>
          <p:spPr>
            <a:xfrm>
              <a:off x="9160010" y="1348302"/>
              <a:ext cx="2211070" cy="1333500"/>
            </a:xfrm>
            <a:custGeom>
              <a:rect l="l" t="t" r="r" b="b"/>
              <a:pathLst>
                <a:path w="2211070" h="1333500">
                  <a:moveTo>
                    <a:pt x="0" y="0"/>
                  </a:moveTo>
                  <a:lnTo>
                    <a:pt x="1657784" y="0"/>
                  </a:lnTo>
                  <a:lnTo>
                    <a:pt x="2210567" y="661368"/>
                  </a:lnTo>
                  <a:lnTo>
                    <a:pt x="1657784" y="1333499"/>
                  </a:lnTo>
                  <a:lnTo>
                    <a:pt x="0" y="1333499"/>
                  </a:lnTo>
                  <a:lnTo>
                    <a:pt x="561485" y="66136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CFF"/>
            </a:solidFill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3" name="object 13"/>
          <p:cNvPicPr/>
          <p:nvPr/>
        </p:nvPicPr>
        <p:blipFill>
          <a:blip r:embed="rId2"/>
          <a:stretch>
            <a:fillRect/>
          </a:stretch>
        </p:blipFill>
        <p:spPr>
          <a:xfrm>
            <a:off x="10034289" y="3847243"/>
            <a:ext cx="86981" cy="162319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3"/>
          <a:stretch>
            <a:fillRect/>
          </a:stretch>
        </p:blipFill>
        <p:spPr>
          <a:xfrm>
            <a:off x="10177260" y="3757421"/>
            <a:ext cx="86981" cy="252231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4"/>
          <a:stretch>
            <a:fillRect/>
          </a:stretch>
        </p:blipFill>
        <p:spPr>
          <a:xfrm>
            <a:off x="10320231" y="3757421"/>
            <a:ext cx="86981" cy="252231"/>
          </a:xfrm>
          <a:prstGeom prst="rect">
            <a:avLst/>
          </a:prstGeom>
        </p:spPr>
      </p:pic>
      <p:sp>
        <p:nvSpPr>
          <p:cNvPr id="16" name="object 16"/>
          <p:cNvSpPr/>
          <p:nvPr/>
        </p:nvSpPr>
        <p:spPr>
          <a:xfrm>
            <a:off x="9997326" y="3400044"/>
            <a:ext cx="685165" cy="695325"/>
          </a:xfrm>
          <a:custGeom>
            <a:rect l="l" t="t" r="r" b="b"/>
            <a:pathLst>
              <a:path w="685165" h="695325">
                <a:moveTo>
                  <a:pt x="549617" y="129781"/>
                </a:moveTo>
                <a:lnTo>
                  <a:pt x="543725" y="123710"/>
                </a:lnTo>
                <a:lnTo>
                  <a:pt x="537095" y="117640"/>
                </a:lnTo>
                <a:lnTo>
                  <a:pt x="420001" y="117640"/>
                </a:lnTo>
                <a:lnTo>
                  <a:pt x="420001" y="123710"/>
                </a:lnTo>
                <a:lnTo>
                  <a:pt x="414108" y="129781"/>
                </a:lnTo>
                <a:lnTo>
                  <a:pt x="420001" y="136601"/>
                </a:lnTo>
                <a:lnTo>
                  <a:pt x="420001" y="142671"/>
                </a:lnTo>
                <a:lnTo>
                  <a:pt x="445033" y="161632"/>
                </a:lnTo>
                <a:lnTo>
                  <a:pt x="327939" y="282219"/>
                </a:lnTo>
                <a:lnTo>
                  <a:pt x="327939" y="288290"/>
                </a:lnTo>
                <a:lnTo>
                  <a:pt x="291109" y="288290"/>
                </a:lnTo>
                <a:lnTo>
                  <a:pt x="285216" y="282219"/>
                </a:lnTo>
                <a:lnTo>
                  <a:pt x="229247" y="225336"/>
                </a:lnTo>
                <a:lnTo>
                  <a:pt x="219252" y="218084"/>
                </a:lnTo>
                <a:lnTo>
                  <a:pt x="207886" y="215671"/>
                </a:lnTo>
                <a:lnTo>
                  <a:pt x="196519" y="218084"/>
                </a:lnTo>
                <a:lnTo>
                  <a:pt x="20091" y="389915"/>
                </a:lnTo>
                <a:lnTo>
                  <a:pt x="14287" y="409752"/>
                </a:lnTo>
                <a:lnTo>
                  <a:pt x="14287" y="424192"/>
                </a:lnTo>
                <a:lnTo>
                  <a:pt x="14935" y="430771"/>
                </a:lnTo>
                <a:lnTo>
                  <a:pt x="16675" y="436067"/>
                </a:lnTo>
                <a:lnTo>
                  <a:pt x="20091" y="440728"/>
                </a:lnTo>
                <a:lnTo>
                  <a:pt x="32600" y="447548"/>
                </a:lnTo>
                <a:lnTo>
                  <a:pt x="42595" y="454380"/>
                </a:lnTo>
                <a:lnTo>
                  <a:pt x="53962" y="456653"/>
                </a:lnTo>
                <a:lnTo>
                  <a:pt x="65328" y="454380"/>
                </a:lnTo>
                <a:lnTo>
                  <a:pt x="75323" y="447548"/>
                </a:lnTo>
                <a:lnTo>
                  <a:pt x="186524" y="333032"/>
                </a:lnTo>
                <a:lnTo>
                  <a:pt x="196519" y="325780"/>
                </a:lnTo>
                <a:lnTo>
                  <a:pt x="207886" y="323367"/>
                </a:lnTo>
                <a:lnTo>
                  <a:pt x="219252" y="325780"/>
                </a:lnTo>
                <a:lnTo>
                  <a:pt x="229247" y="333032"/>
                </a:lnTo>
                <a:lnTo>
                  <a:pt x="278587" y="383844"/>
                </a:lnTo>
                <a:lnTo>
                  <a:pt x="286943" y="391299"/>
                </a:lnTo>
                <a:lnTo>
                  <a:pt x="294055" y="395122"/>
                </a:lnTo>
                <a:lnTo>
                  <a:pt x="301167" y="396532"/>
                </a:lnTo>
                <a:lnTo>
                  <a:pt x="309524" y="396735"/>
                </a:lnTo>
                <a:lnTo>
                  <a:pt x="317779" y="396532"/>
                </a:lnTo>
                <a:lnTo>
                  <a:pt x="324167" y="395122"/>
                </a:lnTo>
                <a:lnTo>
                  <a:pt x="329311" y="391299"/>
                </a:lnTo>
                <a:lnTo>
                  <a:pt x="333832" y="383844"/>
                </a:lnTo>
                <a:lnTo>
                  <a:pt x="394995" y="323367"/>
                </a:lnTo>
                <a:lnTo>
                  <a:pt x="430479" y="288290"/>
                </a:lnTo>
                <a:lnTo>
                  <a:pt x="500278" y="219265"/>
                </a:lnTo>
                <a:lnTo>
                  <a:pt x="525310" y="244297"/>
                </a:lnTo>
                <a:lnTo>
                  <a:pt x="531202" y="250367"/>
                </a:lnTo>
                <a:lnTo>
                  <a:pt x="543725" y="250367"/>
                </a:lnTo>
                <a:lnTo>
                  <a:pt x="549617" y="244297"/>
                </a:lnTo>
                <a:lnTo>
                  <a:pt x="549617" y="219265"/>
                </a:lnTo>
                <a:lnTo>
                  <a:pt x="549617" y="129781"/>
                </a:lnTo>
                <a:close/>
              </a:path>
              <a:path w="685165" h="695325">
                <a:moveTo>
                  <a:pt x="556831" y="320852"/>
                </a:moveTo>
                <a:lnTo>
                  <a:pt x="500316" y="270802"/>
                </a:lnTo>
                <a:lnTo>
                  <a:pt x="462635" y="301891"/>
                </a:lnTo>
                <a:lnTo>
                  <a:pt x="462635" y="587057"/>
                </a:lnTo>
                <a:lnTo>
                  <a:pt x="464820" y="596531"/>
                </a:lnTo>
                <a:lnTo>
                  <a:pt x="470547" y="604786"/>
                </a:lnTo>
                <a:lnTo>
                  <a:pt x="478523" y="610628"/>
                </a:lnTo>
                <a:lnTo>
                  <a:pt x="487502" y="612851"/>
                </a:lnTo>
                <a:lnTo>
                  <a:pt x="531964" y="612851"/>
                </a:lnTo>
                <a:lnTo>
                  <a:pt x="541248" y="610628"/>
                </a:lnTo>
                <a:lnTo>
                  <a:pt x="549198" y="604786"/>
                </a:lnTo>
                <a:lnTo>
                  <a:pt x="554748" y="596531"/>
                </a:lnTo>
                <a:lnTo>
                  <a:pt x="556831" y="587057"/>
                </a:lnTo>
                <a:lnTo>
                  <a:pt x="556831" y="320852"/>
                </a:lnTo>
                <a:close/>
              </a:path>
              <a:path w="685165" h="695325">
                <a:moveTo>
                  <a:pt x="684961" y="37769"/>
                </a:moveTo>
                <a:lnTo>
                  <a:pt x="681901" y="24231"/>
                </a:lnTo>
                <a:lnTo>
                  <a:pt x="674268" y="12090"/>
                </a:lnTo>
                <a:lnTo>
                  <a:pt x="664413" y="3352"/>
                </a:lnTo>
                <a:lnTo>
                  <a:pt x="654710" y="0"/>
                </a:lnTo>
                <a:lnTo>
                  <a:pt x="641032" y="3352"/>
                </a:lnTo>
                <a:lnTo>
                  <a:pt x="628967" y="12090"/>
                </a:lnTo>
                <a:lnTo>
                  <a:pt x="620344" y="24231"/>
                </a:lnTo>
                <a:lnTo>
                  <a:pt x="617067" y="37769"/>
                </a:lnTo>
                <a:lnTo>
                  <a:pt x="617067" y="632256"/>
                </a:lnTo>
                <a:lnTo>
                  <a:pt x="37642" y="632256"/>
                </a:lnTo>
                <a:lnTo>
                  <a:pt x="23977" y="634441"/>
                </a:lnTo>
                <a:lnTo>
                  <a:pt x="11899" y="640664"/>
                </a:lnTo>
                <a:lnTo>
                  <a:pt x="3289" y="650430"/>
                </a:lnTo>
                <a:lnTo>
                  <a:pt x="0" y="663232"/>
                </a:lnTo>
                <a:lnTo>
                  <a:pt x="3289" y="676160"/>
                </a:lnTo>
                <a:lnTo>
                  <a:pt x="11899" y="686181"/>
                </a:lnTo>
                <a:lnTo>
                  <a:pt x="23977" y="692658"/>
                </a:lnTo>
                <a:lnTo>
                  <a:pt x="37642" y="694956"/>
                </a:lnTo>
                <a:lnTo>
                  <a:pt x="654710" y="694956"/>
                </a:lnTo>
                <a:lnTo>
                  <a:pt x="667219" y="692658"/>
                </a:lnTo>
                <a:lnTo>
                  <a:pt x="676757" y="686181"/>
                </a:lnTo>
                <a:lnTo>
                  <a:pt x="682828" y="676160"/>
                </a:lnTo>
                <a:lnTo>
                  <a:pt x="684961" y="663232"/>
                </a:lnTo>
                <a:lnTo>
                  <a:pt x="684961" y="377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7" name="object 17"/>
          <p:cNvSpPr/>
          <p:nvPr/>
        </p:nvSpPr>
        <p:spPr>
          <a:xfrm>
            <a:off x="1940852" y="1646433"/>
            <a:ext cx="711835" cy="555625"/>
          </a:xfrm>
          <a:custGeom>
            <a:rect l="l" t="t" r="r" b="b"/>
            <a:pathLst>
              <a:path w="711835" h="555625">
                <a:moveTo>
                  <a:pt x="564096" y="129594"/>
                </a:moveTo>
                <a:lnTo>
                  <a:pt x="467394" y="46283"/>
                </a:lnTo>
                <a:lnTo>
                  <a:pt x="467394" y="18513"/>
                </a:lnTo>
                <a:lnTo>
                  <a:pt x="469241" y="11715"/>
                </a:lnTo>
                <a:lnTo>
                  <a:pt x="474109" y="5785"/>
                </a:lnTo>
                <a:lnTo>
                  <a:pt x="480993" y="1591"/>
                </a:lnTo>
                <a:lnTo>
                  <a:pt x="488883" y="0"/>
                </a:lnTo>
                <a:lnTo>
                  <a:pt x="542607" y="0"/>
                </a:lnTo>
                <a:lnTo>
                  <a:pt x="550498" y="1591"/>
                </a:lnTo>
                <a:lnTo>
                  <a:pt x="557381" y="5785"/>
                </a:lnTo>
                <a:lnTo>
                  <a:pt x="562250" y="11715"/>
                </a:lnTo>
                <a:lnTo>
                  <a:pt x="564096" y="18513"/>
                </a:lnTo>
                <a:lnTo>
                  <a:pt x="564096" y="129594"/>
                </a:lnTo>
                <a:close/>
              </a:path>
              <a:path w="711835" h="555625">
                <a:moveTo>
                  <a:pt x="37606" y="342498"/>
                </a:moveTo>
                <a:lnTo>
                  <a:pt x="16117" y="342498"/>
                </a:lnTo>
                <a:lnTo>
                  <a:pt x="16117" y="333241"/>
                </a:lnTo>
                <a:lnTo>
                  <a:pt x="4029" y="324708"/>
                </a:lnTo>
                <a:lnTo>
                  <a:pt x="0" y="313571"/>
                </a:lnTo>
                <a:lnTo>
                  <a:pt x="4029" y="300698"/>
                </a:lnTo>
                <a:lnTo>
                  <a:pt x="16117" y="286958"/>
                </a:lnTo>
                <a:lnTo>
                  <a:pt x="327713" y="18513"/>
                </a:lnTo>
                <a:lnTo>
                  <a:pt x="343662" y="8099"/>
                </a:lnTo>
                <a:lnTo>
                  <a:pt x="358604" y="4628"/>
                </a:lnTo>
                <a:lnTo>
                  <a:pt x="371531" y="8099"/>
                </a:lnTo>
                <a:lnTo>
                  <a:pt x="381436" y="18513"/>
                </a:lnTo>
                <a:lnTo>
                  <a:pt x="459243" y="83310"/>
                </a:lnTo>
                <a:lnTo>
                  <a:pt x="359947" y="83310"/>
                </a:lnTo>
                <a:lnTo>
                  <a:pt x="69840" y="333241"/>
                </a:lnTo>
                <a:lnTo>
                  <a:pt x="61781" y="338593"/>
                </a:lnTo>
                <a:lnTo>
                  <a:pt x="53723" y="341341"/>
                </a:lnTo>
                <a:lnTo>
                  <a:pt x="45664" y="342353"/>
                </a:lnTo>
                <a:lnTo>
                  <a:pt x="37606" y="342498"/>
                </a:lnTo>
                <a:close/>
              </a:path>
              <a:path w="711835" h="555625">
                <a:moveTo>
                  <a:pt x="676916" y="347126"/>
                </a:moveTo>
                <a:lnTo>
                  <a:pt x="661470" y="343655"/>
                </a:lnTo>
                <a:lnTo>
                  <a:pt x="650054" y="333241"/>
                </a:lnTo>
                <a:lnTo>
                  <a:pt x="359947" y="83310"/>
                </a:lnTo>
                <a:lnTo>
                  <a:pt x="459243" y="83310"/>
                </a:lnTo>
                <a:lnTo>
                  <a:pt x="703777" y="286958"/>
                </a:lnTo>
                <a:lnTo>
                  <a:pt x="709821" y="300698"/>
                </a:lnTo>
                <a:lnTo>
                  <a:pt x="711836" y="313571"/>
                </a:lnTo>
                <a:lnTo>
                  <a:pt x="709821" y="324708"/>
                </a:lnTo>
                <a:lnTo>
                  <a:pt x="703777" y="333241"/>
                </a:lnTo>
                <a:lnTo>
                  <a:pt x="692361" y="343655"/>
                </a:lnTo>
                <a:lnTo>
                  <a:pt x="676916" y="347126"/>
                </a:lnTo>
                <a:close/>
              </a:path>
              <a:path w="711835" h="555625">
                <a:moveTo>
                  <a:pt x="295479" y="555402"/>
                </a:moveTo>
                <a:lnTo>
                  <a:pt x="134308" y="555402"/>
                </a:lnTo>
                <a:lnTo>
                  <a:pt x="118527" y="553667"/>
                </a:lnTo>
                <a:lnTo>
                  <a:pt x="104760" y="548460"/>
                </a:lnTo>
                <a:lnTo>
                  <a:pt x="95023" y="539782"/>
                </a:lnTo>
                <a:lnTo>
                  <a:pt x="91329" y="527632"/>
                </a:lnTo>
                <a:lnTo>
                  <a:pt x="91329" y="342498"/>
                </a:lnTo>
                <a:lnTo>
                  <a:pt x="359947" y="120337"/>
                </a:lnTo>
                <a:lnTo>
                  <a:pt x="617820" y="351755"/>
                </a:lnTo>
                <a:lnTo>
                  <a:pt x="617820" y="379525"/>
                </a:lnTo>
                <a:lnTo>
                  <a:pt x="306223" y="379525"/>
                </a:lnTo>
                <a:lnTo>
                  <a:pt x="295479" y="388782"/>
                </a:lnTo>
                <a:lnTo>
                  <a:pt x="295479" y="555402"/>
                </a:lnTo>
                <a:close/>
              </a:path>
              <a:path w="711835" h="555625">
                <a:moveTo>
                  <a:pt x="585586" y="555402"/>
                </a:moveTo>
                <a:lnTo>
                  <a:pt x="413670" y="555402"/>
                </a:lnTo>
                <a:lnTo>
                  <a:pt x="413670" y="379525"/>
                </a:lnTo>
                <a:lnTo>
                  <a:pt x="617820" y="379525"/>
                </a:lnTo>
                <a:lnTo>
                  <a:pt x="617820" y="527632"/>
                </a:lnTo>
                <a:lnTo>
                  <a:pt x="615805" y="539782"/>
                </a:lnTo>
                <a:lnTo>
                  <a:pt x="609761" y="548460"/>
                </a:lnTo>
                <a:lnTo>
                  <a:pt x="599688" y="553667"/>
                </a:lnTo>
                <a:lnTo>
                  <a:pt x="585586" y="555402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sp>
        <p:nvSpPr>
          <p:cNvPr id="18" name="object 18"/>
          <p:cNvSpPr/>
          <p:nvPr/>
        </p:nvSpPr>
        <p:spPr>
          <a:xfrm>
            <a:off x="1975413" y="5261362"/>
            <a:ext cx="614045" cy="614045"/>
          </a:xfrm>
          <a:custGeom>
            <a:rect l="l" t="t" r="r" b="b"/>
            <a:pathLst>
              <a:path w="614044" h="614045">
                <a:moveTo>
                  <a:pt x="613870" y="245548"/>
                </a:moveTo>
                <a:lnTo>
                  <a:pt x="0" y="245548"/>
                </a:lnTo>
                <a:lnTo>
                  <a:pt x="0" y="184161"/>
                </a:lnTo>
                <a:lnTo>
                  <a:pt x="306934" y="0"/>
                </a:lnTo>
                <a:lnTo>
                  <a:pt x="613870" y="184161"/>
                </a:lnTo>
                <a:lnTo>
                  <a:pt x="613870" y="245548"/>
                </a:lnTo>
                <a:close/>
              </a:path>
              <a:path w="614044" h="614045">
                <a:moveTo>
                  <a:pt x="552482" y="552482"/>
                </a:moveTo>
                <a:lnTo>
                  <a:pt x="61386" y="552482"/>
                </a:lnTo>
                <a:lnTo>
                  <a:pt x="61386" y="245548"/>
                </a:lnTo>
                <a:lnTo>
                  <a:pt x="184161" y="245548"/>
                </a:lnTo>
                <a:lnTo>
                  <a:pt x="184161" y="491095"/>
                </a:lnTo>
                <a:lnTo>
                  <a:pt x="552482" y="491095"/>
                </a:lnTo>
                <a:lnTo>
                  <a:pt x="552482" y="552482"/>
                </a:lnTo>
                <a:close/>
              </a:path>
              <a:path w="614044" h="614045">
                <a:moveTo>
                  <a:pt x="368321" y="491095"/>
                </a:moveTo>
                <a:lnTo>
                  <a:pt x="245547" y="491095"/>
                </a:lnTo>
                <a:lnTo>
                  <a:pt x="245547" y="245548"/>
                </a:lnTo>
                <a:lnTo>
                  <a:pt x="368321" y="245548"/>
                </a:lnTo>
                <a:lnTo>
                  <a:pt x="368321" y="491095"/>
                </a:lnTo>
                <a:close/>
              </a:path>
              <a:path w="614044" h="614045">
                <a:moveTo>
                  <a:pt x="552482" y="491095"/>
                </a:moveTo>
                <a:lnTo>
                  <a:pt x="429709" y="491095"/>
                </a:lnTo>
                <a:lnTo>
                  <a:pt x="429709" y="245548"/>
                </a:lnTo>
                <a:lnTo>
                  <a:pt x="552482" y="245548"/>
                </a:lnTo>
                <a:lnTo>
                  <a:pt x="552482" y="491095"/>
                </a:lnTo>
                <a:close/>
              </a:path>
              <a:path w="614044" h="614045">
                <a:moveTo>
                  <a:pt x="613870" y="613869"/>
                </a:moveTo>
                <a:lnTo>
                  <a:pt x="0" y="613869"/>
                </a:lnTo>
                <a:lnTo>
                  <a:pt x="0" y="552482"/>
                </a:lnTo>
                <a:lnTo>
                  <a:pt x="613870" y="552482"/>
                </a:lnTo>
                <a:lnTo>
                  <a:pt x="613870" y="613869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9" name="object 19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0" name="object 20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0" name="object 40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合作与兼并重组动态</a:t>
            </a:r>
          </a:p>
        </p:txBody>
      </p:sp>
      <p:sp>
        <p:nvSpPr>
          <p:cNvPr id="41" name="object 41"/>
          <p:cNvSpPr txBox="1"/>
          <p:nvPr/>
        </p:nvSpPr>
        <p:spPr>
          <a:xfrm>
            <a:off x="3368008" y="5642558"/>
            <a:ext cx="7264400" cy="254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500" spc="-5">
                <a:latin typeface="微软雅黑"/>
                <a:cs typeface="微软雅黑"/>
              </a:rPr>
              <a:t>小吃企业与供应商建立紧密合作关系，确保原材料质量和供应稳定性，降低成本风险。</a:t>
            </a:r>
            <a:endParaRPr sz="1500">
              <a:latin typeface="微软雅黑"/>
              <a:cs typeface="微软雅黑"/>
            </a:endParaRPr>
          </a:p>
        </p:txBody>
      </p:sp>
      <p:sp>
        <p:nvSpPr>
          <p:cNvPr id="42" name="object 42"/>
          <p:cNvSpPr txBox="1"/>
          <p:nvPr/>
        </p:nvSpPr>
        <p:spPr>
          <a:xfrm>
            <a:off x="3368008" y="4974291"/>
            <a:ext cx="1120775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609FFF"/>
                </a:solidFill>
                <a:latin typeface="微软雅黑"/>
                <a:cs typeface="微软雅黑"/>
              </a:rPr>
              <a:t>供应链合</a:t>
            </a:r>
            <a:r>
              <a:rPr sz="1700" b="1" spc="-50">
                <a:solidFill>
                  <a:srgbClr val="609FFF"/>
                </a:solidFill>
                <a:latin typeface="微软雅黑"/>
                <a:cs typeface="微软雅黑"/>
              </a:rPr>
              <a:t>作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43" name="object 43"/>
          <p:cNvSpPr txBox="1"/>
          <p:nvPr/>
        </p:nvSpPr>
        <p:spPr>
          <a:xfrm>
            <a:off x="3510067" y="2114065"/>
            <a:ext cx="7247890" cy="2425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400">
                <a:latin typeface="微软雅黑"/>
                <a:cs typeface="微软雅黑"/>
              </a:rPr>
              <a:t>小吃企业与影视、游戏等产业进行跨界合作，打造IP联名产品，提高品牌知名度和影响力</a:t>
            </a:r>
            <a:r>
              <a:rPr sz="1400" spc="-50">
                <a:latin typeface="微软雅黑"/>
                <a:cs typeface="微软雅黑"/>
              </a:rPr>
              <a:t>。</a:t>
            </a:r>
            <a:endParaRPr sz="140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3510067" y="1516488"/>
            <a:ext cx="901700" cy="2882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609FFF"/>
                </a:solidFill>
                <a:latin typeface="微软雅黑"/>
                <a:cs typeface="微软雅黑"/>
              </a:rPr>
              <a:t>跨界合</a:t>
            </a:r>
            <a:r>
              <a:rPr sz="1700" b="1" spc="-50">
                <a:solidFill>
                  <a:srgbClr val="609FFF"/>
                </a:solidFill>
                <a:latin typeface="微软雅黑"/>
                <a:cs typeface="微软雅黑"/>
              </a:rPr>
              <a:t>作</a:t>
            </a:r>
            <a:endParaRPr sz="170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1758226" y="3216655"/>
            <a:ext cx="7150100" cy="108077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700" b="1">
                <a:solidFill>
                  <a:srgbClr val="609FFF"/>
                </a:solidFill>
                <a:latin typeface="微软雅黑"/>
                <a:cs typeface="微软雅黑"/>
              </a:rPr>
              <a:t>兼并重</a:t>
            </a:r>
            <a:r>
              <a:rPr sz="1700" b="1" spc="-50">
                <a:solidFill>
                  <a:srgbClr val="609FFF"/>
                </a:solidFill>
                <a:latin typeface="微软雅黑"/>
                <a:cs typeface="微软雅黑"/>
              </a:rPr>
              <a:t>组</a:t>
            </a:r>
            <a:endParaRPr sz="1700">
              <a:latin typeface="微软雅黑"/>
              <a:cs typeface="微软雅黑"/>
            </a:endParaRPr>
          </a:p>
          <a:p>
            <a:pPr marL="12700" marR="5080">
              <a:lnSpc>
                <a:spcPct val="189700"/>
              </a:lnSpc>
              <a:spcBef>
                <a:spcPts val="545"/>
              </a:spcBef>
            </a:pPr>
            <a:r>
              <a:rPr sz="1250">
                <a:latin typeface="微软雅黑"/>
                <a:cs typeface="微软雅黑"/>
              </a:rPr>
              <a:t>大型连锁企业通过兼并重组扩大市场份额，整合资源提高经营效率。同时，一些创新小吃品牌也被</a:t>
            </a:r>
            <a:r>
              <a:rPr sz="1250" spc="-50">
                <a:latin typeface="微软雅黑"/>
                <a:cs typeface="微软雅黑"/>
              </a:rPr>
              <a:t>大</a:t>
            </a:r>
            <a:r>
              <a:rPr sz="1250">
                <a:latin typeface="微软雅黑"/>
                <a:cs typeface="微软雅黑"/>
              </a:rPr>
              <a:t>型企业收购，实现快速发展</a:t>
            </a:r>
            <a:r>
              <a:rPr sz="1250" spc="-50">
                <a:latin typeface="微软雅黑"/>
                <a:cs typeface="微软雅黑"/>
              </a:rPr>
              <a:t>。</a:t>
            </a:r>
            <a:endParaRPr sz="12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661112" y="2474335"/>
            <a:ext cx="6169025" cy="1715135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 vert="horz" wrap="square" lIns="0" tIns="444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35"/>
              </a:spcBef>
            </a:pPr>
            <a:endParaRPr sz="4000">
              <a:latin typeface="Times New Roman"/>
              <a:cs typeface="Times New Roman"/>
            </a:endParaRPr>
          </a:p>
          <a:p>
            <a:pPr marL="340995">
              <a:lnSpc>
                <a:spcPct val="100000"/>
              </a:lnSpc>
            </a:pPr>
            <a:r>
              <a:rPr sz="3600" b="0" spc="-5">
                <a:solidFill>
                  <a:srgbClr val="FFFFFF"/>
                </a:solidFill>
                <a:latin typeface="微软雅黑"/>
                <a:cs typeface="微软雅黑"/>
              </a:rPr>
              <a:t>产品创新及差异化策略探讨</a:t>
            </a:r>
            <a:endParaRPr sz="3600">
              <a:latin typeface="微软雅黑"/>
              <a:cs typeface="微软雅黑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059312" y="2969186"/>
            <a:ext cx="1527810" cy="14884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9600" b="1" spc="-25">
                <a:solidFill>
                  <a:srgbClr val="FFFFFF"/>
                </a:solidFill>
                <a:latin typeface="微软雅黑"/>
                <a:cs typeface="微软雅黑"/>
              </a:rPr>
              <a:t>03</a:t>
            </a:r>
            <a:endParaRPr sz="9600">
              <a:latin typeface="微软雅黑"/>
              <a:cs typeface="微软雅黑"/>
            </a:endParaRPr>
          </a:p>
        </p:txBody>
      </p:sp>
      <p:sp>
        <p:nvSpPr>
          <p:cNvPr id="5" name="object 5"/>
          <p:cNvSpPr/>
          <p:nvPr/>
        </p:nvSpPr>
        <p:spPr>
          <a:xfrm>
            <a:off x="1310956" y="2387805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6" name="object 6"/>
          <p:cNvSpPr/>
          <p:nvPr/>
        </p:nvSpPr>
        <p:spPr>
          <a:xfrm>
            <a:off x="1310956" y="4280470"/>
            <a:ext cx="9520555" cy="0"/>
          </a:xfrm>
          <a:custGeom>
            <a:rect l="l" t="t" r="r" b="b"/>
            <a:pathLst>
              <a:path w="9520555">
                <a:moveTo>
                  <a:pt x="0" y="0"/>
                </a:moveTo>
                <a:lnTo>
                  <a:pt x="9520123" y="0"/>
                </a:lnTo>
              </a:path>
            </a:pathLst>
          </a:custGeom>
          <a:ln w="19050">
            <a:solidFill>
              <a:srgbClr val="FFFFFF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763828" y="1628257"/>
            <a:ext cx="230515" cy="230515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095996" y="1153982"/>
            <a:ext cx="5194482" cy="5194299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1095945" y="1532638"/>
            <a:ext cx="4025900" cy="4340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地域特色鲜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明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传统休闲小吃往往与特定地域文化紧密相关，具有独特的风味和制作工艺。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40"/>
              </a:spcBef>
            </a:pP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口感体验丰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富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1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传统小吃注重口感和味道的搭配，提供多样化的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味觉体验。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70"/>
              </a:spcBef>
            </a:pPr>
            <a:endParaRPr sz="24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5"/>
              </a:spcBef>
            </a:pPr>
            <a:r>
              <a:rPr sz="2300" b="1">
                <a:solidFill>
                  <a:srgbClr val="609FFF"/>
                </a:solidFill>
                <a:latin typeface="微软雅黑"/>
                <a:cs typeface="微软雅黑"/>
              </a:rPr>
              <a:t>营养价值有</a:t>
            </a:r>
            <a:r>
              <a:rPr sz="2300" b="1" spc="-50">
                <a:solidFill>
                  <a:srgbClr val="609FFF"/>
                </a:solidFill>
                <a:latin typeface="微软雅黑"/>
                <a:cs typeface="微软雅黑"/>
              </a:rPr>
              <a:t>限</a:t>
            </a:r>
            <a:endParaRPr sz="2300">
              <a:latin typeface="微软雅黑"/>
              <a:cs typeface="微软雅黑"/>
            </a:endParaRPr>
          </a:p>
          <a:p>
            <a:pPr marL="12700" marR="5080">
              <a:lnSpc>
                <a:spcPct val="120000"/>
              </a:lnSpc>
              <a:spcBef>
                <a:spcPts val="130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部分传统小吃过于注重口感，可能忽略了营养均衡，现代消费者对此有所担忧。</a:t>
            </a:r>
            <a:endParaRPr sz="1500">
              <a:latin typeface="微软雅黑"/>
              <a:cs typeface="微软雅黑"/>
            </a:endParaRPr>
          </a:p>
        </p:txBody>
      </p:sp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763829" y="3237601"/>
            <a:ext cx="230515" cy="230515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763829" y="4874038"/>
            <a:ext cx="230515" cy="230515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8" name="object 8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4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13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8" name="object 28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4597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5"/>
              <a:t>传统休闲小吃产品特点回顾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6921646" y="1482986"/>
            <a:ext cx="4378960" cy="4476115"/>
            <a:chOff x="6921646" y="1482986"/>
            <a:chExt cx="4378960" cy="4476115"/>
          </a:xfrm>
        </p:grpSpPr>
        <p:sp>
          <p:nvSpPr>
            <p:cNvPr id="3" name="object 3"/>
            <p:cNvSpPr/>
            <p:nvPr/>
          </p:nvSpPr>
          <p:spPr>
            <a:xfrm>
              <a:off x="7150134" y="2021982"/>
              <a:ext cx="3939540" cy="3937000"/>
            </a:xfrm>
            <a:custGeom>
              <a:rect l="l" t="t" r="r" b="b"/>
              <a:pathLst>
                <a:path w="3939540" h="3937000">
                  <a:moveTo>
                    <a:pt x="2209593" y="12700"/>
                  </a:moveTo>
                  <a:lnTo>
                    <a:pt x="1729936" y="12700"/>
                  </a:lnTo>
                  <a:lnTo>
                    <a:pt x="1777271" y="0"/>
                  </a:lnTo>
                  <a:lnTo>
                    <a:pt x="2162258" y="0"/>
                  </a:lnTo>
                  <a:lnTo>
                    <a:pt x="2209593" y="12700"/>
                  </a:lnTo>
                  <a:close/>
                </a:path>
                <a:path w="3939540" h="3937000">
                  <a:moveTo>
                    <a:pt x="2303221" y="25400"/>
                  </a:moveTo>
                  <a:lnTo>
                    <a:pt x="1636308" y="25400"/>
                  </a:lnTo>
                  <a:lnTo>
                    <a:pt x="1682944" y="12700"/>
                  </a:lnTo>
                  <a:lnTo>
                    <a:pt x="2256585" y="12700"/>
                  </a:lnTo>
                  <a:lnTo>
                    <a:pt x="2303221" y="25400"/>
                  </a:lnTo>
                  <a:close/>
                </a:path>
                <a:path w="3939540" h="3937000">
                  <a:moveTo>
                    <a:pt x="2349489" y="3898900"/>
                  </a:moveTo>
                  <a:lnTo>
                    <a:pt x="1590040" y="3898900"/>
                  </a:lnTo>
                  <a:lnTo>
                    <a:pt x="1544157" y="3886200"/>
                  </a:lnTo>
                  <a:lnTo>
                    <a:pt x="1234839" y="3797300"/>
                  </a:lnTo>
                  <a:lnTo>
                    <a:pt x="1192507" y="3771900"/>
                  </a:lnTo>
                  <a:lnTo>
                    <a:pt x="1150680" y="3759200"/>
                  </a:lnTo>
                  <a:lnTo>
                    <a:pt x="1109370" y="3733800"/>
                  </a:lnTo>
                  <a:lnTo>
                    <a:pt x="1068592" y="3721100"/>
                  </a:lnTo>
                  <a:lnTo>
                    <a:pt x="988685" y="3670300"/>
                  </a:lnTo>
                  <a:lnTo>
                    <a:pt x="911066" y="3619500"/>
                  </a:lnTo>
                  <a:lnTo>
                    <a:pt x="873148" y="3594100"/>
                  </a:lnTo>
                  <a:lnTo>
                    <a:pt x="835842" y="3568700"/>
                  </a:lnTo>
                  <a:lnTo>
                    <a:pt x="799162" y="3543300"/>
                  </a:lnTo>
                  <a:lnTo>
                    <a:pt x="763122" y="3517900"/>
                  </a:lnTo>
                  <a:lnTo>
                    <a:pt x="727734" y="3492500"/>
                  </a:lnTo>
                  <a:lnTo>
                    <a:pt x="693013" y="3467100"/>
                  </a:lnTo>
                  <a:lnTo>
                    <a:pt x="658971" y="3429000"/>
                  </a:lnTo>
                  <a:lnTo>
                    <a:pt x="625623" y="3403600"/>
                  </a:lnTo>
                  <a:lnTo>
                    <a:pt x="592982" y="3378200"/>
                  </a:lnTo>
                  <a:lnTo>
                    <a:pt x="561061" y="3340100"/>
                  </a:lnTo>
                  <a:lnTo>
                    <a:pt x="529874" y="3302000"/>
                  </a:lnTo>
                  <a:lnTo>
                    <a:pt x="499434" y="3276600"/>
                  </a:lnTo>
                  <a:lnTo>
                    <a:pt x="469755" y="3238500"/>
                  </a:lnTo>
                  <a:lnTo>
                    <a:pt x="440850" y="3200400"/>
                  </a:lnTo>
                  <a:lnTo>
                    <a:pt x="412732" y="3175000"/>
                  </a:lnTo>
                  <a:lnTo>
                    <a:pt x="385416" y="3136900"/>
                  </a:lnTo>
                  <a:lnTo>
                    <a:pt x="358915" y="3098800"/>
                  </a:lnTo>
                  <a:lnTo>
                    <a:pt x="333241" y="3060700"/>
                  </a:lnTo>
                  <a:lnTo>
                    <a:pt x="308410" y="3022600"/>
                  </a:lnTo>
                  <a:lnTo>
                    <a:pt x="284433" y="2984500"/>
                  </a:lnTo>
                  <a:lnTo>
                    <a:pt x="261325" y="2946400"/>
                  </a:lnTo>
                  <a:lnTo>
                    <a:pt x="239099" y="2908300"/>
                  </a:lnTo>
                  <a:lnTo>
                    <a:pt x="217769" y="2870200"/>
                  </a:lnTo>
                  <a:lnTo>
                    <a:pt x="197348" y="2819400"/>
                  </a:lnTo>
                  <a:lnTo>
                    <a:pt x="177849" y="2781300"/>
                  </a:lnTo>
                  <a:lnTo>
                    <a:pt x="159287" y="2743200"/>
                  </a:lnTo>
                  <a:lnTo>
                    <a:pt x="141673" y="2692400"/>
                  </a:lnTo>
                  <a:lnTo>
                    <a:pt x="125023" y="2654300"/>
                  </a:lnTo>
                  <a:lnTo>
                    <a:pt x="109350" y="2616200"/>
                  </a:lnTo>
                  <a:lnTo>
                    <a:pt x="94666" y="2565400"/>
                  </a:lnTo>
                  <a:lnTo>
                    <a:pt x="80986" y="2527300"/>
                  </a:lnTo>
                  <a:lnTo>
                    <a:pt x="68322" y="2476500"/>
                  </a:lnTo>
                  <a:lnTo>
                    <a:pt x="56689" y="2438400"/>
                  </a:lnTo>
                  <a:lnTo>
                    <a:pt x="46100" y="2387600"/>
                  </a:lnTo>
                  <a:lnTo>
                    <a:pt x="36569" y="2336800"/>
                  </a:lnTo>
                  <a:lnTo>
                    <a:pt x="28108" y="2298700"/>
                  </a:lnTo>
                  <a:lnTo>
                    <a:pt x="20732" y="2247900"/>
                  </a:lnTo>
                  <a:lnTo>
                    <a:pt x="14453" y="2197100"/>
                  </a:lnTo>
                  <a:lnTo>
                    <a:pt x="9286" y="2159000"/>
                  </a:lnTo>
                  <a:lnTo>
                    <a:pt x="5243" y="2108200"/>
                  </a:lnTo>
                  <a:lnTo>
                    <a:pt x="2339" y="2057400"/>
                  </a:lnTo>
                  <a:lnTo>
                    <a:pt x="587" y="2006600"/>
                  </a:lnTo>
                  <a:lnTo>
                    <a:pt x="0" y="1968500"/>
                  </a:lnTo>
                  <a:lnTo>
                    <a:pt x="592" y="1917700"/>
                  </a:lnTo>
                  <a:lnTo>
                    <a:pt x="2344" y="1866900"/>
                  </a:lnTo>
                  <a:lnTo>
                    <a:pt x="5248" y="1816100"/>
                  </a:lnTo>
                  <a:lnTo>
                    <a:pt x="9291" y="1765300"/>
                  </a:lnTo>
                  <a:lnTo>
                    <a:pt x="14458" y="1727200"/>
                  </a:lnTo>
                  <a:lnTo>
                    <a:pt x="20737" y="1676400"/>
                  </a:lnTo>
                  <a:lnTo>
                    <a:pt x="28113" y="1625600"/>
                  </a:lnTo>
                  <a:lnTo>
                    <a:pt x="36574" y="1587500"/>
                  </a:lnTo>
                  <a:lnTo>
                    <a:pt x="46105" y="1536700"/>
                  </a:lnTo>
                  <a:lnTo>
                    <a:pt x="56694" y="1498600"/>
                  </a:lnTo>
                  <a:lnTo>
                    <a:pt x="68327" y="1447800"/>
                  </a:lnTo>
                  <a:lnTo>
                    <a:pt x="80990" y="1397000"/>
                  </a:lnTo>
                  <a:lnTo>
                    <a:pt x="94670" y="1358900"/>
                  </a:lnTo>
                  <a:lnTo>
                    <a:pt x="109354" y="1320800"/>
                  </a:lnTo>
                  <a:lnTo>
                    <a:pt x="125028" y="1270000"/>
                  </a:lnTo>
                  <a:lnTo>
                    <a:pt x="141678" y="1231900"/>
                  </a:lnTo>
                  <a:lnTo>
                    <a:pt x="159291" y="1181100"/>
                  </a:lnTo>
                  <a:lnTo>
                    <a:pt x="177853" y="1143000"/>
                  </a:lnTo>
                  <a:lnTo>
                    <a:pt x="197352" y="1104900"/>
                  </a:lnTo>
                  <a:lnTo>
                    <a:pt x="217773" y="1066800"/>
                  </a:lnTo>
                  <a:lnTo>
                    <a:pt x="239103" y="1016000"/>
                  </a:lnTo>
                  <a:lnTo>
                    <a:pt x="261329" y="977900"/>
                  </a:lnTo>
                  <a:lnTo>
                    <a:pt x="284437" y="939800"/>
                  </a:lnTo>
                  <a:lnTo>
                    <a:pt x="308414" y="901700"/>
                  </a:lnTo>
                  <a:lnTo>
                    <a:pt x="333245" y="863600"/>
                  </a:lnTo>
                  <a:lnTo>
                    <a:pt x="358918" y="825500"/>
                  </a:lnTo>
                  <a:lnTo>
                    <a:pt x="385420" y="787400"/>
                  </a:lnTo>
                  <a:lnTo>
                    <a:pt x="412736" y="762000"/>
                  </a:lnTo>
                  <a:lnTo>
                    <a:pt x="440853" y="723900"/>
                  </a:lnTo>
                  <a:lnTo>
                    <a:pt x="469758" y="685800"/>
                  </a:lnTo>
                  <a:lnTo>
                    <a:pt x="499437" y="647700"/>
                  </a:lnTo>
                  <a:lnTo>
                    <a:pt x="529877" y="622300"/>
                  </a:lnTo>
                  <a:lnTo>
                    <a:pt x="561064" y="584200"/>
                  </a:lnTo>
                  <a:lnTo>
                    <a:pt x="592985" y="558800"/>
                  </a:lnTo>
                  <a:lnTo>
                    <a:pt x="625627" y="520700"/>
                  </a:lnTo>
                  <a:lnTo>
                    <a:pt x="658975" y="495300"/>
                  </a:lnTo>
                  <a:lnTo>
                    <a:pt x="693016" y="457200"/>
                  </a:lnTo>
                  <a:lnTo>
                    <a:pt x="727737" y="431800"/>
                  </a:lnTo>
                  <a:lnTo>
                    <a:pt x="763125" y="406400"/>
                  </a:lnTo>
                  <a:lnTo>
                    <a:pt x="799165" y="381000"/>
                  </a:lnTo>
                  <a:lnTo>
                    <a:pt x="835845" y="355600"/>
                  </a:lnTo>
                  <a:lnTo>
                    <a:pt x="873150" y="330200"/>
                  </a:lnTo>
                  <a:lnTo>
                    <a:pt x="911068" y="304800"/>
                  </a:lnTo>
                  <a:lnTo>
                    <a:pt x="949585" y="279400"/>
                  </a:lnTo>
                  <a:lnTo>
                    <a:pt x="1028362" y="228600"/>
                  </a:lnTo>
                  <a:lnTo>
                    <a:pt x="1068595" y="215900"/>
                  </a:lnTo>
                  <a:lnTo>
                    <a:pt x="1109373" y="190500"/>
                  </a:lnTo>
                  <a:lnTo>
                    <a:pt x="1150682" y="177800"/>
                  </a:lnTo>
                  <a:lnTo>
                    <a:pt x="1192510" y="152400"/>
                  </a:lnTo>
                  <a:lnTo>
                    <a:pt x="1234842" y="139700"/>
                  </a:lnTo>
                  <a:lnTo>
                    <a:pt x="1277665" y="114300"/>
                  </a:lnTo>
                  <a:lnTo>
                    <a:pt x="1320965" y="101600"/>
                  </a:lnTo>
                  <a:lnTo>
                    <a:pt x="1590042" y="25400"/>
                  </a:lnTo>
                  <a:lnTo>
                    <a:pt x="2349487" y="25400"/>
                  </a:lnTo>
                  <a:lnTo>
                    <a:pt x="2618564" y="101600"/>
                  </a:lnTo>
                  <a:lnTo>
                    <a:pt x="2661865" y="114300"/>
                  </a:lnTo>
                  <a:lnTo>
                    <a:pt x="2704688" y="139700"/>
                  </a:lnTo>
                  <a:lnTo>
                    <a:pt x="2747020" y="152400"/>
                  </a:lnTo>
                  <a:lnTo>
                    <a:pt x="2788847" y="177800"/>
                  </a:lnTo>
                  <a:lnTo>
                    <a:pt x="2830157" y="190500"/>
                  </a:lnTo>
                  <a:lnTo>
                    <a:pt x="2870935" y="215900"/>
                  </a:lnTo>
                  <a:lnTo>
                    <a:pt x="2911168" y="228600"/>
                  </a:lnTo>
                  <a:lnTo>
                    <a:pt x="2989945" y="279400"/>
                  </a:lnTo>
                  <a:lnTo>
                    <a:pt x="3028462" y="304800"/>
                  </a:lnTo>
                  <a:lnTo>
                    <a:pt x="3066380" y="330200"/>
                  </a:lnTo>
                  <a:lnTo>
                    <a:pt x="3103685" y="355600"/>
                  </a:lnTo>
                  <a:lnTo>
                    <a:pt x="3140365" y="381000"/>
                  </a:lnTo>
                  <a:lnTo>
                    <a:pt x="3176406" y="406400"/>
                  </a:lnTo>
                  <a:lnTo>
                    <a:pt x="3211793" y="431800"/>
                  </a:lnTo>
                  <a:lnTo>
                    <a:pt x="3246515" y="457200"/>
                  </a:lnTo>
                  <a:lnTo>
                    <a:pt x="3280556" y="495300"/>
                  </a:lnTo>
                  <a:lnTo>
                    <a:pt x="3313904" y="520700"/>
                  </a:lnTo>
                  <a:lnTo>
                    <a:pt x="3346545" y="558800"/>
                  </a:lnTo>
                  <a:lnTo>
                    <a:pt x="3378467" y="584200"/>
                  </a:lnTo>
                  <a:lnTo>
                    <a:pt x="3409654" y="622300"/>
                  </a:lnTo>
                  <a:lnTo>
                    <a:pt x="3440094" y="647700"/>
                  </a:lnTo>
                  <a:lnTo>
                    <a:pt x="3469773" y="685800"/>
                  </a:lnTo>
                  <a:lnTo>
                    <a:pt x="3498678" y="723900"/>
                  </a:lnTo>
                  <a:lnTo>
                    <a:pt x="3526796" y="762000"/>
                  </a:lnTo>
                  <a:lnTo>
                    <a:pt x="3554112" y="787400"/>
                  </a:lnTo>
                  <a:lnTo>
                    <a:pt x="3580613" y="825500"/>
                  </a:lnTo>
                  <a:lnTo>
                    <a:pt x="3606287" y="863600"/>
                  </a:lnTo>
                  <a:lnTo>
                    <a:pt x="3631118" y="901700"/>
                  </a:lnTo>
                  <a:lnTo>
                    <a:pt x="3655095" y="939800"/>
                  </a:lnTo>
                  <a:lnTo>
                    <a:pt x="3678203" y="977900"/>
                  </a:lnTo>
                  <a:lnTo>
                    <a:pt x="3700429" y="1016000"/>
                  </a:lnTo>
                  <a:lnTo>
                    <a:pt x="3721759" y="1066800"/>
                  </a:lnTo>
                  <a:lnTo>
                    <a:pt x="3742180" y="1104900"/>
                  </a:lnTo>
                  <a:lnTo>
                    <a:pt x="3761679" y="1143000"/>
                  </a:lnTo>
                  <a:lnTo>
                    <a:pt x="3780242" y="1181100"/>
                  </a:lnTo>
                  <a:lnTo>
                    <a:pt x="3797855" y="1231900"/>
                  </a:lnTo>
                  <a:lnTo>
                    <a:pt x="3814505" y="1270000"/>
                  </a:lnTo>
                  <a:lnTo>
                    <a:pt x="3830179" y="1320800"/>
                  </a:lnTo>
                  <a:lnTo>
                    <a:pt x="3844863" y="1358900"/>
                  </a:lnTo>
                  <a:lnTo>
                    <a:pt x="3858543" y="1397000"/>
                  </a:lnTo>
                  <a:lnTo>
                    <a:pt x="3871206" y="1447800"/>
                  </a:lnTo>
                  <a:lnTo>
                    <a:pt x="3882839" y="1498600"/>
                  </a:lnTo>
                  <a:lnTo>
                    <a:pt x="3893428" y="1536700"/>
                  </a:lnTo>
                  <a:lnTo>
                    <a:pt x="3902960" y="1587500"/>
                  </a:lnTo>
                  <a:lnTo>
                    <a:pt x="3911421" y="1625600"/>
                  </a:lnTo>
                  <a:lnTo>
                    <a:pt x="3918797" y="1676400"/>
                  </a:lnTo>
                  <a:lnTo>
                    <a:pt x="3925076" y="1727200"/>
                  </a:lnTo>
                  <a:lnTo>
                    <a:pt x="3930243" y="1765300"/>
                  </a:lnTo>
                  <a:lnTo>
                    <a:pt x="3934286" y="1816100"/>
                  </a:lnTo>
                  <a:lnTo>
                    <a:pt x="3937190" y="1866900"/>
                  </a:lnTo>
                  <a:lnTo>
                    <a:pt x="3938942" y="1917700"/>
                  </a:lnTo>
                  <a:lnTo>
                    <a:pt x="3939528" y="1968500"/>
                  </a:lnTo>
                  <a:lnTo>
                    <a:pt x="3938941" y="2006600"/>
                  </a:lnTo>
                  <a:lnTo>
                    <a:pt x="3937189" y="2057400"/>
                  </a:lnTo>
                  <a:lnTo>
                    <a:pt x="3934284" y="2108200"/>
                  </a:lnTo>
                  <a:lnTo>
                    <a:pt x="3930242" y="2159000"/>
                  </a:lnTo>
                  <a:lnTo>
                    <a:pt x="3925075" y="2197100"/>
                  </a:lnTo>
                  <a:lnTo>
                    <a:pt x="3918796" y="2247900"/>
                  </a:lnTo>
                  <a:lnTo>
                    <a:pt x="3911420" y="2298700"/>
                  </a:lnTo>
                  <a:lnTo>
                    <a:pt x="3902959" y="2336800"/>
                  </a:lnTo>
                  <a:lnTo>
                    <a:pt x="3893427" y="2387600"/>
                  </a:lnTo>
                  <a:lnTo>
                    <a:pt x="3882838" y="2438400"/>
                  </a:lnTo>
                  <a:lnTo>
                    <a:pt x="3871206" y="2476500"/>
                  </a:lnTo>
                  <a:lnTo>
                    <a:pt x="3858542" y="2527300"/>
                  </a:lnTo>
                  <a:lnTo>
                    <a:pt x="3844862" y="2565400"/>
                  </a:lnTo>
                  <a:lnTo>
                    <a:pt x="3830178" y="2616200"/>
                  </a:lnTo>
                  <a:lnTo>
                    <a:pt x="3814505" y="2654300"/>
                  </a:lnTo>
                  <a:lnTo>
                    <a:pt x="3797855" y="2692400"/>
                  </a:lnTo>
                  <a:lnTo>
                    <a:pt x="3780241" y="2743200"/>
                  </a:lnTo>
                  <a:lnTo>
                    <a:pt x="3761679" y="2781300"/>
                  </a:lnTo>
                  <a:lnTo>
                    <a:pt x="3742180" y="2819400"/>
                  </a:lnTo>
                  <a:lnTo>
                    <a:pt x="3721759" y="2870200"/>
                  </a:lnTo>
                  <a:lnTo>
                    <a:pt x="3700429" y="2908300"/>
                  </a:lnTo>
                  <a:lnTo>
                    <a:pt x="3678203" y="2946400"/>
                  </a:lnTo>
                  <a:lnTo>
                    <a:pt x="3655095" y="2984500"/>
                  </a:lnTo>
                  <a:lnTo>
                    <a:pt x="3631118" y="3022600"/>
                  </a:lnTo>
                  <a:lnTo>
                    <a:pt x="3606287" y="3060700"/>
                  </a:lnTo>
                  <a:lnTo>
                    <a:pt x="3580613" y="3098800"/>
                  </a:lnTo>
                  <a:lnTo>
                    <a:pt x="3554112" y="3136900"/>
                  </a:lnTo>
                  <a:lnTo>
                    <a:pt x="3526796" y="3175000"/>
                  </a:lnTo>
                  <a:lnTo>
                    <a:pt x="3498679" y="3200400"/>
                  </a:lnTo>
                  <a:lnTo>
                    <a:pt x="3469774" y="3238500"/>
                  </a:lnTo>
                  <a:lnTo>
                    <a:pt x="3440094" y="3276600"/>
                  </a:lnTo>
                  <a:lnTo>
                    <a:pt x="3409654" y="3302000"/>
                  </a:lnTo>
                  <a:lnTo>
                    <a:pt x="3378467" y="3340100"/>
                  </a:lnTo>
                  <a:lnTo>
                    <a:pt x="3346546" y="3378200"/>
                  </a:lnTo>
                  <a:lnTo>
                    <a:pt x="3313905" y="3403600"/>
                  </a:lnTo>
                  <a:lnTo>
                    <a:pt x="3280557" y="3429000"/>
                  </a:lnTo>
                  <a:lnTo>
                    <a:pt x="3246516" y="3467100"/>
                  </a:lnTo>
                  <a:lnTo>
                    <a:pt x="3211794" y="3492500"/>
                  </a:lnTo>
                  <a:lnTo>
                    <a:pt x="3176407" y="3517900"/>
                  </a:lnTo>
                  <a:lnTo>
                    <a:pt x="3140366" y="3543300"/>
                  </a:lnTo>
                  <a:lnTo>
                    <a:pt x="3103687" y="3568700"/>
                  </a:lnTo>
                  <a:lnTo>
                    <a:pt x="3066381" y="3594100"/>
                  </a:lnTo>
                  <a:lnTo>
                    <a:pt x="3028463" y="3619500"/>
                  </a:lnTo>
                  <a:lnTo>
                    <a:pt x="2950843" y="3670300"/>
                  </a:lnTo>
                  <a:lnTo>
                    <a:pt x="2870936" y="3721100"/>
                  </a:lnTo>
                  <a:lnTo>
                    <a:pt x="2830158" y="3733800"/>
                  </a:lnTo>
                  <a:lnTo>
                    <a:pt x="2788849" y="3759200"/>
                  </a:lnTo>
                  <a:lnTo>
                    <a:pt x="2747021" y="3771900"/>
                  </a:lnTo>
                  <a:lnTo>
                    <a:pt x="2704690" y="3797300"/>
                  </a:lnTo>
                  <a:lnTo>
                    <a:pt x="2395372" y="3886200"/>
                  </a:lnTo>
                  <a:lnTo>
                    <a:pt x="2349489" y="3898900"/>
                  </a:lnTo>
                  <a:close/>
                </a:path>
                <a:path w="3939540" h="3937000">
                  <a:moveTo>
                    <a:pt x="2209595" y="3924300"/>
                  </a:moveTo>
                  <a:lnTo>
                    <a:pt x="1729934" y="3924300"/>
                  </a:lnTo>
                  <a:lnTo>
                    <a:pt x="1636306" y="3898900"/>
                  </a:lnTo>
                  <a:lnTo>
                    <a:pt x="2303223" y="3898900"/>
                  </a:lnTo>
                  <a:lnTo>
                    <a:pt x="2209595" y="3924300"/>
                  </a:lnTo>
                  <a:close/>
                </a:path>
                <a:path w="3939540" h="3937000">
                  <a:moveTo>
                    <a:pt x="2066617" y="3937000"/>
                  </a:moveTo>
                  <a:lnTo>
                    <a:pt x="1872912" y="3937000"/>
                  </a:lnTo>
                  <a:lnTo>
                    <a:pt x="1824932" y="3924300"/>
                  </a:lnTo>
                  <a:lnTo>
                    <a:pt x="2114597" y="3924300"/>
                  </a:lnTo>
                  <a:lnTo>
                    <a:pt x="2066617" y="3937000"/>
                  </a:lnTo>
                  <a:close/>
                </a:path>
              </a:pathLst>
            </a:custGeom>
            <a:solidFill>
              <a:srgbClr val="6FB9FF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7676029" y="2524947"/>
              <a:ext cx="2887741" cy="288774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6921640" y="1482991"/>
              <a:ext cx="4378960" cy="4049395"/>
            </a:xfrm>
            <a:custGeom>
              <a:rect l="l" t="t" r="r" b="b"/>
              <a:pathLst>
                <a:path w="4378959" h="4049395">
                  <a:moveTo>
                    <a:pt x="913472" y="3592195"/>
                  </a:moveTo>
                  <a:lnTo>
                    <a:pt x="911123" y="3545497"/>
                  </a:lnTo>
                  <a:lnTo>
                    <a:pt x="904201" y="3500145"/>
                  </a:lnTo>
                  <a:lnTo>
                    <a:pt x="892937" y="3456368"/>
                  </a:lnTo>
                  <a:lnTo>
                    <a:pt x="877582" y="3414407"/>
                  </a:lnTo>
                  <a:lnTo>
                    <a:pt x="858354" y="3374479"/>
                  </a:lnTo>
                  <a:lnTo>
                    <a:pt x="835469" y="3336823"/>
                  </a:lnTo>
                  <a:lnTo>
                    <a:pt x="809180" y="3301669"/>
                  </a:lnTo>
                  <a:lnTo>
                    <a:pt x="779703" y="3269234"/>
                  </a:lnTo>
                  <a:lnTo>
                    <a:pt x="747268" y="3239757"/>
                  </a:lnTo>
                  <a:lnTo>
                    <a:pt x="712101" y="3213455"/>
                  </a:lnTo>
                  <a:lnTo>
                    <a:pt x="674446" y="3190583"/>
                  </a:lnTo>
                  <a:lnTo>
                    <a:pt x="634517" y="3171342"/>
                  </a:lnTo>
                  <a:lnTo>
                    <a:pt x="592556" y="3155988"/>
                  </a:lnTo>
                  <a:lnTo>
                    <a:pt x="548792" y="3144736"/>
                  </a:lnTo>
                  <a:lnTo>
                    <a:pt x="503440" y="3137814"/>
                  </a:lnTo>
                  <a:lnTo>
                    <a:pt x="456742" y="3135452"/>
                  </a:lnTo>
                  <a:lnTo>
                    <a:pt x="410044" y="3137814"/>
                  </a:lnTo>
                  <a:lnTo>
                    <a:pt x="364693" y="3144736"/>
                  </a:lnTo>
                  <a:lnTo>
                    <a:pt x="320916" y="3155988"/>
                  </a:lnTo>
                  <a:lnTo>
                    <a:pt x="278955" y="3171342"/>
                  </a:lnTo>
                  <a:lnTo>
                    <a:pt x="239026" y="3190583"/>
                  </a:lnTo>
                  <a:lnTo>
                    <a:pt x="201371" y="3213455"/>
                  </a:lnTo>
                  <a:lnTo>
                    <a:pt x="166217" y="3239757"/>
                  </a:lnTo>
                  <a:lnTo>
                    <a:pt x="133781" y="3269234"/>
                  </a:lnTo>
                  <a:lnTo>
                    <a:pt x="104305" y="3301669"/>
                  </a:lnTo>
                  <a:lnTo>
                    <a:pt x="78003" y="3336823"/>
                  </a:lnTo>
                  <a:lnTo>
                    <a:pt x="55130" y="3374479"/>
                  </a:lnTo>
                  <a:lnTo>
                    <a:pt x="35890" y="3414407"/>
                  </a:lnTo>
                  <a:lnTo>
                    <a:pt x="20535" y="3456368"/>
                  </a:lnTo>
                  <a:lnTo>
                    <a:pt x="9283" y="3500145"/>
                  </a:lnTo>
                  <a:lnTo>
                    <a:pt x="2362" y="3545497"/>
                  </a:lnTo>
                  <a:lnTo>
                    <a:pt x="0" y="3592195"/>
                  </a:lnTo>
                  <a:lnTo>
                    <a:pt x="2362" y="3638893"/>
                  </a:lnTo>
                  <a:lnTo>
                    <a:pt x="9283" y="3684244"/>
                  </a:lnTo>
                  <a:lnTo>
                    <a:pt x="20535" y="3728008"/>
                  </a:lnTo>
                  <a:lnTo>
                    <a:pt x="35890" y="3769969"/>
                  </a:lnTo>
                  <a:lnTo>
                    <a:pt x="55130" y="3809898"/>
                  </a:lnTo>
                  <a:lnTo>
                    <a:pt x="78003" y="3847554"/>
                  </a:lnTo>
                  <a:lnTo>
                    <a:pt x="104292" y="3882720"/>
                  </a:lnTo>
                  <a:lnTo>
                    <a:pt x="133781" y="3915156"/>
                  </a:lnTo>
                  <a:lnTo>
                    <a:pt x="166204" y="3944632"/>
                  </a:lnTo>
                  <a:lnTo>
                    <a:pt x="201371" y="3970921"/>
                  </a:lnTo>
                  <a:lnTo>
                    <a:pt x="239026" y="3993807"/>
                  </a:lnTo>
                  <a:lnTo>
                    <a:pt x="278955" y="4013035"/>
                  </a:lnTo>
                  <a:lnTo>
                    <a:pt x="320916" y="4028402"/>
                  </a:lnTo>
                  <a:lnTo>
                    <a:pt x="364693" y="4039654"/>
                  </a:lnTo>
                  <a:lnTo>
                    <a:pt x="410044" y="4046575"/>
                  </a:lnTo>
                  <a:lnTo>
                    <a:pt x="456742" y="4048925"/>
                  </a:lnTo>
                  <a:lnTo>
                    <a:pt x="503440" y="4046575"/>
                  </a:lnTo>
                  <a:lnTo>
                    <a:pt x="548792" y="4039654"/>
                  </a:lnTo>
                  <a:lnTo>
                    <a:pt x="592556" y="4028402"/>
                  </a:lnTo>
                  <a:lnTo>
                    <a:pt x="634517" y="4013035"/>
                  </a:lnTo>
                  <a:lnTo>
                    <a:pt x="674446" y="3993807"/>
                  </a:lnTo>
                  <a:lnTo>
                    <a:pt x="712101" y="3970921"/>
                  </a:lnTo>
                  <a:lnTo>
                    <a:pt x="747268" y="3944632"/>
                  </a:lnTo>
                  <a:lnTo>
                    <a:pt x="779703" y="3915156"/>
                  </a:lnTo>
                  <a:lnTo>
                    <a:pt x="809180" y="3882720"/>
                  </a:lnTo>
                  <a:lnTo>
                    <a:pt x="835469" y="3847554"/>
                  </a:lnTo>
                  <a:lnTo>
                    <a:pt x="858354" y="3809898"/>
                  </a:lnTo>
                  <a:lnTo>
                    <a:pt x="877582" y="3769982"/>
                  </a:lnTo>
                  <a:lnTo>
                    <a:pt x="892937" y="3728008"/>
                  </a:lnTo>
                  <a:lnTo>
                    <a:pt x="904201" y="3684244"/>
                  </a:lnTo>
                  <a:lnTo>
                    <a:pt x="911123" y="3638893"/>
                  </a:lnTo>
                  <a:lnTo>
                    <a:pt x="913472" y="3592195"/>
                  </a:lnTo>
                  <a:close/>
                </a:path>
                <a:path w="4378959" h="4049395">
                  <a:moveTo>
                    <a:pt x="2654998" y="456742"/>
                  </a:moveTo>
                  <a:lnTo>
                    <a:pt x="2652636" y="410044"/>
                  </a:lnTo>
                  <a:lnTo>
                    <a:pt x="2645714" y="364693"/>
                  </a:lnTo>
                  <a:lnTo>
                    <a:pt x="2634462" y="320916"/>
                  </a:lnTo>
                  <a:lnTo>
                    <a:pt x="2619108" y="278955"/>
                  </a:lnTo>
                  <a:lnTo>
                    <a:pt x="2599867" y="239026"/>
                  </a:lnTo>
                  <a:lnTo>
                    <a:pt x="2576995" y="201371"/>
                  </a:lnTo>
                  <a:lnTo>
                    <a:pt x="2550706" y="166217"/>
                  </a:lnTo>
                  <a:lnTo>
                    <a:pt x="2521216" y="133781"/>
                  </a:lnTo>
                  <a:lnTo>
                    <a:pt x="2488781" y="104292"/>
                  </a:lnTo>
                  <a:lnTo>
                    <a:pt x="2453627" y="78003"/>
                  </a:lnTo>
                  <a:lnTo>
                    <a:pt x="2415971" y="55130"/>
                  </a:lnTo>
                  <a:lnTo>
                    <a:pt x="2376043" y="35890"/>
                  </a:lnTo>
                  <a:lnTo>
                    <a:pt x="2334082" y="20535"/>
                  </a:lnTo>
                  <a:lnTo>
                    <a:pt x="2290305" y="9283"/>
                  </a:lnTo>
                  <a:lnTo>
                    <a:pt x="2244953" y="2362"/>
                  </a:lnTo>
                  <a:lnTo>
                    <a:pt x="2198255" y="0"/>
                  </a:lnTo>
                  <a:lnTo>
                    <a:pt x="2151557" y="2362"/>
                  </a:lnTo>
                  <a:lnTo>
                    <a:pt x="2106206" y="9283"/>
                  </a:lnTo>
                  <a:lnTo>
                    <a:pt x="2062441" y="20535"/>
                  </a:lnTo>
                  <a:lnTo>
                    <a:pt x="2020481" y="35890"/>
                  </a:lnTo>
                  <a:lnTo>
                    <a:pt x="1980552" y="55130"/>
                  </a:lnTo>
                  <a:lnTo>
                    <a:pt x="1942896" y="78003"/>
                  </a:lnTo>
                  <a:lnTo>
                    <a:pt x="1907730" y="104292"/>
                  </a:lnTo>
                  <a:lnTo>
                    <a:pt x="1875294" y="133781"/>
                  </a:lnTo>
                  <a:lnTo>
                    <a:pt x="1845818" y="166217"/>
                  </a:lnTo>
                  <a:lnTo>
                    <a:pt x="1819529" y="201371"/>
                  </a:lnTo>
                  <a:lnTo>
                    <a:pt x="1796643" y="239026"/>
                  </a:lnTo>
                  <a:lnTo>
                    <a:pt x="1777415" y="278955"/>
                  </a:lnTo>
                  <a:lnTo>
                    <a:pt x="1762061" y="320916"/>
                  </a:lnTo>
                  <a:lnTo>
                    <a:pt x="1750796" y="364693"/>
                  </a:lnTo>
                  <a:lnTo>
                    <a:pt x="1743875" y="410044"/>
                  </a:lnTo>
                  <a:lnTo>
                    <a:pt x="1741525" y="456742"/>
                  </a:lnTo>
                  <a:lnTo>
                    <a:pt x="1743875" y="503440"/>
                  </a:lnTo>
                  <a:lnTo>
                    <a:pt x="1750796" y="548792"/>
                  </a:lnTo>
                  <a:lnTo>
                    <a:pt x="1762048" y="592556"/>
                  </a:lnTo>
                  <a:lnTo>
                    <a:pt x="1777415" y="634517"/>
                  </a:lnTo>
                  <a:lnTo>
                    <a:pt x="1796643" y="674446"/>
                  </a:lnTo>
                  <a:lnTo>
                    <a:pt x="1819529" y="712101"/>
                  </a:lnTo>
                  <a:lnTo>
                    <a:pt x="1845818" y="747268"/>
                  </a:lnTo>
                  <a:lnTo>
                    <a:pt x="1875294" y="779703"/>
                  </a:lnTo>
                  <a:lnTo>
                    <a:pt x="1907730" y="809180"/>
                  </a:lnTo>
                  <a:lnTo>
                    <a:pt x="1942896" y="835469"/>
                  </a:lnTo>
                  <a:lnTo>
                    <a:pt x="1980552" y="858354"/>
                  </a:lnTo>
                  <a:lnTo>
                    <a:pt x="2020481" y="877582"/>
                  </a:lnTo>
                  <a:lnTo>
                    <a:pt x="2062441" y="892937"/>
                  </a:lnTo>
                  <a:lnTo>
                    <a:pt x="2106206" y="904201"/>
                  </a:lnTo>
                  <a:lnTo>
                    <a:pt x="2151557" y="911123"/>
                  </a:lnTo>
                  <a:lnTo>
                    <a:pt x="2198255" y="913472"/>
                  </a:lnTo>
                  <a:lnTo>
                    <a:pt x="2244953" y="911123"/>
                  </a:lnTo>
                  <a:lnTo>
                    <a:pt x="2290305" y="904201"/>
                  </a:lnTo>
                  <a:lnTo>
                    <a:pt x="2334082" y="892949"/>
                  </a:lnTo>
                  <a:lnTo>
                    <a:pt x="2376043" y="877582"/>
                  </a:lnTo>
                  <a:lnTo>
                    <a:pt x="2415971" y="858354"/>
                  </a:lnTo>
                  <a:lnTo>
                    <a:pt x="2453627" y="835469"/>
                  </a:lnTo>
                  <a:lnTo>
                    <a:pt x="2488781" y="809180"/>
                  </a:lnTo>
                  <a:lnTo>
                    <a:pt x="2521216" y="779703"/>
                  </a:lnTo>
                  <a:lnTo>
                    <a:pt x="2550693" y="747268"/>
                  </a:lnTo>
                  <a:lnTo>
                    <a:pt x="2576995" y="712101"/>
                  </a:lnTo>
                  <a:lnTo>
                    <a:pt x="2599867" y="674446"/>
                  </a:lnTo>
                  <a:lnTo>
                    <a:pt x="2619108" y="634517"/>
                  </a:lnTo>
                  <a:lnTo>
                    <a:pt x="2634462" y="592556"/>
                  </a:lnTo>
                  <a:lnTo>
                    <a:pt x="2645714" y="548792"/>
                  </a:lnTo>
                  <a:lnTo>
                    <a:pt x="2652636" y="503440"/>
                  </a:lnTo>
                  <a:lnTo>
                    <a:pt x="2654998" y="456742"/>
                  </a:lnTo>
                  <a:close/>
                </a:path>
                <a:path w="4378959" h="4049395">
                  <a:moveTo>
                    <a:pt x="4378604" y="3592195"/>
                  </a:moveTo>
                  <a:lnTo>
                    <a:pt x="4376242" y="3545497"/>
                  </a:lnTo>
                  <a:lnTo>
                    <a:pt x="4369320" y="3500145"/>
                  </a:lnTo>
                  <a:lnTo>
                    <a:pt x="4358068" y="3456368"/>
                  </a:lnTo>
                  <a:lnTo>
                    <a:pt x="4342714" y="3414407"/>
                  </a:lnTo>
                  <a:lnTo>
                    <a:pt x="4323473" y="3374479"/>
                  </a:lnTo>
                  <a:lnTo>
                    <a:pt x="4300601" y="3336823"/>
                  </a:lnTo>
                  <a:lnTo>
                    <a:pt x="4274312" y="3301669"/>
                  </a:lnTo>
                  <a:lnTo>
                    <a:pt x="4244835" y="3269234"/>
                  </a:lnTo>
                  <a:lnTo>
                    <a:pt x="4212399" y="3239757"/>
                  </a:lnTo>
                  <a:lnTo>
                    <a:pt x="4177233" y="3213455"/>
                  </a:lnTo>
                  <a:lnTo>
                    <a:pt x="4139577" y="3190583"/>
                  </a:lnTo>
                  <a:lnTo>
                    <a:pt x="4099649" y="3171342"/>
                  </a:lnTo>
                  <a:lnTo>
                    <a:pt x="4057688" y="3155988"/>
                  </a:lnTo>
                  <a:lnTo>
                    <a:pt x="4013911" y="3144736"/>
                  </a:lnTo>
                  <a:lnTo>
                    <a:pt x="3968559" y="3137814"/>
                  </a:lnTo>
                  <a:lnTo>
                    <a:pt x="3921861" y="3135452"/>
                  </a:lnTo>
                  <a:lnTo>
                    <a:pt x="3875176" y="3137814"/>
                  </a:lnTo>
                  <a:lnTo>
                    <a:pt x="3829824" y="3144736"/>
                  </a:lnTo>
                  <a:lnTo>
                    <a:pt x="3786047" y="3155988"/>
                  </a:lnTo>
                  <a:lnTo>
                    <a:pt x="3744087" y="3171342"/>
                  </a:lnTo>
                  <a:lnTo>
                    <a:pt x="3704158" y="3190583"/>
                  </a:lnTo>
                  <a:lnTo>
                    <a:pt x="3666502" y="3213455"/>
                  </a:lnTo>
                  <a:lnTo>
                    <a:pt x="3631336" y="3239757"/>
                  </a:lnTo>
                  <a:lnTo>
                    <a:pt x="3598900" y="3269234"/>
                  </a:lnTo>
                  <a:lnTo>
                    <a:pt x="3569424" y="3301669"/>
                  </a:lnTo>
                  <a:lnTo>
                    <a:pt x="3543135" y="3336823"/>
                  </a:lnTo>
                  <a:lnTo>
                    <a:pt x="3520249" y="3374479"/>
                  </a:lnTo>
                  <a:lnTo>
                    <a:pt x="3501021" y="3414407"/>
                  </a:lnTo>
                  <a:lnTo>
                    <a:pt x="3485667" y="3456368"/>
                  </a:lnTo>
                  <a:lnTo>
                    <a:pt x="3474402" y="3500145"/>
                  </a:lnTo>
                  <a:lnTo>
                    <a:pt x="3467481" y="3545497"/>
                  </a:lnTo>
                  <a:lnTo>
                    <a:pt x="3465131" y="3592195"/>
                  </a:lnTo>
                  <a:lnTo>
                    <a:pt x="3467481" y="3638893"/>
                  </a:lnTo>
                  <a:lnTo>
                    <a:pt x="3474402" y="3684244"/>
                  </a:lnTo>
                  <a:lnTo>
                    <a:pt x="3485667" y="3728008"/>
                  </a:lnTo>
                  <a:lnTo>
                    <a:pt x="3501021" y="3769969"/>
                  </a:lnTo>
                  <a:lnTo>
                    <a:pt x="3520249" y="3809898"/>
                  </a:lnTo>
                  <a:lnTo>
                    <a:pt x="3543135" y="3847554"/>
                  </a:lnTo>
                  <a:lnTo>
                    <a:pt x="3569424" y="3882720"/>
                  </a:lnTo>
                  <a:lnTo>
                    <a:pt x="3598900" y="3915156"/>
                  </a:lnTo>
                  <a:lnTo>
                    <a:pt x="3631336" y="3944632"/>
                  </a:lnTo>
                  <a:lnTo>
                    <a:pt x="3666502" y="3970921"/>
                  </a:lnTo>
                  <a:lnTo>
                    <a:pt x="3704158" y="3993807"/>
                  </a:lnTo>
                  <a:lnTo>
                    <a:pt x="3744087" y="4013035"/>
                  </a:lnTo>
                  <a:lnTo>
                    <a:pt x="3786047" y="4028402"/>
                  </a:lnTo>
                  <a:lnTo>
                    <a:pt x="3829812" y="4039654"/>
                  </a:lnTo>
                  <a:lnTo>
                    <a:pt x="3875163" y="4046575"/>
                  </a:lnTo>
                  <a:lnTo>
                    <a:pt x="3921861" y="4048925"/>
                  </a:lnTo>
                  <a:lnTo>
                    <a:pt x="3968559" y="4046575"/>
                  </a:lnTo>
                  <a:lnTo>
                    <a:pt x="4013911" y="4039654"/>
                  </a:lnTo>
                  <a:lnTo>
                    <a:pt x="4057688" y="4028402"/>
                  </a:lnTo>
                  <a:lnTo>
                    <a:pt x="4099649" y="4013035"/>
                  </a:lnTo>
                  <a:lnTo>
                    <a:pt x="4139577" y="3993807"/>
                  </a:lnTo>
                  <a:lnTo>
                    <a:pt x="4177233" y="3970921"/>
                  </a:lnTo>
                  <a:lnTo>
                    <a:pt x="4212387" y="3944632"/>
                  </a:lnTo>
                  <a:lnTo>
                    <a:pt x="4244822" y="3915156"/>
                  </a:lnTo>
                  <a:lnTo>
                    <a:pt x="4274312" y="3882720"/>
                  </a:lnTo>
                  <a:lnTo>
                    <a:pt x="4300601" y="3847554"/>
                  </a:lnTo>
                  <a:lnTo>
                    <a:pt x="4323473" y="3809898"/>
                  </a:lnTo>
                  <a:lnTo>
                    <a:pt x="4342714" y="3769982"/>
                  </a:lnTo>
                  <a:lnTo>
                    <a:pt x="4358068" y="3728008"/>
                  </a:lnTo>
                  <a:lnTo>
                    <a:pt x="4369320" y="3684244"/>
                  </a:lnTo>
                  <a:lnTo>
                    <a:pt x="4376242" y="3638893"/>
                  </a:lnTo>
                  <a:lnTo>
                    <a:pt x="4378604" y="3592195"/>
                  </a:lnTo>
                  <a:close/>
                </a:path>
              </a:pathLst>
            </a:custGeom>
            <a:solidFill>
              <a:srgbClr val="0F8B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7137946" y="1691804"/>
              <a:ext cx="3927475" cy="3625215"/>
            </a:xfrm>
            <a:custGeom>
              <a:rect l="l" t="t" r="r" b="b"/>
              <a:pathLst>
                <a:path w="3927475" h="3625215">
                  <a:moveTo>
                    <a:pt x="482803" y="3352736"/>
                  </a:moveTo>
                  <a:lnTo>
                    <a:pt x="410667" y="3322688"/>
                  </a:lnTo>
                  <a:lnTo>
                    <a:pt x="408724" y="3317189"/>
                  </a:lnTo>
                  <a:lnTo>
                    <a:pt x="406552" y="3311550"/>
                  </a:lnTo>
                  <a:lnTo>
                    <a:pt x="403961" y="3306178"/>
                  </a:lnTo>
                  <a:lnTo>
                    <a:pt x="409308" y="3292856"/>
                  </a:lnTo>
                  <a:lnTo>
                    <a:pt x="433082" y="3233674"/>
                  </a:lnTo>
                  <a:lnTo>
                    <a:pt x="419989" y="3220593"/>
                  </a:lnTo>
                  <a:lnTo>
                    <a:pt x="390398" y="3191014"/>
                  </a:lnTo>
                  <a:lnTo>
                    <a:pt x="331457" y="3215284"/>
                  </a:lnTo>
                  <a:lnTo>
                    <a:pt x="331457" y="3383381"/>
                  </a:lnTo>
                  <a:lnTo>
                    <a:pt x="324345" y="3418611"/>
                  </a:lnTo>
                  <a:lnTo>
                    <a:pt x="304939" y="3447389"/>
                  </a:lnTo>
                  <a:lnTo>
                    <a:pt x="276161" y="3466795"/>
                  </a:lnTo>
                  <a:lnTo>
                    <a:pt x="240931" y="3473907"/>
                  </a:lnTo>
                  <a:lnTo>
                    <a:pt x="205714" y="3466795"/>
                  </a:lnTo>
                  <a:lnTo>
                    <a:pt x="176936" y="3447389"/>
                  </a:lnTo>
                  <a:lnTo>
                    <a:pt x="157530" y="3418611"/>
                  </a:lnTo>
                  <a:lnTo>
                    <a:pt x="150406" y="3383381"/>
                  </a:lnTo>
                  <a:lnTo>
                    <a:pt x="157530" y="3348151"/>
                  </a:lnTo>
                  <a:lnTo>
                    <a:pt x="176936" y="3319373"/>
                  </a:lnTo>
                  <a:lnTo>
                    <a:pt x="205714" y="3299968"/>
                  </a:lnTo>
                  <a:lnTo>
                    <a:pt x="240931" y="3292856"/>
                  </a:lnTo>
                  <a:lnTo>
                    <a:pt x="276161" y="3299968"/>
                  </a:lnTo>
                  <a:lnTo>
                    <a:pt x="304939" y="3319373"/>
                  </a:lnTo>
                  <a:lnTo>
                    <a:pt x="324345" y="3348151"/>
                  </a:lnTo>
                  <a:lnTo>
                    <a:pt x="331457" y="3383381"/>
                  </a:lnTo>
                  <a:lnTo>
                    <a:pt x="331457" y="3215284"/>
                  </a:lnTo>
                  <a:lnTo>
                    <a:pt x="318541" y="3220593"/>
                  </a:lnTo>
                  <a:lnTo>
                    <a:pt x="318300" y="3220478"/>
                  </a:lnTo>
                  <a:lnTo>
                    <a:pt x="313067" y="3217938"/>
                  </a:lnTo>
                  <a:lnTo>
                    <a:pt x="307467" y="3215716"/>
                  </a:lnTo>
                  <a:lnTo>
                    <a:pt x="301688" y="3213646"/>
                  </a:lnTo>
                  <a:lnTo>
                    <a:pt x="271106" y="3141980"/>
                  </a:lnTo>
                  <a:lnTo>
                    <a:pt x="210756" y="3141980"/>
                  </a:lnTo>
                  <a:lnTo>
                    <a:pt x="180924" y="3213404"/>
                  </a:lnTo>
                  <a:lnTo>
                    <a:pt x="174929" y="3215525"/>
                  </a:lnTo>
                  <a:lnTo>
                    <a:pt x="169151" y="3217761"/>
                  </a:lnTo>
                  <a:lnTo>
                    <a:pt x="163423" y="3220478"/>
                  </a:lnTo>
                  <a:lnTo>
                    <a:pt x="91706" y="3191662"/>
                  </a:lnTo>
                  <a:lnTo>
                    <a:pt x="49034" y="3234334"/>
                  </a:lnTo>
                  <a:lnTo>
                    <a:pt x="78270" y="3305403"/>
                  </a:lnTo>
                  <a:lnTo>
                    <a:pt x="75438" y="3311245"/>
                  </a:lnTo>
                  <a:lnTo>
                    <a:pt x="73202" y="3317024"/>
                  </a:lnTo>
                  <a:lnTo>
                    <a:pt x="70954" y="3323336"/>
                  </a:lnTo>
                  <a:lnTo>
                    <a:pt x="0" y="3353676"/>
                  </a:lnTo>
                  <a:lnTo>
                    <a:pt x="0" y="3414026"/>
                  </a:lnTo>
                  <a:lnTo>
                    <a:pt x="71018" y="3443617"/>
                  </a:lnTo>
                  <a:lnTo>
                    <a:pt x="73101" y="3449447"/>
                  </a:lnTo>
                  <a:lnTo>
                    <a:pt x="75552" y="3455695"/>
                  </a:lnTo>
                  <a:lnTo>
                    <a:pt x="78371" y="3461537"/>
                  </a:lnTo>
                  <a:lnTo>
                    <a:pt x="49682" y="3533076"/>
                  </a:lnTo>
                  <a:lnTo>
                    <a:pt x="92354" y="3575748"/>
                  </a:lnTo>
                  <a:lnTo>
                    <a:pt x="163614" y="3546411"/>
                  </a:lnTo>
                  <a:lnTo>
                    <a:pt x="169329" y="3549116"/>
                  </a:lnTo>
                  <a:lnTo>
                    <a:pt x="175171" y="3551288"/>
                  </a:lnTo>
                  <a:lnTo>
                    <a:pt x="181165" y="3553358"/>
                  </a:lnTo>
                  <a:lnTo>
                    <a:pt x="211696" y="3624783"/>
                  </a:lnTo>
                  <a:lnTo>
                    <a:pt x="272046" y="3624783"/>
                  </a:lnTo>
                  <a:lnTo>
                    <a:pt x="301917" y="3553002"/>
                  </a:lnTo>
                  <a:lnTo>
                    <a:pt x="307632" y="3550869"/>
                  </a:lnTo>
                  <a:lnTo>
                    <a:pt x="313296" y="3548634"/>
                  </a:lnTo>
                  <a:lnTo>
                    <a:pt x="317957" y="3546411"/>
                  </a:lnTo>
                  <a:lnTo>
                    <a:pt x="318706" y="3546043"/>
                  </a:lnTo>
                  <a:lnTo>
                    <a:pt x="391083" y="3575037"/>
                  </a:lnTo>
                  <a:lnTo>
                    <a:pt x="420090" y="3546043"/>
                  </a:lnTo>
                  <a:lnTo>
                    <a:pt x="433755" y="3532378"/>
                  </a:lnTo>
                  <a:lnTo>
                    <a:pt x="409638" y="3473907"/>
                  </a:lnTo>
                  <a:lnTo>
                    <a:pt x="404050" y="3460356"/>
                  </a:lnTo>
                  <a:lnTo>
                    <a:pt x="406577" y="3454946"/>
                  </a:lnTo>
                  <a:lnTo>
                    <a:pt x="408546" y="3449739"/>
                  </a:lnTo>
                  <a:lnTo>
                    <a:pt x="410654" y="3443846"/>
                  </a:lnTo>
                  <a:lnTo>
                    <a:pt x="482803" y="3413087"/>
                  </a:lnTo>
                  <a:lnTo>
                    <a:pt x="482803" y="3352736"/>
                  </a:lnTo>
                  <a:close/>
                </a:path>
                <a:path w="3927475" h="3625215">
                  <a:moveTo>
                    <a:pt x="2195195" y="127939"/>
                  </a:moveTo>
                  <a:lnTo>
                    <a:pt x="2067255" y="51181"/>
                  </a:lnTo>
                  <a:lnTo>
                    <a:pt x="2067255" y="170586"/>
                  </a:lnTo>
                  <a:lnTo>
                    <a:pt x="2067255" y="341185"/>
                  </a:lnTo>
                  <a:lnTo>
                    <a:pt x="2024595" y="341185"/>
                  </a:lnTo>
                  <a:lnTo>
                    <a:pt x="2024595" y="170586"/>
                  </a:lnTo>
                  <a:lnTo>
                    <a:pt x="2067255" y="170586"/>
                  </a:lnTo>
                  <a:lnTo>
                    <a:pt x="2067255" y="51181"/>
                  </a:lnTo>
                  <a:lnTo>
                    <a:pt x="1981949" y="0"/>
                  </a:lnTo>
                  <a:lnTo>
                    <a:pt x="1939302" y="25590"/>
                  </a:lnTo>
                  <a:lnTo>
                    <a:pt x="1939302" y="170586"/>
                  </a:lnTo>
                  <a:lnTo>
                    <a:pt x="1939302" y="341185"/>
                  </a:lnTo>
                  <a:lnTo>
                    <a:pt x="1896656" y="341185"/>
                  </a:lnTo>
                  <a:lnTo>
                    <a:pt x="1896656" y="170586"/>
                  </a:lnTo>
                  <a:lnTo>
                    <a:pt x="1939302" y="170586"/>
                  </a:lnTo>
                  <a:lnTo>
                    <a:pt x="1939302" y="25590"/>
                  </a:lnTo>
                  <a:lnTo>
                    <a:pt x="1768716" y="127939"/>
                  </a:lnTo>
                  <a:lnTo>
                    <a:pt x="1768716" y="170586"/>
                  </a:lnTo>
                  <a:lnTo>
                    <a:pt x="1811362" y="170586"/>
                  </a:lnTo>
                  <a:lnTo>
                    <a:pt x="1811362" y="383832"/>
                  </a:lnTo>
                  <a:lnTo>
                    <a:pt x="1768716" y="383832"/>
                  </a:lnTo>
                  <a:lnTo>
                    <a:pt x="1768716" y="426478"/>
                  </a:lnTo>
                  <a:lnTo>
                    <a:pt x="2195195" y="426478"/>
                  </a:lnTo>
                  <a:lnTo>
                    <a:pt x="2195195" y="383832"/>
                  </a:lnTo>
                  <a:lnTo>
                    <a:pt x="2152548" y="383832"/>
                  </a:lnTo>
                  <a:lnTo>
                    <a:pt x="2152548" y="341185"/>
                  </a:lnTo>
                  <a:lnTo>
                    <a:pt x="2152548" y="170586"/>
                  </a:lnTo>
                  <a:lnTo>
                    <a:pt x="2195195" y="170586"/>
                  </a:lnTo>
                  <a:lnTo>
                    <a:pt x="2195195" y="127939"/>
                  </a:lnTo>
                  <a:close/>
                </a:path>
                <a:path w="3927475" h="3625215">
                  <a:moveTo>
                    <a:pt x="3820782" y="3412274"/>
                  </a:moveTo>
                  <a:lnTo>
                    <a:pt x="3816604" y="3391535"/>
                  </a:lnTo>
                  <a:lnTo>
                    <a:pt x="3805186" y="3374606"/>
                  </a:lnTo>
                  <a:lnTo>
                    <a:pt x="3788245" y="3363188"/>
                  </a:lnTo>
                  <a:lnTo>
                    <a:pt x="3767505" y="3358997"/>
                  </a:lnTo>
                  <a:lnTo>
                    <a:pt x="3746779" y="3363188"/>
                  </a:lnTo>
                  <a:lnTo>
                    <a:pt x="3729837" y="3374606"/>
                  </a:lnTo>
                  <a:lnTo>
                    <a:pt x="3718420" y="3391535"/>
                  </a:lnTo>
                  <a:lnTo>
                    <a:pt x="3714242" y="3412274"/>
                  </a:lnTo>
                  <a:lnTo>
                    <a:pt x="3718420" y="3433000"/>
                  </a:lnTo>
                  <a:lnTo>
                    <a:pt x="3729837" y="3449942"/>
                  </a:lnTo>
                  <a:lnTo>
                    <a:pt x="3746779" y="3461359"/>
                  </a:lnTo>
                  <a:lnTo>
                    <a:pt x="3767505" y="3465550"/>
                  </a:lnTo>
                  <a:lnTo>
                    <a:pt x="3788245" y="3461359"/>
                  </a:lnTo>
                  <a:lnTo>
                    <a:pt x="3805186" y="3449942"/>
                  </a:lnTo>
                  <a:lnTo>
                    <a:pt x="3816604" y="3433000"/>
                  </a:lnTo>
                  <a:lnTo>
                    <a:pt x="3820782" y="3412274"/>
                  </a:lnTo>
                  <a:close/>
                </a:path>
                <a:path w="3927475" h="3625215">
                  <a:moveTo>
                    <a:pt x="3927335" y="3305721"/>
                  </a:moveTo>
                  <a:lnTo>
                    <a:pt x="3923144" y="3284982"/>
                  </a:lnTo>
                  <a:lnTo>
                    <a:pt x="3911739" y="3268053"/>
                  </a:lnTo>
                  <a:lnTo>
                    <a:pt x="3894810" y="3256635"/>
                  </a:lnTo>
                  <a:lnTo>
                    <a:pt x="3874058" y="3252444"/>
                  </a:lnTo>
                  <a:lnTo>
                    <a:pt x="3874058" y="3412274"/>
                  </a:lnTo>
                  <a:lnTo>
                    <a:pt x="3865689" y="3453739"/>
                  </a:lnTo>
                  <a:lnTo>
                    <a:pt x="3842855" y="3487610"/>
                  </a:lnTo>
                  <a:lnTo>
                    <a:pt x="3808984" y="3510445"/>
                  </a:lnTo>
                  <a:lnTo>
                    <a:pt x="3767505" y="3518814"/>
                  </a:lnTo>
                  <a:lnTo>
                    <a:pt x="3726040" y="3510445"/>
                  </a:lnTo>
                  <a:lnTo>
                    <a:pt x="3692169" y="3487610"/>
                  </a:lnTo>
                  <a:lnTo>
                    <a:pt x="3669334" y="3453739"/>
                  </a:lnTo>
                  <a:lnTo>
                    <a:pt x="3660965" y="3412274"/>
                  </a:lnTo>
                  <a:lnTo>
                    <a:pt x="3669334" y="3370796"/>
                  </a:lnTo>
                  <a:lnTo>
                    <a:pt x="3677297" y="3358997"/>
                  </a:lnTo>
                  <a:lnTo>
                    <a:pt x="3692169" y="3336925"/>
                  </a:lnTo>
                  <a:lnTo>
                    <a:pt x="3726040" y="3314090"/>
                  </a:lnTo>
                  <a:lnTo>
                    <a:pt x="3767505" y="3305721"/>
                  </a:lnTo>
                  <a:lnTo>
                    <a:pt x="3808984" y="3314090"/>
                  </a:lnTo>
                  <a:lnTo>
                    <a:pt x="3842855" y="3336925"/>
                  </a:lnTo>
                  <a:lnTo>
                    <a:pt x="3865689" y="3370796"/>
                  </a:lnTo>
                  <a:lnTo>
                    <a:pt x="3874058" y="3412274"/>
                  </a:lnTo>
                  <a:lnTo>
                    <a:pt x="3874058" y="3252444"/>
                  </a:lnTo>
                  <a:lnTo>
                    <a:pt x="3830256" y="3163976"/>
                  </a:lnTo>
                  <a:lnTo>
                    <a:pt x="3804958" y="3145904"/>
                  </a:lnTo>
                  <a:lnTo>
                    <a:pt x="3731818" y="3145904"/>
                  </a:lnTo>
                  <a:lnTo>
                    <a:pt x="3723322" y="3147276"/>
                  </a:lnTo>
                  <a:lnTo>
                    <a:pt x="3715969" y="3151111"/>
                  </a:lnTo>
                  <a:lnTo>
                    <a:pt x="3710203" y="3156953"/>
                  </a:lnTo>
                  <a:lnTo>
                    <a:pt x="3706457" y="3164344"/>
                  </a:lnTo>
                  <a:lnTo>
                    <a:pt x="3661016" y="3252444"/>
                  </a:lnTo>
                  <a:lnTo>
                    <a:pt x="3607689" y="3252444"/>
                  </a:lnTo>
                  <a:lnTo>
                    <a:pt x="3607689" y="3332353"/>
                  </a:lnTo>
                  <a:lnTo>
                    <a:pt x="3605593" y="3342729"/>
                  </a:lnTo>
                  <a:lnTo>
                    <a:pt x="3599891" y="3351199"/>
                  </a:lnTo>
                  <a:lnTo>
                    <a:pt x="3591420" y="3356902"/>
                  </a:lnTo>
                  <a:lnTo>
                    <a:pt x="3581044" y="3358997"/>
                  </a:lnTo>
                  <a:lnTo>
                    <a:pt x="3570681" y="3356902"/>
                  </a:lnTo>
                  <a:lnTo>
                    <a:pt x="3562210" y="3351199"/>
                  </a:lnTo>
                  <a:lnTo>
                    <a:pt x="3556508" y="3342729"/>
                  </a:lnTo>
                  <a:lnTo>
                    <a:pt x="3554412" y="3332353"/>
                  </a:lnTo>
                  <a:lnTo>
                    <a:pt x="3556508" y="3321989"/>
                  </a:lnTo>
                  <a:lnTo>
                    <a:pt x="3562210" y="3313519"/>
                  </a:lnTo>
                  <a:lnTo>
                    <a:pt x="3570681" y="3307816"/>
                  </a:lnTo>
                  <a:lnTo>
                    <a:pt x="3581044" y="3305721"/>
                  </a:lnTo>
                  <a:lnTo>
                    <a:pt x="3591420" y="3307816"/>
                  </a:lnTo>
                  <a:lnTo>
                    <a:pt x="3599891" y="3313519"/>
                  </a:lnTo>
                  <a:lnTo>
                    <a:pt x="3605593" y="3321989"/>
                  </a:lnTo>
                  <a:lnTo>
                    <a:pt x="3607689" y="3332353"/>
                  </a:lnTo>
                  <a:lnTo>
                    <a:pt x="3607689" y="3252444"/>
                  </a:lnTo>
                  <a:lnTo>
                    <a:pt x="3554412" y="3252444"/>
                  </a:lnTo>
                  <a:lnTo>
                    <a:pt x="3533673" y="3256635"/>
                  </a:lnTo>
                  <a:lnTo>
                    <a:pt x="3516744" y="3268053"/>
                  </a:lnTo>
                  <a:lnTo>
                    <a:pt x="3505327" y="3284982"/>
                  </a:lnTo>
                  <a:lnTo>
                    <a:pt x="3501136" y="3305721"/>
                  </a:lnTo>
                  <a:lnTo>
                    <a:pt x="3501136" y="3572091"/>
                  </a:lnTo>
                  <a:lnTo>
                    <a:pt x="3927335" y="3572091"/>
                  </a:lnTo>
                  <a:lnTo>
                    <a:pt x="3927335" y="3518814"/>
                  </a:lnTo>
                  <a:lnTo>
                    <a:pt x="3927335" y="3305721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7" name="object 7"/>
          <p:cNvSpPr txBox="1"/>
          <p:nvPr/>
        </p:nvSpPr>
        <p:spPr>
          <a:xfrm>
            <a:off x="556563" y="1559988"/>
            <a:ext cx="5930900" cy="38830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2000" b="1">
                <a:solidFill>
                  <a:srgbClr val="609FFF"/>
                </a:solidFill>
                <a:latin typeface="微软雅黑"/>
                <a:cs typeface="微软雅黑"/>
              </a:rPr>
              <a:t>健康化改</a:t>
            </a:r>
            <a:r>
              <a:rPr sz="2000" b="1" spc="-50">
                <a:solidFill>
                  <a:srgbClr val="609FFF"/>
                </a:solidFill>
                <a:latin typeface="微软雅黑"/>
                <a:cs typeface="微软雅黑"/>
              </a:rPr>
              <a:t>良</a:t>
            </a:r>
            <a:endParaRPr sz="2000">
              <a:latin typeface="微软雅黑"/>
              <a:cs typeface="微软雅黑"/>
            </a:endParaRPr>
          </a:p>
          <a:p>
            <a:pPr marL="12700" marR="386080">
              <a:lnSpc>
                <a:spcPct val="120000"/>
              </a:lnSpc>
              <a:spcBef>
                <a:spcPts val="1495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针对现代消费者对健康的关注，推出低糖、低脂、高纤维等健康化</a:t>
            </a:r>
            <a:r>
              <a:rPr sz="1500" spc="-10">
                <a:solidFill>
                  <a:srgbClr val="FFFFFF"/>
                </a:solidFill>
                <a:latin typeface="微软雅黑"/>
                <a:cs typeface="微软雅黑"/>
              </a:rPr>
              <a:t>改良的小吃产品。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60"/>
              </a:spcBef>
            </a:pPr>
            <a:endParaRPr sz="19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609FFF"/>
                </a:solidFill>
                <a:latin typeface="微软雅黑"/>
                <a:cs typeface="微软雅黑"/>
              </a:rPr>
              <a:t>融合多元文</a:t>
            </a:r>
            <a:r>
              <a:rPr sz="2000" b="1" spc="-50">
                <a:solidFill>
                  <a:srgbClr val="609FFF"/>
                </a:solidFill>
                <a:latin typeface="微软雅黑"/>
                <a:cs typeface="微软雅黑"/>
              </a:rPr>
              <a:t>化</a:t>
            </a:r>
            <a:endParaRPr sz="2000">
              <a:latin typeface="微软雅黑"/>
              <a:cs typeface="微软雅黑"/>
            </a:endParaRPr>
          </a:p>
          <a:p>
            <a:pPr marL="12700" marR="386080">
              <a:lnSpc>
                <a:spcPct val="120000"/>
              </a:lnSpc>
              <a:spcBef>
                <a:spcPts val="150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借鉴不同地域的烹饪技艺和食材搭配，创造出具有全球化特色的新</a:t>
            </a:r>
            <a:r>
              <a:rPr sz="1500" spc="-15">
                <a:solidFill>
                  <a:srgbClr val="FFFFFF"/>
                </a:solidFill>
                <a:latin typeface="微软雅黑"/>
                <a:cs typeface="微软雅黑"/>
              </a:rPr>
              <a:t>颖小吃。</a:t>
            </a:r>
            <a:endParaRPr sz="15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50"/>
              </a:spcBef>
            </a:pPr>
            <a:endParaRPr sz="23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</a:pPr>
            <a:r>
              <a:rPr sz="2000" b="1">
                <a:solidFill>
                  <a:srgbClr val="609FFF"/>
                </a:solidFill>
                <a:latin typeface="微软雅黑"/>
                <a:cs typeface="微软雅黑"/>
              </a:rPr>
              <a:t>科技化提</a:t>
            </a:r>
            <a:r>
              <a:rPr sz="2000" b="1" spc="-50">
                <a:solidFill>
                  <a:srgbClr val="609FFF"/>
                </a:solidFill>
                <a:latin typeface="微软雅黑"/>
                <a:cs typeface="微软雅黑"/>
              </a:rPr>
              <a:t>升</a:t>
            </a:r>
            <a:endParaRPr sz="2000">
              <a:latin typeface="微软雅黑"/>
              <a:cs typeface="微软雅黑"/>
            </a:endParaRPr>
          </a:p>
          <a:p>
            <a:pPr marL="12700">
              <a:lnSpc>
                <a:spcPct val="100000"/>
              </a:lnSpc>
              <a:spcBef>
                <a:spcPts val="1860"/>
              </a:spcBef>
            </a:pPr>
            <a:r>
              <a:rPr sz="1500" spc="-5">
                <a:solidFill>
                  <a:srgbClr val="FFFFFF"/>
                </a:solidFill>
                <a:latin typeface="微软雅黑"/>
                <a:cs typeface="微软雅黑"/>
              </a:rPr>
              <a:t>运用现代食品加工技术，改进生产工艺，提高产品质量和口感稳定性。</a:t>
            </a:r>
            <a:endParaRPr sz="1500">
              <a:latin typeface="微软雅黑"/>
              <a:cs typeface="微软雅黑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9" name="object 9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15" name="object 15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16" name="object 1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18" name="object 1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19" name="object 19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22" name="object 22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29" name="object 29"/>
          <p:cNvSpPr txBox="1">
            <a:spLocks noGrp="1"/>
          </p:cNvSpPr>
          <p:nvPr>
            <p:ph type="title"/>
          </p:nvPr>
        </p:nvSpPr>
        <p:spPr>
          <a:xfrm>
            <a:off x="1205967" y="320735"/>
            <a:ext cx="3073400" cy="482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创新产品案例展示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3352884" y="2055084"/>
            <a:ext cx="2476499" cy="2476499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6374796" y="2055084"/>
            <a:ext cx="2476499" cy="2476499"/>
          </a:xfrm>
          <a:prstGeom prst="rect">
            <a:avLst/>
          </a:prstGeom>
        </p:spPr>
      </p:pic>
      <p:grpSp>
        <p:nvGrpSpPr>
          <p:cNvPr id="4" name="object 4"/>
          <p:cNvGrpSpPr/>
          <p:nvPr/>
        </p:nvGrpSpPr>
        <p:grpSpPr>
          <a:xfrm>
            <a:off x="3338597" y="2093144"/>
            <a:ext cx="694690" cy="694690"/>
            <a:chOff x="3338597" y="2093144"/>
            <a:chExt cx="694690" cy="694690"/>
          </a:xfrm>
        </p:grpSpPr>
        <p:sp>
          <p:nvSpPr>
            <p:cNvPr id="5" name="object 5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09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4" y="14094"/>
                  </a:lnTo>
                  <a:lnTo>
                    <a:pt x="283708" y="3609"/>
                  </a:lnTo>
                  <a:lnTo>
                    <a:pt x="332897" y="0"/>
                  </a:lnTo>
                  <a:lnTo>
                    <a:pt x="382091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6" name="object 6"/>
            <p:cNvSpPr/>
            <p:nvPr/>
          </p:nvSpPr>
          <p:spPr>
            <a:xfrm>
              <a:off x="3352885" y="2107431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8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002154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7" name="object 7"/>
            <p:cNvSpPr/>
            <p:nvPr/>
          </p:nvSpPr>
          <p:spPr>
            <a:xfrm>
              <a:off x="3532725" y="2292905"/>
              <a:ext cx="306705" cy="294640"/>
            </a:xfrm>
            <a:custGeom>
              <a:rect l="l" t="t" r="r" b="b"/>
              <a:pathLst>
                <a:path w="306704" h="294639">
                  <a:moveTo>
                    <a:pt x="20404" y="13969"/>
                  </a:moveTo>
                  <a:lnTo>
                    <a:pt x="10224" y="13969"/>
                  </a:lnTo>
                  <a:lnTo>
                    <a:pt x="10224" y="1269"/>
                  </a:lnTo>
                  <a:lnTo>
                    <a:pt x="12467" y="0"/>
                  </a:lnTo>
                  <a:lnTo>
                    <a:pt x="18117" y="0"/>
                  </a:lnTo>
                  <a:lnTo>
                    <a:pt x="20404" y="1269"/>
                  </a:lnTo>
                  <a:lnTo>
                    <a:pt x="20404" y="13969"/>
                  </a:lnTo>
                  <a:close/>
                </a:path>
                <a:path w="306704" h="294639">
                  <a:moveTo>
                    <a:pt x="172287" y="96519"/>
                  </a:moveTo>
                  <a:lnTo>
                    <a:pt x="160995" y="96519"/>
                  </a:lnTo>
                  <a:lnTo>
                    <a:pt x="193507" y="38100"/>
                  </a:lnTo>
                  <a:lnTo>
                    <a:pt x="190548" y="34289"/>
                  </a:lnTo>
                  <a:lnTo>
                    <a:pt x="188799" y="29210"/>
                  </a:lnTo>
                  <a:lnTo>
                    <a:pt x="188799" y="24130"/>
                  </a:lnTo>
                  <a:lnTo>
                    <a:pt x="190806" y="13969"/>
                  </a:lnTo>
                  <a:lnTo>
                    <a:pt x="196277" y="6350"/>
                  </a:lnTo>
                  <a:lnTo>
                    <a:pt x="204388" y="1269"/>
                  </a:lnTo>
                  <a:lnTo>
                    <a:pt x="214316" y="0"/>
                  </a:lnTo>
                  <a:lnTo>
                    <a:pt x="224225" y="1269"/>
                  </a:lnTo>
                  <a:lnTo>
                    <a:pt x="232338" y="6350"/>
                  </a:lnTo>
                  <a:lnTo>
                    <a:pt x="237820" y="13969"/>
                  </a:lnTo>
                  <a:lnTo>
                    <a:pt x="239833" y="24130"/>
                  </a:lnTo>
                  <a:lnTo>
                    <a:pt x="239833" y="29210"/>
                  </a:lnTo>
                  <a:lnTo>
                    <a:pt x="238174" y="34289"/>
                  </a:lnTo>
                  <a:lnTo>
                    <a:pt x="235348" y="38100"/>
                  </a:lnTo>
                  <a:lnTo>
                    <a:pt x="240526" y="44450"/>
                  </a:lnTo>
                  <a:lnTo>
                    <a:pt x="201266" y="44450"/>
                  </a:lnTo>
                  <a:lnTo>
                    <a:pt x="172287" y="96519"/>
                  </a:lnTo>
                  <a:close/>
                </a:path>
                <a:path w="306704" h="294639">
                  <a:moveTo>
                    <a:pt x="28342" y="24130"/>
                  </a:moveTo>
                  <a:lnTo>
                    <a:pt x="2287" y="24130"/>
                  </a:lnTo>
                  <a:lnTo>
                    <a:pt x="0" y="21589"/>
                  </a:lnTo>
                  <a:lnTo>
                    <a:pt x="0" y="16510"/>
                  </a:lnTo>
                  <a:lnTo>
                    <a:pt x="2287" y="13969"/>
                  </a:lnTo>
                  <a:lnTo>
                    <a:pt x="28342" y="13969"/>
                  </a:lnTo>
                  <a:lnTo>
                    <a:pt x="30629" y="16510"/>
                  </a:lnTo>
                  <a:lnTo>
                    <a:pt x="30629" y="21589"/>
                  </a:lnTo>
                  <a:lnTo>
                    <a:pt x="28342" y="24130"/>
                  </a:lnTo>
                  <a:close/>
                </a:path>
                <a:path w="306704" h="294639">
                  <a:moveTo>
                    <a:pt x="20404" y="38100"/>
                  </a:moveTo>
                  <a:lnTo>
                    <a:pt x="10224" y="38100"/>
                  </a:lnTo>
                  <a:lnTo>
                    <a:pt x="10224" y="24130"/>
                  </a:lnTo>
                  <a:lnTo>
                    <a:pt x="20404" y="24130"/>
                  </a:lnTo>
                  <a:lnTo>
                    <a:pt x="20404" y="38100"/>
                  </a:lnTo>
                  <a:close/>
                </a:path>
                <a:path w="306704" h="294639">
                  <a:moveTo>
                    <a:pt x="28342" y="48260"/>
                  </a:moveTo>
                  <a:lnTo>
                    <a:pt x="2287" y="48260"/>
                  </a:lnTo>
                  <a:lnTo>
                    <a:pt x="0" y="45719"/>
                  </a:lnTo>
                  <a:lnTo>
                    <a:pt x="0" y="40639"/>
                  </a:lnTo>
                  <a:lnTo>
                    <a:pt x="2287" y="38100"/>
                  </a:lnTo>
                  <a:lnTo>
                    <a:pt x="28342" y="38100"/>
                  </a:lnTo>
                  <a:lnTo>
                    <a:pt x="30629" y="40639"/>
                  </a:lnTo>
                  <a:lnTo>
                    <a:pt x="30629" y="45719"/>
                  </a:lnTo>
                  <a:lnTo>
                    <a:pt x="28342" y="48260"/>
                  </a:lnTo>
                  <a:close/>
                </a:path>
                <a:path w="306704" h="294639">
                  <a:moveTo>
                    <a:pt x="219338" y="48260"/>
                  </a:moveTo>
                  <a:lnTo>
                    <a:pt x="209517" y="48260"/>
                  </a:lnTo>
                  <a:lnTo>
                    <a:pt x="205123" y="46989"/>
                  </a:lnTo>
                  <a:lnTo>
                    <a:pt x="201266" y="44450"/>
                  </a:lnTo>
                  <a:lnTo>
                    <a:pt x="227949" y="44450"/>
                  </a:lnTo>
                  <a:lnTo>
                    <a:pt x="224002" y="46989"/>
                  </a:lnTo>
                  <a:lnTo>
                    <a:pt x="219338" y="48260"/>
                  </a:lnTo>
                  <a:close/>
                </a:path>
                <a:path w="306704" h="294639">
                  <a:moveTo>
                    <a:pt x="280642" y="127000"/>
                  </a:moveTo>
                  <a:lnTo>
                    <a:pt x="270714" y="125730"/>
                  </a:lnTo>
                  <a:lnTo>
                    <a:pt x="262603" y="119380"/>
                  </a:lnTo>
                  <a:lnTo>
                    <a:pt x="257132" y="111760"/>
                  </a:lnTo>
                  <a:lnTo>
                    <a:pt x="255125" y="102869"/>
                  </a:lnTo>
                  <a:lnTo>
                    <a:pt x="255125" y="96519"/>
                  </a:lnTo>
                  <a:lnTo>
                    <a:pt x="257636" y="90169"/>
                  </a:lnTo>
                  <a:lnTo>
                    <a:pt x="261717" y="86360"/>
                  </a:lnTo>
                  <a:lnTo>
                    <a:pt x="261403" y="86360"/>
                  </a:lnTo>
                  <a:lnTo>
                    <a:pt x="227949" y="44450"/>
                  </a:lnTo>
                  <a:lnTo>
                    <a:pt x="240526" y="44450"/>
                  </a:lnTo>
                  <a:lnTo>
                    <a:pt x="269521" y="80010"/>
                  </a:lnTo>
                  <a:lnTo>
                    <a:pt x="290551" y="80010"/>
                  </a:lnTo>
                  <a:lnTo>
                    <a:pt x="298664" y="85089"/>
                  </a:lnTo>
                  <a:lnTo>
                    <a:pt x="304146" y="92710"/>
                  </a:lnTo>
                  <a:lnTo>
                    <a:pt x="306159" y="102869"/>
                  </a:lnTo>
                  <a:lnTo>
                    <a:pt x="304146" y="111760"/>
                  </a:lnTo>
                  <a:lnTo>
                    <a:pt x="298664" y="119380"/>
                  </a:lnTo>
                  <a:lnTo>
                    <a:pt x="290551" y="125730"/>
                  </a:lnTo>
                  <a:lnTo>
                    <a:pt x="280642" y="127000"/>
                  </a:lnTo>
                  <a:close/>
                </a:path>
                <a:path w="306704" h="294639">
                  <a:moveTo>
                    <a:pt x="20404" y="63500"/>
                  </a:moveTo>
                  <a:lnTo>
                    <a:pt x="10224" y="63500"/>
                  </a:lnTo>
                  <a:lnTo>
                    <a:pt x="10224" y="48260"/>
                  </a:lnTo>
                  <a:lnTo>
                    <a:pt x="20404" y="48260"/>
                  </a:lnTo>
                  <a:lnTo>
                    <a:pt x="20404" y="63500"/>
                  </a:lnTo>
                  <a:close/>
                </a:path>
                <a:path w="306704" h="294639">
                  <a:moveTo>
                    <a:pt x="21525" y="161289"/>
                  </a:moveTo>
                  <a:lnTo>
                    <a:pt x="10224" y="161289"/>
                  </a:lnTo>
                  <a:lnTo>
                    <a:pt x="10224" y="147319"/>
                  </a:lnTo>
                  <a:lnTo>
                    <a:pt x="2287" y="147319"/>
                  </a:lnTo>
                  <a:lnTo>
                    <a:pt x="0" y="144780"/>
                  </a:lnTo>
                  <a:lnTo>
                    <a:pt x="0" y="139700"/>
                  </a:lnTo>
                  <a:lnTo>
                    <a:pt x="2287" y="137160"/>
                  </a:lnTo>
                  <a:lnTo>
                    <a:pt x="26593" y="137160"/>
                  </a:lnTo>
                  <a:lnTo>
                    <a:pt x="55563" y="96519"/>
                  </a:lnTo>
                  <a:lnTo>
                    <a:pt x="52738" y="92710"/>
                  </a:lnTo>
                  <a:lnTo>
                    <a:pt x="51034" y="87630"/>
                  </a:lnTo>
                  <a:lnTo>
                    <a:pt x="51034" y="82550"/>
                  </a:lnTo>
                  <a:lnTo>
                    <a:pt x="53040" y="73660"/>
                  </a:lnTo>
                  <a:lnTo>
                    <a:pt x="58511" y="66039"/>
                  </a:lnTo>
                  <a:lnTo>
                    <a:pt x="66623" y="59689"/>
                  </a:lnTo>
                  <a:lnTo>
                    <a:pt x="76551" y="58419"/>
                  </a:lnTo>
                  <a:lnTo>
                    <a:pt x="86459" y="59689"/>
                  </a:lnTo>
                  <a:lnTo>
                    <a:pt x="94573" y="66039"/>
                  </a:lnTo>
                  <a:lnTo>
                    <a:pt x="100055" y="73660"/>
                  </a:lnTo>
                  <a:lnTo>
                    <a:pt x="102068" y="82550"/>
                  </a:lnTo>
                  <a:lnTo>
                    <a:pt x="102068" y="85089"/>
                  </a:lnTo>
                  <a:lnTo>
                    <a:pt x="101664" y="87630"/>
                  </a:lnTo>
                  <a:lnTo>
                    <a:pt x="101081" y="88900"/>
                  </a:lnTo>
                  <a:lnTo>
                    <a:pt x="119916" y="97789"/>
                  </a:lnTo>
                  <a:lnTo>
                    <a:pt x="96507" y="97789"/>
                  </a:lnTo>
                  <a:lnTo>
                    <a:pt x="91843" y="104139"/>
                  </a:lnTo>
                  <a:lnTo>
                    <a:pt x="63097" y="104139"/>
                  </a:lnTo>
                  <a:lnTo>
                    <a:pt x="21525" y="161289"/>
                  </a:lnTo>
                  <a:close/>
                </a:path>
                <a:path w="306704" h="294639">
                  <a:moveTo>
                    <a:pt x="28342" y="73660"/>
                  </a:moveTo>
                  <a:lnTo>
                    <a:pt x="2287" y="73660"/>
                  </a:lnTo>
                  <a:lnTo>
                    <a:pt x="0" y="71119"/>
                  </a:lnTo>
                  <a:lnTo>
                    <a:pt x="0" y="66039"/>
                  </a:lnTo>
                  <a:lnTo>
                    <a:pt x="2287" y="63500"/>
                  </a:lnTo>
                  <a:lnTo>
                    <a:pt x="28342" y="63500"/>
                  </a:lnTo>
                  <a:lnTo>
                    <a:pt x="30629" y="66039"/>
                  </a:lnTo>
                  <a:lnTo>
                    <a:pt x="30629" y="71119"/>
                  </a:lnTo>
                  <a:lnTo>
                    <a:pt x="28342" y="73660"/>
                  </a:lnTo>
                  <a:close/>
                </a:path>
                <a:path w="306704" h="294639">
                  <a:moveTo>
                    <a:pt x="20404" y="87630"/>
                  </a:moveTo>
                  <a:lnTo>
                    <a:pt x="10224" y="87630"/>
                  </a:lnTo>
                  <a:lnTo>
                    <a:pt x="10224" y="73660"/>
                  </a:lnTo>
                  <a:lnTo>
                    <a:pt x="20404" y="73660"/>
                  </a:lnTo>
                  <a:lnTo>
                    <a:pt x="20404" y="87630"/>
                  </a:lnTo>
                  <a:close/>
                </a:path>
                <a:path w="306704" h="294639">
                  <a:moveTo>
                    <a:pt x="290551" y="80010"/>
                  </a:moveTo>
                  <a:lnTo>
                    <a:pt x="269655" y="80010"/>
                  </a:lnTo>
                  <a:lnTo>
                    <a:pt x="272974" y="78739"/>
                  </a:lnTo>
                  <a:lnTo>
                    <a:pt x="276696" y="77469"/>
                  </a:lnTo>
                  <a:lnTo>
                    <a:pt x="280642" y="77469"/>
                  </a:lnTo>
                  <a:lnTo>
                    <a:pt x="290551" y="80010"/>
                  </a:lnTo>
                  <a:close/>
                </a:path>
                <a:path w="306704" h="294639">
                  <a:moveTo>
                    <a:pt x="28342" y="97789"/>
                  </a:moveTo>
                  <a:lnTo>
                    <a:pt x="2287" y="97789"/>
                  </a:lnTo>
                  <a:lnTo>
                    <a:pt x="0" y="95250"/>
                  </a:lnTo>
                  <a:lnTo>
                    <a:pt x="0" y="90169"/>
                  </a:lnTo>
                  <a:lnTo>
                    <a:pt x="2287" y="87630"/>
                  </a:lnTo>
                  <a:lnTo>
                    <a:pt x="28342" y="87630"/>
                  </a:lnTo>
                  <a:lnTo>
                    <a:pt x="30629" y="90169"/>
                  </a:lnTo>
                  <a:lnTo>
                    <a:pt x="30629" y="95250"/>
                  </a:lnTo>
                  <a:lnTo>
                    <a:pt x="28342" y="97789"/>
                  </a:lnTo>
                  <a:close/>
                </a:path>
                <a:path w="306704" h="294639">
                  <a:moveTo>
                    <a:pt x="169460" y="101600"/>
                  </a:moveTo>
                  <a:lnTo>
                    <a:pt x="127988" y="101600"/>
                  </a:lnTo>
                  <a:lnTo>
                    <a:pt x="132697" y="96519"/>
                  </a:lnTo>
                  <a:lnTo>
                    <a:pt x="139827" y="92710"/>
                  </a:lnTo>
                  <a:lnTo>
                    <a:pt x="152743" y="92710"/>
                  </a:lnTo>
                  <a:lnTo>
                    <a:pt x="157183" y="93980"/>
                  </a:lnTo>
                  <a:lnTo>
                    <a:pt x="160995" y="96519"/>
                  </a:lnTo>
                  <a:lnTo>
                    <a:pt x="172287" y="96519"/>
                  </a:lnTo>
                  <a:lnTo>
                    <a:pt x="169460" y="101600"/>
                  </a:lnTo>
                  <a:close/>
                </a:path>
                <a:path w="306704" h="294639">
                  <a:moveTo>
                    <a:pt x="20404" y="113030"/>
                  </a:moveTo>
                  <a:lnTo>
                    <a:pt x="10224" y="113030"/>
                  </a:lnTo>
                  <a:lnTo>
                    <a:pt x="10224" y="97789"/>
                  </a:lnTo>
                  <a:lnTo>
                    <a:pt x="20404" y="97789"/>
                  </a:lnTo>
                  <a:lnTo>
                    <a:pt x="20404" y="113030"/>
                  </a:lnTo>
                  <a:close/>
                </a:path>
                <a:path w="306704" h="294639">
                  <a:moveTo>
                    <a:pt x="147989" y="142239"/>
                  </a:moveTo>
                  <a:lnTo>
                    <a:pt x="138062" y="139700"/>
                  </a:lnTo>
                  <a:lnTo>
                    <a:pt x="129950" y="134619"/>
                  </a:lnTo>
                  <a:lnTo>
                    <a:pt x="124479" y="127000"/>
                  </a:lnTo>
                  <a:lnTo>
                    <a:pt x="122472" y="116839"/>
                  </a:lnTo>
                  <a:lnTo>
                    <a:pt x="122472" y="115569"/>
                  </a:lnTo>
                  <a:lnTo>
                    <a:pt x="122876" y="113030"/>
                  </a:lnTo>
                  <a:lnTo>
                    <a:pt x="123414" y="110489"/>
                  </a:lnTo>
                  <a:lnTo>
                    <a:pt x="96507" y="97789"/>
                  </a:lnTo>
                  <a:lnTo>
                    <a:pt x="119916" y="97789"/>
                  </a:lnTo>
                  <a:lnTo>
                    <a:pt x="127988" y="101600"/>
                  </a:lnTo>
                  <a:lnTo>
                    <a:pt x="169460" y="101600"/>
                  </a:lnTo>
                  <a:lnTo>
                    <a:pt x="168753" y="102869"/>
                  </a:lnTo>
                  <a:lnTo>
                    <a:pt x="171713" y="106680"/>
                  </a:lnTo>
                  <a:lnTo>
                    <a:pt x="173461" y="111760"/>
                  </a:lnTo>
                  <a:lnTo>
                    <a:pt x="173461" y="116839"/>
                  </a:lnTo>
                  <a:lnTo>
                    <a:pt x="171455" y="127000"/>
                  </a:lnTo>
                  <a:lnTo>
                    <a:pt x="165989" y="134619"/>
                  </a:lnTo>
                  <a:lnTo>
                    <a:pt x="157891" y="139700"/>
                  </a:lnTo>
                  <a:lnTo>
                    <a:pt x="147989" y="142239"/>
                  </a:lnTo>
                  <a:close/>
                </a:path>
                <a:path w="306704" h="294639">
                  <a:moveTo>
                    <a:pt x="84668" y="107950"/>
                  </a:moveTo>
                  <a:lnTo>
                    <a:pt x="71573" y="107950"/>
                  </a:lnTo>
                  <a:lnTo>
                    <a:pt x="66999" y="106680"/>
                  </a:lnTo>
                  <a:lnTo>
                    <a:pt x="63097" y="104139"/>
                  </a:lnTo>
                  <a:lnTo>
                    <a:pt x="91843" y="104139"/>
                  </a:lnTo>
                  <a:lnTo>
                    <a:pt x="84668" y="107950"/>
                  </a:lnTo>
                  <a:close/>
                </a:path>
                <a:path w="306704" h="294639">
                  <a:moveTo>
                    <a:pt x="28342" y="121919"/>
                  </a:moveTo>
                  <a:lnTo>
                    <a:pt x="2287" y="121919"/>
                  </a:lnTo>
                  <a:lnTo>
                    <a:pt x="0" y="120650"/>
                  </a:lnTo>
                  <a:lnTo>
                    <a:pt x="0" y="114300"/>
                  </a:lnTo>
                  <a:lnTo>
                    <a:pt x="2287" y="113030"/>
                  </a:lnTo>
                  <a:lnTo>
                    <a:pt x="28342" y="113030"/>
                  </a:lnTo>
                  <a:lnTo>
                    <a:pt x="30629" y="114300"/>
                  </a:lnTo>
                  <a:lnTo>
                    <a:pt x="30629" y="120650"/>
                  </a:lnTo>
                  <a:lnTo>
                    <a:pt x="28342" y="121919"/>
                  </a:lnTo>
                  <a:close/>
                </a:path>
                <a:path w="306704" h="294639">
                  <a:moveTo>
                    <a:pt x="20404" y="137160"/>
                  </a:moveTo>
                  <a:lnTo>
                    <a:pt x="10224" y="137160"/>
                  </a:lnTo>
                  <a:lnTo>
                    <a:pt x="10224" y="121919"/>
                  </a:lnTo>
                  <a:lnTo>
                    <a:pt x="20404" y="121919"/>
                  </a:lnTo>
                  <a:lnTo>
                    <a:pt x="20404" y="137160"/>
                  </a:lnTo>
                  <a:close/>
                </a:path>
                <a:path w="306704" h="294639">
                  <a:moveTo>
                    <a:pt x="120933" y="212089"/>
                  </a:moveTo>
                  <a:lnTo>
                    <a:pt x="105297" y="212089"/>
                  </a:lnTo>
                  <a:lnTo>
                    <a:pt x="158438" y="168910"/>
                  </a:lnTo>
                  <a:lnTo>
                    <a:pt x="161097" y="160019"/>
                  </a:lnTo>
                  <a:lnTo>
                    <a:pt x="166623" y="153669"/>
                  </a:lnTo>
                  <a:lnTo>
                    <a:pt x="174368" y="148589"/>
                  </a:lnTo>
                  <a:lnTo>
                    <a:pt x="183686" y="147319"/>
                  </a:lnTo>
                  <a:lnTo>
                    <a:pt x="192865" y="148589"/>
                  </a:lnTo>
                  <a:lnTo>
                    <a:pt x="200543" y="152400"/>
                  </a:lnTo>
                  <a:lnTo>
                    <a:pt x="206093" y="160019"/>
                  </a:lnTo>
                  <a:lnTo>
                    <a:pt x="208889" y="168910"/>
                  </a:lnTo>
                  <a:lnTo>
                    <a:pt x="228924" y="179069"/>
                  </a:lnTo>
                  <a:lnTo>
                    <a:pt x="207858" y="179069"/>
                  </a:lnTo>
                  <a:lnTo>
                    <a:pt x="207137" y="180339"/>
                  </a:lnTo>
                  <a:lnTo>
                    <a:pt x="160008" y="180339"/>
                  </a:lnTo>
                  <a:lnTo>
                    <a:pt x="120933" y="212089"/>
                  </a:lnTo>
                  <a:close/>
                </a:path>
                <a:path w="306704" h="294639">
                  <a:moveTo>
                    <a:pt x="28342" y="171450"/>
                  </a:moveTo>
                  <a:lnTo>
                    <a:pt x="2287" y="171450"/>
                  </a:lnTo>
                  <a:lnTo>
                    <a:pt x="0" y="168910"/>
                  </a:lnTo>
                  <a:lnTo>
                    <a:pt x="0" y="163830"/>
                  </a:lnTo>
                  <a:lnTo>
                    <a:pt x="2287" y="161289"/>
                  </a:lnTo>
                  <a:lnTo>
                    <a:pt x="28342" y="161289"/>
                  </a:lnTo>
                  <a:lnTo>
                    <a:pt x="30629" y="163830"/>
                  </a:lnTo>
                  <a:lnTo>
                    <a:pt x="30629" y="168910"/>
                  </a:lnTo>
                  <a:lnTo>
                    <a:pt x="28342" y="171450"/>
                  </a:lnTo>
                  <a:close/>
                </a:path>
                <a:path w="306704" h="294639">
                  <a:moveTo>
                    <a:pt x="20404" y="186689"/>
                  </a:moveTo>
                  <a:lnTo>
                    <a:pt x="10224" y="186689"/>
                  </a:lnTo>
                  <a:lnTo>
                    <a:pt x="10224" y="171450"/>
                  </a:lnTo>
                  <a:lnTo>
                    <a:pt x="20404" y="171450"/>
                  </a:lnTo>
                  <a:lnTo>
                    <a:pt x="20404" y="186689"/>
                  </a:lnTo>
                  <a:close/>
                </a:path>
                <a:path w="306704" h="294639">
                  <a:moveTo>
                    <a:pt x="304434" y="193039"/>
                  </a:moveTo>
                  <a:lnTo>
                    <a:pt x="256471" y="193039"/>
                  </a:lnTo>
                  <a:lnTo>
                    <a:pt x="260077" y="186689"/>
                  </a:lnTo>
                  <a:lnTo>
                    <a:pt x="265580" y="181610"/>
                  </a:lnTo>
                  <a:lnTo>
                    <a:pt x="272571" y="177800"/>
                  </a:lnTo>
                  <a:lnTo>
                    <a:pt x="280642" y="176530"/>
                  </a:lnTo>
                  <a:lnTo>
                    <a:pt x="290551" y="177800"/>
                  </a:lnTo>
                  <a:lnTo>
                    <a:pt x="298664" y="182880"/>
                  </a:lnTo>
                  <a:lnTo>
                    <a:pt x="304146" y="191769"/>
                  </a:lnTo>
                  <a:lnTo>
                    <a:pt x="304434" y="193039"/>
                  </a:lnTo>
                  <a:close/>
                </a:path>
                <a:path w="306704" h="294639">
                  <a:moveTo>
                    <a:pt x="280642" y="226060"/>
                  </a:moveTo>
                  <a:lnTo>
                    <a:pt x="271464" y="223519"/>
                  </a:lnTo>
                  <a:lnTo>
                    <a:pt x="263786" y="219710"/>
                  </a:lnTo>
                  <a:lnTo>
                    <a:pt x="258236" y="212089"/>
                  </a:lnTo>
                  <a:lnTo>
                    <a:pt x="255439" y="204469"/>
                  </a:lnTo>
                  <a:lnTo>
                    <a:pt x="207858" y="179069"/>
                  </a:lnTo>
                  <a:lnTo>
                    <a:pt x="228924" y="179069"/>
                  </a:lnTo>
                  <a:lnTo>
                    <a:pt x="256471" y="193039"/>
                  </a:lnTo>
                  <a:lnTo>
                    <a:pt x="304434" y="193039"/>
                  </a:lnTo>
                  <a:lnTo>
                    <a:pt x="306159" y="200660"/>
                  </a:lnTo>
                  <a:lnTo>
                    <a:pt x="304146" y="210819"/>
                  </a:lnTo>
                  <a:lnTo>
                    <a:pt x="298664" y="218439"/>
                  </a:lnTo>
                  <a:lnTo>
                    <a:pt x="290551" y="223519"/>
                  </a:lnTo>
                  <a:lnTo>
                    <a:pt x="280642" y="226060"/>
                  </a:lnTo>
                  <a:close/>
                </a:path>
                <a:path w="306704" h="294639">
                  <a:moveTo>
                    <a:pt x="183686" y="195580"/>
                  </a:moveTo>
                  <a:lnTo>
                    <a:pt x="175976" y="194310"/>
                  </a:lnTo>
                  <a:lnTo>
                    <a:pt x="169224" y="191769"/>
                  </a:lnTo>
                  <a:lnTo>
                    <a:pt x="163783" y="186689"/>
                  </a:lnTo>
                  <a:lnTo>
                    <a:pt x="160008" y="180339"/>
                  </a:lnTo>
                  <a:lnTo>
                    <a:pt x="207137" y="180339"/>
                  </a:lnTo>
                  <a:lnTo>
                    <a:pt x="204252" y="185419"/>
                  </a:lnTo>
                  <a:lnTo>
                    <a:pt x="198749" y="190500"/>
                  </a:lnTo>
                  <a:lnTo>
                    <a:pt x="191758" y="194310"/>
                  </a:lnTo>
                  <a:lnTo>
                    <a:pt x="183686" y="195580"/>
                  </a:lnTo>
                  <a:close/>
                </a:path>
                <a:path w="306704" h="294639">
                  <a:moveTo>
                    <a:pt x="28342" y="195580"/>
                  </a:moveTo>
                  <a:lnTo>
                    <a:pt x="2287" y="195580"/>
                  </a:lnTo>
                  <a:lnTo>
                    <a:pt x="0" y="194310"/>
                  </a:lnTo>
                  <a:lnTo>
                    <a:pt x="0" y="187960"/>
                  </a:lnTo>
                  <a:lnTo>
                    <a:pt x="2287" y="186689"/>
                  </a:lnTo>
                  <a:lnTo>
                    <a:pt x="28342" y="186689"/>
                  </a:lnTo>
                  <a:lnTo>
                    <a:pt x="30629" y="187960"/>
                  </a:lnTo>
                  <a:lnTo>
                    <a:pt x="30629" y="194310"/>
                  </a:lnTo>
                  <a:lnTo>
                    <a:pt x="28342" y="195580"/>
                  </a:lnTo>
                  <a:close/>
                </a:path>
                <a:path w="306704" h="294639">
                  <a:moveTo>
                    <a:pt x="303872" y="284480"/>
                  </a:moveTo>
                  <a:lnTo>
                    <a:pt x="12467" y="284480"/>
                  </a:lnTo>
                  <a:lnTo>
                    <a:pt x="10224" y="281939"/>
                  </a:lnTo>
                  <a:lnTo>
                    <a:pt x="10224" y="269239"/>
                  </a:lnTo>
                  <a:lnTo>
                    <a:pt x="2287" y="269239"/>
                  </a:lnTo>
                  <a:lnTo>
                    <a:pt x="0" y="267969"/>
                  </a:lnTo>
                  <a:lnTo>
                    <a:pt x="0" y="261619"/>
                  </a:lnTo>
                  <a:lnTo>
                    <a:pt x="2287" y="260350"/>
                  </a:lnTo>
                  <a:lnTo>
                    <a:pt x="10224" y="260350"/>
                  </a:lnTo>
                  <a:lnTo>
                    <a:pt x="10224" y="245110"/>
                  </a:lnTo>
                  <a:lnTo>
                    <a:pt x="2287" y="245110"/>
                  </a:lnTo>
                  <a:lnTo>
                    <a:pt x="0" y="242569"/>
                  </a:lnTo>
                  <a:lnTo>
                    <a:pt x="0" y="237489"/>
                  </a:lnTo>
                  <a:lnTo>
                    <a:pt x="2287" y="234950"/>
                  </a:lnTo>
                  <a:lnTo>
                    <a:pt x="10224" y="234950"/>
                  </a:lnTo>
                  <a:lnTo>
                    <a:pt x="10224" y="220980"/>
                  </a:lnTo>
                  <a:lnTo>
                    <a:pt x="2287" y="220980"/>
                  </a:lnTo>
                  <a:lnTo>
                    <a:pt x="0" y="218439"/>
                  </a:lnTo>
                  <a:lnTo>
                    <a:pt x="0" y="213360"/>
                  </a:lnTo>
                  <a:lnTo>
                    <a:pt x="2287" y="210819"/>
                  </a:lnTo>
                  <a:lnTo>
                    <a:pt x="10224" y="210819"/>
                  </a:lnTo>
                  <a:lnTo>
                    <a:pt x="10224" y="195580"/>
                  </a:lnTo>
                  <a:lnTo>
                    <a:pt x="20404" y="195580"/>
                  </a:lnTo>
                  <a:lnTo>
                    <a:pt x="20404" y="215900"/>
                  </a:lnTo>
                  <a:lnTo>
                    <a:pt x="116244" y="215900"/>
                  </a:lnTo>
                  <a:lnTo>
                    <a:pt x="106866" y="223519"/>
                  </a:lnTo>
                  <a:lnTo>
                    <a:pt x="105986" y="226060"/>
                  </a:lnTo>
                  <a:lnTo>
                    <a:pt x="20404" y="226060"/>
                  </a:lnTo>
                  <a:lnTo>
                    <a:pt x="20404" y="274319"/>
                  </a:lnTo>
                  <a:lnTo>
                    <a:pt x="303872" y="274319"/>
                  </a:lnTo>
                  <a:lnTo>
                    <a:pt x="306159" y="276860"/>
                  </a:lnTo>
                  <a:lnTo>
                    <a:pt x="306159" y="281939"/>
                  </a:lnTo>
                  <a:lnTo>
                    <a:pt x="303872" y="284480"/>
                  </a:lnTo>
                  <a:close/>
                </a:path>
                <a:path w="306704" h="294639">
                  <a:moveTo>
                    <a:pt x="116244" y="215900"/>
                  </a:moveTo>
                  <a:lnTo>
                    <a:pt x="56639" y="215900"/>
                  </a:lnTo>
                  <a:lnTo>
                    <a:pt x="59817" y="208280"/>
                  </a:lnTo>
                  <a:lnTo>
                    <a:pt x="65412" y="201930"/>
                  </a:lnTo>
                  <a:lnTo>
                    <a:pt x="72866" y="196850"/>
                  </a:lnTo>
                  <a:lnTo>
                    <a:pt x="81618" y="195580"/>
                  </a:lnTo>
                  <a:lnTo>
                    <a:pt x="89335" y="196850"/>
                  </a:lnTo>
                  <a:lnTo>
                    <a:pt x="96098" y="200660"/>
                  </a:lnTo>
                  <a:lnTo>
                    <a:pt x="101540" y="205739"/>
                  </a:lnTo>
                  <a:lnTo>
                    <a:pt x="105297" y="212089"/>
                  </a:lnTo>
                  <a:lnTo>
                    <a:pt x="120933" y="212089"/>
                  </a:lnTo>
                  <a:lnTo>
                    <a:pt x="116244" y="215900"/>
                  </a:lnTo>
                  <a:close/>
                </a:path>
                <a:path w="306704" h="294639">
                  <a:moveTo>
                    <a:pt x="81618" y="245110"/>
                  </a:moveTo>
                  <a:lnTo>
                    <a:pt x="72866" y="243839"/>
                  </a:lnTo>
                  <a:lnTo>
                    <a:pt x="65412" y="240030"/>
                  </a:lnTo>
                  <a:lnTo>
                    <a:pt x="59817" y="233680"/>
                  </a:lnTo>
                  <a:lnTo>
                    <a:pt x="56639" y="226060"/>
                  </a:lnTo>
                  <a:lnTo>
                    <a:pt x="105986" y="226060"/>
                  </a:lnTo>
                  <a:lnTo>
                    <a:pt x="104227" y="231139"/>
                  </a:lnTo>
                  <a:lnTo>
                    <a:pt x="98699" y="238760"/>
                  </a:lnTo>
                  <a:lnTo>
                    <a:pt x="90942" y="243839"/>
                  </a:lnTo>
                  <a:lnTo>
                    <a:pt x="81618" y="245110"/>
                  </a:lnTo>
                  <a:close/>
                </a:path>
                <a:path w="306704" h="294639">
                  <a:moveTo>
                    <a:pt x="40809" y="274319"/>
                  </a:moveTo>
                  <a:lnTo>
                    <a:pt x="30629" y="274319"/>
                  </a:lnTo>
                  <a:lnTo>
                    <a:pt x="30629" y="266700"/>
                  </a:lnTo>
                  <a:lnTo>
                    <a:pt x="32916" y="264160"/>
                  </a:lnTo>
                  <a:lnTo>
                    <a:pt x="38522" y="264160"/>
                  </a:lnTo>
                  <a:lnTo>
                    <a:pt x="40809" y="266700"/>
                  </a:lnTo>
                  <a:lnTo>
                    <a:pt x="40809" y="274319"/>
                  </a:lnTo>
                  <a:close/>
                </a:path>
                <a:path w="306704" h="294639">
                  <a:moveTo>
                    <a:pt x="66326" y="274319"/>
                  </a:moveTo>
                  <a:lnTo>
                    <a:pt x="56146" y="274319"/>
                  </a:lnTo>
                  <a:lnTo>
                    <a:pt x="56146" y="266700"/>
                  </a:lnTo>
                  <a:lnTo>
                    <a:pt x="58388" y="264160"/>
                  </a:lnTo>
                  <a:lnTo>
                    <a:pt x="64039" y="264160"/>
                  </a:lnTo>
                  <a:lnTo>
                    <a:pt x="66326" y="266700"/>
                  </a:lnTo>
                  <a:lnTo>
                    <a:pt x="66326" y="274319"/>
                  </a:lnTo>
                  <a:close/>
                </a:path>
                <a:path w="306704" h="294639">
                  <a:moveTo>
                    <a:pt x="91843" y="274319"/>
                  </a:moveTo>
                  <a:lnTo>
                    <a:pt x="81618" y="274319"/>
                  </a:lnTo>
                  <a:lnTo>
                    <a:pt x="81618" y="266700"/>
                  </a:lnTo>
                  <a:lnTo>
                    <a:pt x="83905" y="264160"/>
                  </a:lnTo>
                  <a:lnTo>
                    <a:pt x="89556" y="264160"/>
                  </a:lnTo>
                  <a:lnTo>
                    <a:pt x="91843" y="266700"/>
                  </a:lnTo>
                  <a:lnTo>
                    <a:pt x="91843" y="274319"/>
                  </a:lnTo>
                  <a:close/>
                </a:path>
                <a:path w="306704" h="294639">
                  <a:moveTo>
                    <a:pt x="117360" y="274319"/>
                  </a:moveTo>
                  <a:lnTo>
                    <a:pt x="107135" y="274319"/>
                  </a:lnTo>
                  <a:lnTo>
                    <a:pt x="107135" y="266700"/>
                  </a:lnTo>
                  <a:lnTo>
                    <a:pt x="109422" y="264160"/>
                  </a:lnTo>
                  <a:lnTo>
                    <a:pt x="115073" y="264160"/>
                  </a:lnTo>
                  <a:lnTo>
                    <a:pt x="117360" y="266700"/>
                  </a:lnTo>
                  <a:lnTo>
                    <a:pt x="117360" y="274319"/>
                  </a:lnTo>
                  <a:close/>
                </a:path>
                <a:path w="306704" h="294639">
                  <a:moveTo>
                    <a:pt x="142877" y="274319"/>
                  </a:moveTo>
                  <a:lnTo>
                    <a:pt x="132652" y="274319"/>
                  </a:lnTo>
                  <a:lnTo>
                    <a:pt x="132652" y="266700"/>
                  </a:lnTo>
                  <a:lnTo>
                    <a:pt x="134939" y="264160"/>
                  </a:lnTo>
                  <a:lnTo>
                    <a:pt x="140590" y="264160"/>
                  </a:lnTo>
                  <a:lnTo>
                    <a:pt x="142877" y="266700"/>
                  </a:lnTo>
                  <a:lnTo>
                    <a:pt x="142877" y="274319"/>
                  </a:lnTo>
                  <a:close/>
                </a:path>
                <a:path w="306704" h="294639">
                  <a:moveTo>
                    <a:pt x="168394" y="274319"/>
                  </a:moveTo>
                  <a:lnTo>
                    <a:pt x="158169" y="274319"/>
                  </a:lnTo>
                  <a:lnTo>
                    <a:pt x="158169" y="266700"/>
                  </a:lnTo>
                  <a:lnTo>
                    <a:pt x="160456" y="264160"/>
                  </a:lnTo>
                  <a:lnTo>
                    <a:pt x="166107" y="264160"/>
                  </a:lnTo>
                  <a:lnTo>
                    <a:pt x="168394" y="266700"/>
                  </a:lnTo>
                  <a:lnTo>
                    <a:pt x="168394" y="274319"/>
                  </a:lnTo>
                  <a:close/>
                </a:path>
                <a:path w="306704" h="294639">
                  <a:moveTo>
                    <a:pt x="193866" y="274319"/>
                  </a:moveTo>
                  <a:lnTo>
                    <a:pt x="183686" y="274319"/>
                  </a:lnTo>
                  <a:lnTo>
                    <a:pt x="183686" y="266700"/>
                  </a:lnTo>
                  <a:lnTo>
                    <a:pt x="185973" y="264160"/>
                  </a:lnTo>
                  <a:lnTo>
                    <a:pt x="191624" y="264160"/>
                  </a:lnTo>
                  <a:lnTo>
                    <a:pt x="193866" y="266700"/>
                  </a:lnTo>
                  <a:lnTo>
                    <a:pt x="193866" y="274319"/>
                  </a:lnTo>
                  <a:close/>
                </a:path>
                <a:path w="306704" h="294639">
                  <a:moveTo>
                    <a:pt x="219383" y="274319"/>
                  </a:moveTo>
                  <a:lnTo>
                    <a:pt x="209203" y="274319"/>
                  </a:lnTo>
                  <a:lnTo>
                    <a:pt x="209203" y="266700"/>
                  </a:lnTo>
                  <a:lnTo>
                    <a:pt x="211490" y="264160"/>
                  </a:lnTo>
                  <a:lnTo>
                    <a:pt x="217141" y="264160"/>
                  </a:lnTo>
                  <a:lnTo>
                    <a:pt x="219383" y="266700"/>
                  </a:lnTo>
                  <a:lnTo>
                    <a:pt x="219383" y="274319"/>
                  </a:lnTo>
                  <a:close/>
                </a:path>
                <a:path w="306704" h="294639">
                  <a:moveTo>
                    <a:pt x="244900" y="274319"/>
                  </a:moveTo>
                  <a:lnTo>
                    <a:pt x="234720" y="274319"/>
                  </a:lnTo>
                  <a:lnTo>
                    <a:pt x="234720" y="266700"/>
                  </a:lnTo>
                  <a:lnTo>
                    <a:pt x="237008" y="264160"/>
                  </a:lnTo>
                  <a:lnTo>
                    <a:pt x="242613" y="264160"/>
                  </a:lnTo>
                  <a:lnTo>
                    <a:pt x="244900" y="266700"/>
                  </a:lnTo>
                  <a:lnTo>
                    <a:pt x="244900" y="274319"/>
                  </a:lnTo>
                  <a:close/>
                </a:path>
                <a:path w="306704" h="294639">
                  <a:moveTo>
                    <a:pt x="270417" y="274319"/>
                  </a:moveTo>
                  <a:lnTo>
                    <a:pt x="260237" y="274319"/>
                  </a:lnTo>
                  <a:lnTo>
                    <a:pt x="260237" y="266700"/>
                  </a:lnTo>
                  <a:lnTo>
                    <a:pt x="262480" y="264160"/>
                  </a:lnTo>
                  <a:lnTo>
                    <a:pt x="268130" y="264160"/>
                  </a:lnTo>
                  <a:lnTo>
                    <a:pt x="270417" y="266700"/>
                  </a:lnTo>
                  <a:lnTo>
                    <a:pt x="270417" y="274319"/>
                  </a:lnTo>
                  <a:close/>
                </a:path>
                <a:path w="306704" h="294639">
                  <a:moveTo>
                    <a:pt x="295935" y="274319"/>
                  </a:moveTo>
                  <a:lnTo>
                    <a:pt x="285710" y="274319"/>
                  </a:lnTo>
                  <a:lnTo>
                    <a:pt x="285710" y="266700"/>
                  </a:lnTo>
                  <a:lnTo>
                    <a:pt x="287997" y="264160"/>
                  </a:lnTo>
                  <a:lnTo>
                    <a:pt x="293647" y="264160"/>
                  </a:lnTo>
                  <a:lnTo>
                    <a:pt x="295935" y="266700"/>
                  </a:lnTo>
                  <a:lnTo>
                    <a:pt x="295935" y="274319"/>
                  </a:lnTo>
                  <a:close/>
                </a:path>
                <a:path w="306704" h="294639">
                  <a:moveTo>
                    <a:pt x="38522" y="294639"/>
                  </a:moveTo>
                  <a:lnTo>
                    <a:pt x="32916" y="294639"/>
                  </a:lnTo>
                  <a:lnTo>
                    <a:pt x="30629" y="292100"/>
                  </a:lnTo>
                  <a:lnTo>
                    <a:pt x="30629" y="284480"/>
                  </a:lnTo>
                  <a:lnTo>
                    <a:pt x="40809" y="284480"/>
                  </a:lnTo>
                  <a:lnTo>
                    <a:pt x="40809" y="292100"/>
                  </a:lnTo>
                  <a:lnTo>
                    <a:pt x="38522" y="294639"/>
                  </a:lnTo>
                  <a:close/>
                </a:path>
                <a:path w="306704" h="294639">
                  <a:moveTo>
                    <a:pt x="64039" y="294639"/>
                  </a:moveTo>
                  <a:lnTo>
                    <a:pt x="58388" y="294639"/>
                  </a:lnTo>
                  <a:lnTo>
                    <a:pt x="56146" y="292100"/>
                  </a:lnTo>
                  <a:lnTo>
                    <a:pt x="56146" y="284480"/>
                  </a:lnTo>
                  <a:lnTo>
                    <a:pt x="66326" y="284480"/>
                  </a:lnTo>
                  <a:lnTo>
                    <a:pt x="66326" y="292100"/>
                  </a:lnTo>
                  <a:lnTo>
                    <a:pt x="64039" y="294639"/>
                  </a:lnTo>
                  <a:close/>
                </a:path>
                <a:path w="306704" h="294639">
                  <a:moveTo>
                    <a:pt x="89556" y="294639"/>
                  </a:moveTo>
                  <a:lnTo>
                    <a:pt x="83905" y="294639"/>
                  </a:lnTo>
                  <a:lnTo>
                    <a:pt x="81618" y="292100"/>
                  </a:lnTo>
                  <a:lnTo>
                    <a:pt x="81618" y="284480"/>
                  </a:lnTo>
                  <a:lnTo>
                    <a:pt x="91843" y="284480"/>
                  </a:lnTo>
                  <a:lnTo>
                    <a:pt x="91843" y="292100"/>
                  </a:lnTo>
                  <a:lnTo>
                    <a:pt x="89556" y="294639"/>
                  </a:lnTo>
                  <a:close/>
                </a:path>
                <a:path w="306704" h="294639">
                  <a:moveTo>
                    <a:pt x="115073" y="294639"/>
                  </a:moveTo>
                  <a:lnTo>
                    <a:pt x="109422" y="294639"/>
                  </a:lnTo>
                  <a:lnTo>
                    <a:pt x="107135" y="292100"/>
                  </a:lnTo>
                  <a:lnTo>
                    <a:pt x="107135" y="284480"/>
                  </a:lnTo>
                  <a:lnTo>
                    <a:pt x="117360" y="284480"/>
                  </a:lnTo>
                  <a:lnTo>
                    <a:pt x="117360" y="292100"/>
                  </a:lnTo>
                  <a:lnTo>
                    <a:pt x="115073" y="294639"/>
                  </a:lnTo>
                  <a:close/>
                </a:path>
                <a:path w="306704" h="294639">
                  <a:moveTo>
                    <a:pt x="140590" y="294639"/>
                  </a:moveTo>
                  <a:lnTo>
                    <a:pt x="134939" y="294639"/>
                  </a:lnTo>
                  <a:lnTo>
                    <a:pt x="132652" y="292100"/>
                  </a:lnTo>
                  <a:lnTo>
                    <a:pt x="132652" y="284480"/>
                  </a:lnTo>
                  <a:lnTo>
                    <a:pt x="142877" y="284480"/>
                  </a:lnTo>
                  <a:lnTo>
                    <a:pt x="142877" y="292100"/>
                  </a:lnTo>
                  <a:lnTo>
                    <a:pt x="140590" y="294639"/>
                  </a:lnTo>
                  <a:close/>
                </a:path>
                <a:path w="306704" h="294639">
                  <a:moveTo>
                    <a:pt x="166107" y="294639"/>
                  </a:moveTo>
                  <a:lnTo>
                    <a:pt x="160456" y="294639"/>
                  </a:lnTo>
                  <a:lnTo>
                    <a:pt x="158169" y="292100"/>
                  </a:lnTo>
                  <a:lnTo>
                    <a:pt x="158169" y="284480"/>
                  </a:lnTo>
                  <a:lnTo>
                    <a:pt x="168394" y="284480"/>
                  </a:lnTo>
                  <a:lnTo>
                    <a:pt x="168394" y="292100"/>
                  </a:lnTo>
                  <a:lnTo>
                    <a:pt x="166107" y="294639"/>
                  </a:lnTo>
                  <a:close/>
                </a:path>
                <a:path w="306704" h="294639">
                  <a:moveTo>
                    <a:pt x="191624" y="294639"/>
                  </a:moveTo>
                  <a:lnTo>
                    <a:pt x="185973" y="294639"/>
                  </a:lnTo>
                  <a:lnTo>
                    <a:pt x="183686" y="292100"/>
                  </a:lnTo>
                  <a:lnTo>
                    <a:pt x="183686" y="284480"/>
                  </a:lnTo>
                  <a:lnTo>
                    <a:pt x="193866" y="284480"/>
                  </a:lnTo>
                  <a:lnTo>
                    <a:pt x="193866" y="292100"/>
                  </a:lnTo>
                  <a:lnTo>
                    <a:pt x="191624" y="294639"/>
                  </a:lnTo>
                  <a:close/>
                </a:path>
                <a:path w="306704" h="294639">
                  <a:moveTo>
                    <a:pt x="217141" y="294639"/>
                  </a:moveTo>
                  <a:lnTo>
                    <a:pt x="211490" y="294639"/>
                  </a:lnTo>
                  <a:lnTo>
                    <a:pt x="209203" y="292100"/>
                  </a:lnTo>
                  <a:lnTo>
                    <a:pt x="209203" y="284480"/>
                  </a:lnTo>
                  <a:lnTo>
                    <a:pt x="219383" y="284480"/>
                  </a:lnTo>
                  <a:lnTo>
                    <a:pt x="219383" y="292100"/>
                  </a:lnTo>
                  <a:lnTo>
                    <a:pt x="217141" y="294639"/>
                  </a:lnTo>
                  <a:close/>
                </a:path>
                <a:path w="306704" h="294639">
                  <a:moveTo>
                    <a:pt x="242613" y="294639"/>
                  </a:moveTo>
                  <a:lnTo>
                    <a:pt x="237008" y="294639"/>
                  </a:lnTo>
                  <a:lnTo>
                    <a:pt x="234720" y="292100"/>
                  </a:lnTo>
                  <a:lnTo>
                    <a:pt x="234720" y="284480"/>
                  </a:lnTo>
                  <a:lnTo>
                    <a:pt x="244900" y="284480"/>
                  </a:lnTo>
                  <a:lnTo>
                    <a:pt x="244900" y="292100"/>
                  </a:lnTo>
                  <a:lnTo>
                    <a:pt x="242613" y="294639"/>
                  </a:lnTo>
                  <a:close/>
                </a:path>
                <a:path w="306704" h="294639">
                  <a:moveTo>
                    <a:pt x="268130" y="294639"/>
                  </a:moveTo>
                  <a:lnTo>
                    <a:pt x="262480" y="294639"/>
                  </a:lnTo>
                  <a:lnTo>
                    <a:pt x="260237" y="292100"/>
                  </a:lnTo>
                  <a:lnTo>
                    <a:pt x="260237" y="284480"/>
                  </a:lnTo>
                  <a:lnTo>
                    <a:pt x="270417" y="284480"/>
                  </a:lnTo>
                  <a:lnTo>
                    <a:pt x="270417" y="292100"/>
                  </a:lnTo>
                  <a:lnTo>
                    <a:pt x="268130" y="294639"/>
                  </a:lnTo>
                  <a:close/>
                </a:path>
                <a:path w="306704" h="294639">
                  <a:moveTo>
                    <a:pt x="293647" y="294639"/>
                  </a:moveTo>
                  <a:lnTo>
                    <a:pt x="287997" y="294639"/>
                  </a:lnTo>
                  <a:lnTo>
                    <a:pt x="285710" y="292100"/>
                  </a:lnTo>
                  <a:lnTo>
                    <a:pt x="285710" y="284480"/>
                  </a:lnTo>
                  <a:lnTo>
                    <a:pt x="295935" y="284480"/>
                  </a:lnTo>
                  <a:lnTo>
                    <a:pt x="295935" y="292100"/>
                  </a:lnTo>
                  <a:lnTo>
                    <a:pt x="293647" y="29463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8" name="object 8"/>
          <p:cNvGrpSpPr/>
          <p:nvPr/>
        </p:nvGrpSpPr>
        <p:grpSpPr>
          <a:xfrm>
            <a:off x="8160232" y="2093144"/>
            <a:ext cx="694690" cy="694690"/>
            <a:chOff x="8160232" y="2093144"/>
            <a:chExt cx="694690" cy="694690"/>
          </a:xfrm>
        </p:grpSpPr>
        <p:sp>
          <p:nvSpPr>
            <p:cNvPr id="9" name="object 9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3" y="53631"/>
                  </a:lnTo>
                  <a:lnTo>
                    <a:pt x="192558" y="30940"/>
                  </a:lnTo>
                  <a:lnTo>
                    <a:pt x="236754" y="14094"/>
                  </a:lnTo>
                  <a:lnTo>
                    <a:pt x="283709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3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8174520" y="2107431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40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8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60"/>
                  </a:lnTo>
                  <a:lnTo>
                    <a:pt x="584140" y="551299"/>
                  </a:lnTo>
                  <a:lnTo>
                    <a:pt x="551302" y="584137"/>
                  </a:lnTo>
                  <a:lnTo>
                    <a:pt x="514163" y="612159"/>
                  </a:lnTo>
                  <a:lnTo>
                    <a:pt x="473238" y="634850"/>
                  </a:lnTo>
                  <a:lnTo>
                    <a:pt x="429042" y="651696"/>
                  </a:lnTo>
                  <a:lnTo>
                    <a:pt x="382090" y="662181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50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60"/>
                  </a:lnTo>
                  <a:lnTo>
                    <a:pt x="30940" y="473235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002154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8354362" y="2273855"/>
              <a:ext cx="306705" cy="295275"/>
            </a:xfrm>
            <a:custGeom>
              <a:rect l="l" t="t" r="r" b="b"/>
              <a:pathLst>
                <a:path w="306704" h="295275">
                  <a:moveTo>
                    <a:pt x="306159" y="294843"/>
                  </a:moveTo>
                  <a:lnTo>
                    <a:pt x="0" y="294843"/>
                  </a:lnTo>
                  <a:lnTo>
                    <a:pt x="153057" y="0"/>
                  </a:lnTo>
                  <a:lnTo>
                    <a:pt x="178229" y="48475"/>
                  </a:lnTo>
                  <a:lnTo>
                    <a:pt x="153057" y="48475"/>
                  </a:lnTo>
                  <a:lnTo>
                    <a:pt x="104848" y="141387"/>
                  </a:lnTo>
                  <a:lnTo>
                    <a:pt x="226474" y="141387"/>
                  </a:lnTo>
                  <a:lnTo>
                    <a:pt x="239060" y="165624"/>
                  </a:lnTo>
                  <a:lnTo>
                    <a:pt x="104848" y="165624"/>
                  </a:lnTo>
                  <a:lnTo>
                    <a:pt x="111140" y="177743"/>
                  </a:lnTo>
                  <a:lnTo>
                    <a:pt x="85968" y="177743"/>
                  </a:lnTo>
                  <a:lnTo>
                    <a:pt x="37759" y="270605"/>
                  </a:lnTo>
                  <a:lnTo>
                    <a:pt x="293573" y="270605"/>
                  </a:lnTo>
                  <a:lnTo>
                    <a:pt x="306159" y="294843"/>
                  </a:lnTo>
                  <a:close/>
                </a:path>
                <a:path w="306704" h="295275">
                  <a:moveTo>
                    <a:pt x="226474" y="141387"/>
                  </a:moveTo>
                  <a:lnTo>
                    <a:pt x="201310" y="141387"/>
                  </a:lnTo>
                  <a:lnTo>
                    <a:pt x="153057" y="48475"/>
                  </a:lnTo>
                  <a:lnTo>
                    <a:pt x="178229" y="48475"/>
                  </a:lnTo>
                  <a:lnTo>
                    <a:pt x="226474" y="141387"/>
                  </a:lnTo>
                  <a:close/>
                </a:path>
                <a:path w="306704" h="295275">
                  <a:moveTo>
                    <a:pt x="178234" y="258486"/>
                  </a:moveTo>
                  <a:lnTo>
                    <a:pt x="153057" y="258486"/>
                  </a:lnTo>
                  <a:lnTo>
                    <a:pt x="201310" y="165624"/>
                  </a:lnTo>
                  <a:lnTo>
                    <a:pt x="239060" y="165624"/>
                  </a:lnTo>
                  <a:lnTo>
                    <a:pt x="245353" y="177743"/>
                  </a:lnTo>
                  <a:lnTo>
                    <a:pt x="220191" y="177743"/>
                  </a:lnTo>
                  <a:lnTo>
                    <a:pt x="178234" y="258486"/>
                  </a:lnTo>
                  <a:close/>
                </a:path>
                <a:path w="306704" h="295275">
                  <a:moveTo>
                    <a:pt x="171937" y="270605"/>
                  </a:moveTo>
                  <a:lnTo>
                    <a:pt x="134222" y="270605"/>
                  </a:lnTo>
                  <a:lnTo>
                    <a:pt x="85968" y="177743"/>
                  </a:lnTo>
                  <a:lnTo>
                    <a:pt x="111140" y="177743"/>
                  </a:lnTo>
                  <a:lnTo>
                    <a:pt x="153057" y="258486"/>
                  </a:lnTo>
                  <a:lnTo>
                    <a:pt x="178234" y="258486"/>
                  </a:lnTo>
                  <a:lnTo>
                    <a:pt x="171937" y="270605"/>
                  </a:lnTo>
                  <a:close/>
                </a:path>
                <a:path w="306704" h="295275">
                  <a:moveTo>
                    <a:pt x="293573" y="270605"/>
                  </a:moveTo>
                  <a:lnTo>
                    <a:pt x="268399" y="270605"/>
                  </a:lnTo>
                  <a:lnTo>
                    <a:pt x="220191" y="177743"/>
                  </a:lnTo>
                  <a:lnTo>
                    <a:pt x="245353" y="177743"/>
                  </a:lnTo>
                  <a:lnTo>
                    <a:pt x="293573" y="270605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2" name="object 12"/>
          <p:cNvGrpSpPr/>
          <p:nvPr/>
        </p:nvGrpSpPr>
        <p:grpSpPr>
          <a:xfrm>
            <a:off x="4238459" y="4164011"/>
            <a:ext cx="694690" cy="694690"/>
            <a:chOff x="4238459" y="4164011"/>
            <a:chExt cx="694690" cy="694690"/>
          </a:xfrm>
        </p:grpSpPr>
        <p:sp>
          <p:nvSpPr>
            <p:cNvPr id="13" name="object 13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2" y="151630"/>
                  </a:lnTo>
                  <a:lnTo>
                    <a:pt x="81655" y="114491"/>
                  </a:lnTo>
                  <a:lnTo>
                    <a:pt x="114493" y="81653"/>
                  </a:lnTo>
                  <a:lnTo>
                    <a:pt x="151632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7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39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4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4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4" name="object 14"/>
            <p:cNvSpPr/>
            <p:nvPr/>
          </p:nvSpPr>
          <p:spPr>
            <a:xfrm>
              <a:off x="4252747" y="4178299"/>
              <a:ext cx="666115" cy="666115"/>
            </a:xfrm>
            <a:custGeom>
              <a:rect l="l" t="t" r="r" b="b"/>
              <a:pathLst>
                <a:path w="666114" h="666114">
                  <a:moveTo>
                    <a:pt x="0" y="332895"/>
                  </a:moveTo>
                  <a:lnTo>
                    <a:pt x="3609" y="283703"/>
                  </a:lnTo>
                  <a:lnTo>
                    <a:pt x="14094" y="236751"/>
                  </a:lnTo>
                  <a:lnTo>
                    <a:pt x="30940" y="192555"/>
                  </a:lnTo>
                  <a:lnTo>
                    <a:pt x="53632" y="151630"/>
                  </a:lnTo>
                  <a:lnTo>
                    <a:pt x="81654" y="114492"/>
                  </a:lnTo>
                  <a:lnTo>
                    <a:pt x="114492" y="81654"/>
                  </a:lnTo>
                  <a:lnTo>
                    <a:pt x="151631" y="53631"/>
                  </a:lnTo>
                  <a:lnTo>
                    <a:pt x="192556" y="30940"/>
                  </a:lnTo>
                  <a:lnTo>
                    <a:pt x="236752" y="14094"/>
                  </a:lnTo>
                  <a:lnTo>
                    <a:pt x="283704" y="3609"/>
                  </a:lnTo>
                  <a:lnTo>
                    <a:pt x="332897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0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5" y="382087"/>
                  </a:lnTo>
                  <a:lnTo>
                    <a:pt x="651700" y="429039"/>
                  </a:lnTo>
                  <a:lnTo>
                    <a:pt x="634854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4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5">
              <a:solidFill>
                <a:srgbClr val="002154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432224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94082" y="46355"/>
                  </a:moveTo>
                  <a:lnTo>
                    <a:pt x="41614" y="46355"/>
                  </a:lnTo>
                  <a:lnTo>
                    <a:pt x="65317" y="26505"/>
                  </a:lnTo>
                  <a:lnTo>
                    <a:pt x="92255" y="11971"/>
                  </a:lnTo>
                  <a:lnTo>
                    <a:pt x="121718" y="3040"/>
                  </a:lnTo>
                  <a:lnTo>
                    <a:pt x="152994" y="0"/>
                  </a:lnTo>
                  <a:lnTo>
                    <a:pt x="201480" y="7527"/>
                  </a:lnTo>
                  <a:lnTo>
                    <a:pt x="243610" y="28485"/>
                  </a:lnTo>
                  <a:lnTo>
                    <a:pt x="246533" y="31295"/>
                  </a:lnTo>
                  <a:lnTo>
                    <a:pt x="152994" y="31295"/>
                  </a:lnTo>
                  <a:lnTo>
                    <a:pt x="131735" y="33123"/>
                  </a:lnTo>
                  <a:lnTo>
                    <a:pt x="111257" y="38502"/>
                  </a:lnTo>
                  <a:lnTo>
                    <a:pt x="94082" y="46355"/>
                  </a:lnTo>
                  <a:close/>
                </a:path>
                <a:path w="306704" h="295275">
                  <a:moveTo>
                    <a:pt x="246553" y="263546"/>
                  </a:moveTo>
                  <a:lnTo>
                    <a:pt x="152994" y="263546"/>
                  </a:lnTo>
                  <a:lnTo>
                    <a:pt x="199979" y="254421"/>
                  </a:lnTo>
                  <a:lnTo>
                    <a:pt x="238426" y="229544"/>
                  </a:lnTo>
                  <a:lnTo>
                    <a:pt x="264389" y="192666"/>
                  </a:lnTo>
                  <a:lnTo>
                    <a:pt x="273921" y="147539"/>
                  </a:lnTo>
                  <a:lnTo>
                    <a:pt x="264389" y="102374"/>
                  </a:lnTo>
                  <a:lnTo>
                    <a:pt x="238426" y="65415"/>
                  </a:lnTo>
                  <a:lnTo>
                    <a:pt x="199979" y="40458"/>
                  </a:lnTo>
                  <a:lnTo>
                    <a:pt x="152994" y="31295"/>
                  </a:lnTo>
                  <a:lnTo>
                    <a:pt x="246533" y="31295"/>
                  </a:lnTo>
                  <a:lnTo>
                    <a:pt x="276845" y="60432"/>
                  </a:lnTo>
                  <a:lnTo>
                    <a:pt x="298647" y="100930"/>
                  </a:lnTo>
                  <a:lnTo>
                    <a:pt x="306478" y="147539"/>
                  </a:lnTo>
                  <a:lnTo>
                    <a:pt x="298647" y="194032"/>
                  </a:lnTo>
                  <a:lnTo>
                    <a:pt x="276845" y="234460"/>
                  </a:lnTo>
                  <a:lnTo>
                    <a:pt x="246553" y="263546"/>
                  </a:lnTo>
                  <a:close/>
                </a:path>
                <a:path w="306704" h="295275">
                  <a:moveTo>
                    <a:pt x="20562" y="142597"/>
                  </a:moveTo>
                  <a:lnTo>
                    <a:pt x="18359" y="141656"/>
                  </a:lnTo>
                  <a:lnTo>
                    <a:pt x="16400" y="140715"/>
                  </a:lnTo>
                  <a:lnTo>
                    <a:pt x="14687" y="138832"/>
                  </a:lnTo>
                  <a:lnTo>
                    <a:pt x="14442" y="136714"/>
                  </a:lnTo>
                  <a:lnTo>
                    <a:pt x="486" y="40458"/>
                  </a:lnTo>
                  <a:lnTo>
                    <a:pt x="7099" y="32943"/>
                  </a:lnTo>
                  <a:lnTo>
                    <a:pt x="9302" y="33884"/>
                  </a:lnTo>
                  <a:lnTo>
                    <a:pt x="41614" y="46355"/>
                  </a:lnTo>
                  <a:lnTo>
                    <a:pt x="94082" y="46355"/>
                  </a:lnTo>
                  <a:lnTo>
                    <a:pt x="92064" y="47278"/>
                  </a:lnTo>
                  <a:lnTo>
                    <a:pt x="74661" y="59297"/>
                  </a:lnTo>
                  <a:lnTo>
                    <a:pt x="103057" y="70122"/>
                  </a:lnTo>
                  <a:lnTo>
                    <a:pt x="105260" y="71063"/>
                  </a:lnTo>
                  <a:lnTo>
                    <a:pt x="106729" y="72945"/>
                  </a:lnTo>
                  <a:lnTo>
                    <a:pt x="107218" y="77416"/>
                  </a:lnTo>
                  <a:lnTo>
                    <a:pt x="106484" y="79534"/>
                  </a:lnTo>
                  <a:lnTo>
                    <a:pt x="104526" y="80946"/>
                  </a:lnTo>
                  <a:lnTo>
                    <a:pt x="24968" y="140715"/>
                  </a:lnTo>
                  <a:lnTo>
                    <a:pt x="23010" y="142126"/>
                  </a:lnTo>
                  <a:lnTo>
                    <a:pt x="20562" y="142597"/>
                  </a:lnTo>
                  <a:close/>
                </a:path>
                <a:path w="306704" h="295275">
                  <a:moveTo>
                    <a:pt x="244283" y="167773"/>
                  </a:moveTo>
                  <a:lnTo>
                    <a:pt x="145633" y="167773"/>
                  </a:lnTo>
                  <a:lnTo>
                    <a:pt x="139758" y="162126"/>
                  </a:lnTo>
                  <a:lnTo>
                    <a:pt x="139758" y="53425"/>
                  </a:lnTo>
                  <a:lnTo>
                    <a:pt x="145633" y="47778"/>
                  </a:lnTo>
                  <a:lnTo>
                    <a:pt x="160075" y="47778"/>
                  </a:lnTo>
                  <a:lnTo>
                    <a:pt x="165950" y="53425"/>
                  </a:lnTo>
                  <a:lnTo>
                    <a:pt x="165950" y="142833"/>
                  </a:lnTo>
                  <a:lnTo>
                    <a:pt x="244283" y="142833"/>
                  </a:lnTo>
                  <a:lnTo>
                    <a:pt x="250158" y="148480"/>
                  </a:lnTo>
                  <a:lnTo>
                    <a:pt x="250158" y="162126"/>
                  </a:lnTo>
                  <a:lnTo>
                    <a:pt x="244283" y="167773"/>
                  </a:lnTo>
                  <a:close/>
                </a:path>
                <a:path w="306704" h="295275">
                  <a:moveTo>
                    <a:pt x="152994" y="294842"/>
                  </a:moveTo>
                  <a:lnTo>
                    <a:pt x="111957" y="289504"/>
                  </a:lnTo>
                  <a:lnTo>
                    <a:pt x="74569" y="274194"/>
                  </a:lnTo>
                  <a:lnTo>
                    <a:pt x="42735" y="249972"/>
                  </a:lnTo>
                  <a:lnTo>
                    <a:pt x="18359" y="217896"/>
                  </a:lnTo>
                  <a:lnTo>
                    <a:pt x="17135" y="214602"/>
                  </a:lnTo>
                  <a:lnTo>
                    <a:pt x="17869" y="212954"/>
                  </a:lnTo>
                  <a:lnTo>
                    <a:pt x="18359" y="211308"/>
                  </a:lnTo>
                  <a:lnTo>
                    <a:pt x="19583" y="209896"/>
                  </a:lnTo>
                  <a:lnTo>
                    <a:pt x="21052" y="209189"/>
                  </a:lnTo>
                  <a:lnTo>
                    <a:pt x="38677" y="200954"/>
                  </a:lnTo>
                  <a:lnTo>
                    <a:pt x="41859" y="199542"/>
                  </a:lnTo>
                  <a:lnTo>
                    <a:pt x="45775" y="200719"/>
                  </a:lnTo>
                  <a:lnTo>
                    <a:pt x="47244" y="203542"/>
                  </a:lnTo>
                  <a:lnTo>
                    <a:pt x="66590" y="228503"/>
                  </a:lnTo>
                  <a:lnTo>
                    <a:pt x="91674" y="247398"/>
                  </a:lnTo>
                  <a:lnTo>
                    <a:pt x="120980" y="259366"/>
                  </a:lnTo>
                  <a:lnTo>
                    <a:pt x="152994" y="263546"/>
                  </a:lnTo>
                  <a:lnTo>
                    <a:pt x="246553" y="263546"/>
                  </a:lnTo>
                  <a:lnTo>
                    <a:pt x="243610" y="266372"/>
                  </a:lnTo>
                  <a:lnTo>
                    <a:pt x="201480" y="287316"/>
                  </a:lnTo>
                  <a:lnTo>
                    <a:pt x="152994" y="29484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16" name="object 16"/>
          <p:cNvGrpSpPr/>
          <p:nvPr/>
        </p:nvGrpSpPr>
        <p:grpSpPr>
          <a:xfrm>
            <a:off x="7260370" y="4164011"/>
            <a:ext cx="694690" cy="694690"/>
            <a:chOff x="7260370" y="4164011"/>
            <a:chExt cx="694690" cy="694690"/>
          </a:xfrm>
        </p:grpSpPr>
        <p:sp>
          <p:nvSpPr>
            <p:cNvPr id="17" name="object 17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665794" y="332895"/>
                  </a:moveTo>
                  <a:lnTo>
                    <a:pt x="0" y="332895"/>
                  </a:lnTo>
                  <a:lnTo>
                    <a:pt x="3610" y="283702"/>
                  </a:lnTo>
                  <a:lnTo>
                    <a:pt x="14095" y="236750"/>
                  </a:lnTo>
                  <a:lnTo>
                    <a:pt x="30941" y="192554"/>
                  </a:lnTo>
                  <a:lnTo>
                    <a:pt x="53633" y="151630"/>
                  </a:lnTo>
                  <a:lnTo>
                    <a:pt x="81655" y="114491"/>
                  </a:lnTo>
                  <a:lnTo>
                    <a:pt x="114494" y="81653"/>
                  </a:lnTo>
                  <a:lnTo>
                    <a:pt x="151633" y="53631"/>
                  </a:lnTo>
                  <a:lnTo>
                    <a:pt x="192558" y="30939"/>
                  </a:lnTo>
                  <a:lnTo>
                    <a:pt x="236755" y="14094"/>
                  </a:lnTo>
                  <a:lnTo>
                    <a:pt x="283711" y="3609"/>
                  </a:lnTo>
                  <a:lnTo>
                    <a:pt x="332898" y="0"/>
                  </a:lnTo>
                  <a:lnTo>
                    <a:pt x="382092" y="3609"/>
                  </a:lnTo>
                  <a:lnTo>
                    <a:pt x="429044" y="14094"/>
                  </a:lnTo>
                  <a:lnTo>
                    <a:pt x="473240" y="30940"/>
                  </a:lnTo>
                  <a:lnTo>
                    <a:pt x="514164" y="53631"/>
                  </a:lnTo>
                  <a:lnTo>
                    <a:pt x="551303" y="81654"/>
                  </a:lnTo>
                  <a:lnTo>
                    <a:pt x="584141" y="114492"/>
                  </a:lnTo>
                  <a:lnTo>
                    <a:pt x="612163" y="151630"/>
                  </a:lnTo>
                  <a:lnTo>
                    <a:pt x="634855" y="192555"/>
                  </a:lnTo>
                  <a:lnTo>
                    <a:pt x="651700" y="236751"/>
                  </a:lnTo>
                  <a:lnTo>
                    <a:pt x="662185" y="283703"/>
                  </a:lnTo>
                  <a:lnTo>
                    <a:pt x="665794" y="332895"/>
                  </a:lnTo>
                  <a:close/>
                </a:path>
                <a:path w="666115" h="666114">
                  <a:moveTo>
                    <a:pt x="332897" y="665790"/>
                  </a:move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lnTo>
                    <a:pt x="665794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close/>
                </a:path>
              </a:pathLst>
            </a:custGeom>
            <a:solidFill>
              <a:srgbClr val="609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7274658" y="4178299"/>
              <a:ext cx="666115" cy="666115"/>
            </a:xfrm>
            <a:custGeom>
              <a:rect l="l" t="t" r="r" b="b"/>
              <a:pathLst>
                <a:path w="666115" h="666114">
                  <a:moveTo>
                    <a:pt x="0" y="332895"/>
                  </a:moveTo>
                  <a:lnTo>
                    <a:pt x="3610" y="283703"/>
                  </a:lnTo>
                  <a:lnTo>
                    <a:pt x="14095" y="236751"/>
                  </a:lnTo>
                  <a:lnTo>
                    <a:pt x="30941" y="192555"/>
                  </a:lnTo>
                  <a:lnTo>
                    <a:pt x="53632" y="151630"/>
                  </a:lnTo>
                  <a:lnTo>
                    <a:pt x="81655" y="114492"/>
                  </a:lnTo>
                  <a:lnTo>
                    <a:pt x="114493" y="81654"/>
                  </a:lnTo>
                  <a:lnTo>
                    <a:pt x="151632" y="53631"/>
                  </a:lnTo>
                  <a:lnTo>
                    <a:pt x="192557" y="30940"/>
                  </a:lnTo>
                  <a:lnTo>
                    <a:pt x="236753" y="14094"/>
                  </a:lnTo>
                  <a:lnTo>
                    <a:pt x="283705" y="3609"/>
                  </a:lnTo>
                  <a:lnTo>
                    <a:pt x="332898" y="0"/>
                  </a:lnTo>
                  <a:lnTo>
                    <a:pt x="382090" y="3609"/>
                  </a:lnTo>
                  <a:lnTo>
                    <a:pt x="429042" y="14094"/>
                  </a:lnTo>
                  <a:lnTo>
                    <a:pt x="473238" y="30939"/>
                  </a:lnTo>
                  <a:lnTo>
                    <a:pt x="514163" y="53631"/>
                  </a:lnTo>
                  <a:lnTo>
                    <a:pt x="551302" y="81653"/>
                  </a:lnTo>
                  <a:lnTo>
                    <a:pt x="584141" y="114491"/>
                  </a:lnTo>
                  <a:lnTo>
                    <a:pt x="612163" y="151630"/>
                  </a:lnTo>
                  <a:lnTo>
                    <a:pt x="634854" y="192554"/>
                  </a:lnTo>
                  <a:lnTo>
                    <a:pt x="651700" y="236750"/>
                  </a:lnTo>
                  <a:lnTo>
                    <a:pt x="662185" y="283702"/>
                  </a:lnTo>
                  <a:lnTo>
                    <a:pt x="665795" y="332895"/>
                  </a:lnTo>
                  <a:lnTo>
                    <a:pt x="662184" y="382087"/>
                  </a:lnTo>
                  <a:lnTo>
                    <a:pt x="651699" y="429039"/>
                  </a:lnTo>
                  <a:lnTo>
                    <a:pt x="634853" y="473235"/>
                  </a:lnTo>
                  <a:lnTo>
                    <a:pt x="612162" y="514159"/>
                  </a:lnTo>
                  <a:lnTo>
                    <a:pt x="584140" y="551298"/>
                  </a:lnTo>
                  <a:lnTo>
                    <a:pt x="551302" y="584136"/>
                  </a:lnTo>
                  <a:lnTo>
                    <a:pt x="514163" y="612158"/>
                  </a:lnTo>
                  <a:lnTo>
                    <a:pt x="473238" y="634850"/>
                  </a:lnTo>
                  <a:lnTo>
                    <a:pt x="429042" y="651695"/>
                  </a:lnTo>
                  <a:lnTo>
                    <a:pt x="382090" y="662180"/>
                  </a:lnTo>
                  <a:lnTo>
                    <a:pt x="332897" y="665790"/>
                  </a:lnTo>
                  <a:lnTo>
                    <a:pt x="283704" y="662180"/>
                  </a:lnTo>
                  <a:lnTo>
                    <a:pt x="236752" y="651695"/>
                  </a:lnTo>
                  <a:lnTo>
                    <a:pt x="192556" y="634849"/>
                  </a:lnTo>
                  <a:lnTo>
                    <a:pt x="151631" y="612158"/>
                  </a:lnTo>
                  <a:lnTo>
                    <a:pt x="114492" y="584136"/>
                  </a:lnTo>
                  <a:lnTo>
                    <a:pt x="81653" y="551298"/>
                  </a:lnTo>
                  <a:lnTo>
                    <a:pt x="53631" y="514159"/>
                  </a:lnTo>
                  <a:lnTo>
                    <a:pt x="30940" y="473234"/>
                  </a:lnTo>
                  <a:lnTo>
                    <a:pt x="14094" y="429039"/>
                  </a:lnTo>
                  <a:lnTo>
                    <a:pt x="3609" y="382087"/>
                  </a:lnTo>
                  <a:lnTo>
                    <a:pt x="0" y="332894"/>
                  </a:lnTo>
                  <a:close/>
                </a:path>
              </a:pathLst>
            </a:custGeom>
            <a:ln w="28574">
              <a:solidFill>
                <a:srgbClr val="002154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7469003" y="4363773"/>
              <a:ext cx="306705" cy="295275"/>
            </a:xfrm>
            <a:custGeom>
              <a:rect l="l" t="t" r="r" b="b"/>
              <a:pathLst>
                <a:path w="306704" h="295275">
                  <a:moveTo>
                    <a:pt x="53238" y="294843"/>
                  </a:moveTo>
                  <a:lnTo>
                    <a:pt x="0" y="294843"/>
                  </a:lnTo>
                  <a:lnTo>
                    <a:pt x="0" y="196562"/>
                  </a:lnTo>
                  <a:lnTo>
                    <a:pt x="53238" y="196562"/>
                  </a:lnTo>
                  <a:lnTo>
                    <a:pt x="53238" y="294843"/>
                  </a:lnTo>
                  <a:close/>
                </a:path>
                <a:path w="306704" h="295275">
                  <a:moveTo>
                    <a:pt x="133115" y="294843"/>
                  </a:moveTo>
                  <a:lnTo>
                    <a:pt x="79876" y="294843"/>
                  </a:lnTo>
                  <a:lnTo>
                    <a:pt x="79876" y="159698"/>
                  </a:lnTo>
                  <a:lnTo>
                    <a:pt x="133115" y="159698"/>
                  </a:lnTo>
                  <a:lnTo>
                    <a:pt x="133115" y="294843"/>
                  </a:lnTo>
                  <a:close/>
                </a:path>
                <a:path w="306704" h="295275">
                  <a:moveTo>
                    <a:pt x="212955" y="294843"/>
                  </a:moveTo>
                  <a:lnTo>
                    <a:pt x="159754" y="294843"/>
                  </a:lnTo>
                  <a:lnTo>
                    <a:pt x="159754" y="122834"/>
                  </a:lnTo>
                  <a:lnTo>
                    <a:pt x="212955" y="122834"/>
                  </a:lnTo>
                  <a:lnTo>
                    <a:pt x="212955" y="294843"/>
                  </a:lnTo>
                  <a:close/>
                </a:path>
                <a:path w="306704" h="295275">
                  <a:moveTo>
                    <a:pt x="292832" y="294843"/>
                  </a:moveTo>
                  <a:lnTo>
                    <a:pt x="239593" y="294843"/>
                  </a:lnTo>
                  <a:lnTo>
                    <a:pt x="239593" y="98281"/>
                  </a:lnTo>
                  <a:lnTo>
                    <a:pt x="292832" y="98281"/>
                  </a:lnTo>
                  <a:lnTo>
                    <a:pt x="292832" y="294843"/>
                  </a:lnTo>
                  <a:close/>
                </a:path>
                <a:path w="306704" h="295275">
                  <a:moveTo>
                    <a:pt x="215866" y="87513"/>
                  </a:moveTo>
                  <a:lnTo>
                    <a:pt x="207445" y="86779"/>
                  </a:lnTo>
                  <a:lnTo>
                    <a:pt x="198041" y="76368"/>
                  </a:lnTo>
                  <a:lnTo>
                    <a:pt x="198837" y="68637"/>
                  </a:lnTo>
                  <a:lnTo>
                    <a:pt x="256054" y="24577"/>
                  </a:lnTo>
                  <a:lnTo>
                    <a:pt x="232241" y="24577"/>
                  </a:lnTo>
                  <a:lnTo>
                    <a:pt x="226299" y="19092"/>
                  </a:lnTo>
                  <a:lnTo>
                    <a:pt x="226299" y="5486"/>
                  </a:lnTo>
                  <a:lnTo>
                    <a:pt x="232241" y="0"/>
                  </a:lnTo>
                  <a:lnTo>
                    <a:pt x="293202" y="0"/>
                  </a:lnTo>
                  <a:lnTo>
                    <a:pt x="293530" y="43"/>
                  </a:lnTo>
                  <a:lnTo>
                    <a:pt x="294091" y="43"/>
                  </a:lnTo>
                  <a:lnTo>
                    <a:pt x="294559" y="129"/>
                  </a:lnTo>
                  <a:lnTo>
                    <a:pt x="294746" y="129"/>
                  </a:lnTo>
                  <a:lnTo>
                    <a:pt x="295167" y="215"/>
                  </a:lnTo>
                  <a:lnTo>
                    <a:pt x="295401" y="215"/>
                  </a:lnTo>
                  <a:lnTo>
                    <a:pt x="295634" y="258"/>
                  </a:lnTo>
                  <a:lnTo>
                    <a:pt x="295868" y="345"/>
                  </a:lnTo>
                  <a:lnTo>
                    <a:pt x="296851" y="561"/>
                  </a:lnTo>
                  <a:lnTo>
                    <a:pt x="297319" y="734"/>
                  </a:lnTo>
                  <a:lnTo>
                    <a:pt x="297506" y="777"/>
                  </a:lnTo>
                  <a:lnTo>
                    <a:pt x="297694" y="863"/>
                  </a:lnTo>
                  <a:lnTo>
                    <a:pt x="297881" y="907"/>
                  </a:lnTo>
                  <a:lnTo>
                    <a:pt x="299237" y="1511"/>
                  </a:lnTo>
                  <a:lnTo>
                    <a:pt x="299565" y="1684"/>
                  </a:lnTo>
                  <a:lnTo>
                    <a:pt x="299986" y="1944"/>
                  </a:lnTo>
                  <a:lnTo>
                    <a:pt x="300173" y="2030"/>
                  </a:lnTo>
                  <a:lnTo>
                    <a:pt x="300313" y="2159"/>
                  </a:lnTo>
                  <a:lnTo>
                    <a:pt x="300641" y="2332"/>
                  </a:lnTo>
                  <a:lnTo>
                    <a:pt x="300828" y="2505"/>
                  </a:lnTo>
                  <a:lnTo>
                    <a:pt x="301389" y="2894"/>
                  </a:lnTo>
                  <a:lnTo>
                    <a:pt x="301669" y="3153"/>
                  </a:lnTo>
                  <a:lnTo>
                    <a:pt x="302044" y="3412"/>
                  </a:lnTo>
                  <a:lnTo>
                    <a:pt x="302418" y="3757"/>
                  </a:lnTo>
                  <a:lnTo>
                    <a:pt x="302606" y="3974"/>
                  </a:lnTo>
                  <a:lnTo>
                    <a:pt x="303073" y="4405"/>
                  </a:lnTo>
                  <a:lnTo>
                    <a:pt x="303355" y="4751"/>
                  </a:lnTo>
                  <a:lnTo>
                    <a:pt x="303635" y="5097"/>
                  </a:lnTo>
                  <a:lnTo>
                    <a:pt x="304150" y="5831"/>
                  </a:lnTo>
                  <a:lnTo>
                    <a:pt x="304710" y="6781"/>
                  </a:lnTo>
                  <a:lnTo>
                    <a:pt x="304804" y="6911"/>
                  </a:lnTo>
                  <a:lnTo>
                    <a:pt x="305085" y="7559"/>
                  </a:lnTo>
                  <a:lnTo>
                    <a:pt x="305272" y="7904"/>
                  </a:lnTo>
                  <a:lnTo>
                    <a:pt x="305319" y="8120"/>
                  </a:lnTo>
                  <a:lnTo>
                    <a:pt x="305506" y="8466"/>
                  </a:lnTo>
                  <a:lnTo>
                    <a:pt x="305599" y="8898"/>
                  </a:lnTo>
                  <a:lnTo>
                    <a:pt x="305693" y="9114"/>
                  </a:lnTo>
                  <a:lnTo>
                    <a:pt x="305881" y="9848"/>
                  </a:lnTo>
                  <a:lnTo>
                    <a:pt x="305927" y="10193"/>
                  </a:lnTo>
                  <a:lnTo>
                    <a:pt x="306021" y="10582"/>
                  </a:lnTo>
                  <a:lnTo>
                    <a:pt x="306114" y="38529"/>
                  </a:lnTo>
                  <a:lnTo>
                    <a:pt x="279541" y="38529"/>
                  </a:lnTo>
                  <a:lnTo>
                    <a:pt x="215866" y="87513"/>
                  </a:lnTo>
                  <a:close/>
                </a:path>
                <a:path w="306704" h="295275">
                  <a:moveTo>
                    <a:pt x="300173" y="73733"/>
                  </a:moveTo>
                  <a:lnTo>
                    <a:pt x="285482" y="73733"/>
                  </a:lnTo>
                  <a:lnTo>
                    <a:pt x="279541" y="68205"/>
                  </a:lnTo>
                  <a:lnTo>
                    <a:pt x="279541" y="38529"/>
                  </a:lnTo>
                  <a:lnTo>
                    <a:pt x="306114" y="38529"/>
                  </a:lnTo>
                  <a:lnTo>
                    <a:pt x="306114" y="68205"/>
                  </a:lnTo>
                  <a:lnTo>
                    <a:pt x="300173" y="73733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0" name="object 20"/>
          <p:cNvSpPr txBox="1"/>
          <p:nvPr/>
        </p:nvSpPr>
        <p:spPr>
          <a:xfrm>
            <a:off x="2019268" y="4721553"/>
            <a:ext cx="825500" cy="26543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精准定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位</a:t>
            </a:r>
            <a:endParaRPr sz="1550">
              <a:latin typeface="微软雅黑"/>
              <a:cs typeface="微软雅黑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454963" y="331167"/>
            <a:ext cx="515620" cy="440055"/>
            <a:chOff x="454963" y="331167"/>
            <a:chExt cx="515620" cy="440055"/>
          </a:xfrm>
        </p:grpSpPr>
        <p:pic>
          <p:nvPicPr>
            <p:cNvPr id="22" name="object 22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331167"/>
              <a:ext cx="84147" cy="84146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337742"/>
              <a:ext cx="78137" cy="78136"/>
            </a:xfrm>
            <a:prstGeom prst="rect">
              <a:avLst/>
            </a:prstGeom>
          </p:spPr>
        </p:pic>
        <p:pic>
          <p:nvPicPr>
            <p:cNvPr id="24" name="object 24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339459"/>
              <a:ext cx="74704" cy="74703"/>
            </a:xfrm>
            <a:prstGeom prst="rect">
              <a:avLst/>
            </a:prstGeom>
          </p:spPr>
        </p:pic>
        <p:pic>
          <p:nvPicPr>
            <p:cNvPr id="25" name="object 25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348429"/>
              <a:ext cx="69238" cy="69237"/>
            </a:xfrm>
            <a:prstGeom prst="rect">
              <a:avLst/>
            </a:prstGeom>
          </p:spPr>
        </p:pic>
        <p:pic>
          <p:nvPicPr>
            <p:cNvPr id="26" name="object 2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344296"/>
              <a:ext cx="65594" cy="65593"/>
            </a:xfrm>
            <a:prstGeom prst="rect">
              <a:avLst/>
            </a:prstGeom>
          </p:spPr>
        </p:pic>
        <p:pic>
          <p:nvPicPr>
            <p:cNvPr id="27" name="object 2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448941"/>
              <a:ext cx="84147" cy="84146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575049" y="455516"/>
              <a:ext cx="78137" cy="78136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457232"/>
              <a:ext cx="74703" cy="74704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466202"/>
              <a:ext cx="69237" cy="69237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462069"/>
              <a:ext cx="65594" cy="65594"/>
            </a:xfrm>
            <a:prstGeom prst="rect">
              <a:avLst/>
            </a:prstGeom>
          </p:spPr>
        </p:pic>
        <p:pic>
          <p:nvPicPr>
            <p:cNvPr id="32" name="object 32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454963" y="566714"/>
              <a:ext cx="84147" cy="84146"/>
            </a:xfrm>
            <a:prstGeom prst="rect">
              <a:avLst/>
            </a:prstGeom>
          </p:spPr>
        </p:pic>
        <p:pic>
          <p:nvPicPr>
            <p:cNvPr id="33" name="object 33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573290"/>
              <a:ext cx="78137" cy="78136"/>
            </a:xfrm>
            <a:prstGeom prst="rect">
              <a:avLst/>
            </a:prstGeom>
          </p:spPr>
        </p:pic>
        <p:pic>
          <p:nvPicPr>
            <p:cNvPr id="34" name="object 34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689124" y="575006"/>
              <a:ext cx="74703" cy="74704"/>
            </a:xfrm>
            <a:prstGeom prst="rect">
              <a:avLst/>
            </a:prstGeom>
          </p:spPr>
        </p:pic>
        <p:pic>
          <p:nvPicPr>
            <p:cNvPr id="35" name="object 35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799767" y="583976"/>
              <a:ext cx="69237" cy="69237"/>
            </a:xfrm>
            <a:prstGeom prst="rect">
              <a:avLst/>
            </a:prstGeom>
          </p:spPr>
        </p:pic>
        <p:pic>
          <p:nvPicPr>
            <p:cNvPr id="36" name="object 3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579843"/>
              <a:ext cx="65594" cy="65594"/>
            </a:xfrm>
            <a:prstGeom prst="rect">
              <a:avLst/>
            </a:prstGeom>
          </p:spPr>
        </p:pic>
        <p:pic>
          <p:nvPicPr>
            <p:cNvPr id="37" name="object 3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454963" y="684488"/>
              <a:ext cx="84147" cy="84146"/>
            </a:xfrm>
            <a:prstGeom prst="rect">
              <a:avLst/>
            </a:prstGeom>
          </p:spPr>
        </p:pic>
        <p:pic>
          <p:nvPicPr>
            <p:cNvPr id="38" name="object 38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575049" y="691063"/>
              <a:ext cx="78137" cy="78136"/>
            </a:xfrm>
            <a:prstGeom prst="rect">
              <a:avLst/>
            </a:prstGeom>
          </p:spPr>
        </p:pic>
        <p:pic>
          <p:nvPicPr>
            <p:cNvPr id="39" name="object 39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689124" y="692780"/>
              <a:ext cx="74703" cy="74704"/>
            </a:xfrm>
            <a:prstGeom prst="rect">
              <a:avLst/>
            </a:prstGeom>
          </p:spPr>
        </p:pic>
        <p:pic>
          <p:nvPicPr>
            <p:cNvPr id="40" name="object 40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799767" y="701750"/>
              <a:ext cx="69237" cy="69237"/>
            </a:xfrm>
            <a:prstGeom prst="rect">
              <a:avLst/>
            </a:prstGeom>
          </p:spPr>
        </p:pic>
        <p:pic>
          <p:nvPicPr>
            <p:cNvPr id="41" name="object 41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904944" y="697617"/>
              <a:ext cx="65594" cy="65594"/>
            </a:xfrm>
            <a:prstGeom prst="rect">
              <a:avLst/>
            </a:prstGeom>
          </p:spPr>
        </p:pic>
      </p:grpSp>
      <p:sp>
        <p:nvSpPr>
          <p:cNvPr id="42" name="object 4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0"/>
              <a:t>差异化策略实施路径</a:t>
            </a:r>
          </a:p>
        </p:txBody>
      </p:sp>
      <p:sp>
        <p:nvSpPr>
          <p:cNvPr id="43" name="object 43"/>
          <p:cNvSpPr txBox="1"/>
          <p:nvPr/>
        </p:nvSpPr>
        <p:spPr>
          <a:xfrm>
            <a:off x="853918" y="2063110"/>
            <a:ext cx="2425700" cy="128778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04076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深入市场调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研</a:t>
            </a:r>
            <a:endParaRPr sz="1550">
              <a:latin typeface="微软雅黑"/>
              <a:cs typeface="微软雅黑"/>
            </a:endParaRPr>
          </a:p>
          <a:p>
            <a:pPr marL="12700" marR="177165">
              <a:lnSpc>
                <a:spcPct val="150000"/>
              </a:lnSpc>
              <a:spcBef>
                <a:spcPts val="76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了解目标消费者需求，挖掘潜在的市场机会，为差异化策略</a:t>
            </a:r>
            <a:endParaRPr sz="1350">
              <a:latin typeface="微软雅黑"/>
              <a:cs typeface="微软雅黑"/>
            </a:endParaRPr>
          </a:p>
          <a:p>
            <a:pPr marL="1212215">
              <a:lnSpc>
                <a:spcPct val="100000"/>
              </a:lnSpc>
              <a:spcBef>
                <a:spcPts val="81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提供数据支持。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4" name="object 44"/>
          <p:cNvSpPr txBox="1"/>
          <p:nvPr/>
        </p:nvSpPr>
        <p:spPr>
          <a:xfrm>
            <a:off x="9093848" y="2097286"/>
            <a:ext cx="2254250" cy="12534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产品研发创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新</a:t>
            </a:r>
            <a:endParaRPr sz="1550">
              <a:latin typeface="微软雅黑"/>
              <a:cs typeface="微软雅黑"/>
            </a:endParaRPr>
          </a:p>
          <a:p>
            <a:pPr marL="12700" marR="5080" algn="just">
              <a:lnSpc>
                <a:spcPct val="150000"/>
              </a:lnSpc>
              <a:spcBef>
                <a:spcPts val="49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围绕差异化特点，进行产品研发和创新，打造具有独特竞争</a:t>
            </a: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力的休闲小吃产品。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5" name="object 45"/>
          <p:cNvSpPr txBox="1"/>
          <p:nvPr/>
        </p:nvSpPr>
        <p:spPr>
          <a:xfrm>
            <a:off x="2019268" y="5109732"/>
            <a:ext cx="2425700" cy="9512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根据市场调研结果，明确产品</a:t>
            </a:r>
            <a:r>
              <a:rPr sz="1350" spc="-50">
                <a:solidFill>
                  <a:srgbClr val="FFFFFF"/>
                </a:solidFill>
                <a:latin typeface="微软雅黑"/>
                <a:cs typeface="微软雅黑"/>
              </a:rPr>
              <a:t> </a:t>
            </a: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的目标消费群体和差异化特点，进行精准的市场定位。</a:t>
            </a:r>
            <a:endParaRPr sz="1350">
              <a:latin typeface="微软雅黑"/>
              <a:cs typeface="微软雅黑"/>
            </a:endParaRPr>
          </a:p>
        </p:txBody>
      </p:sp>
      <p:sp>
        <p:nvSpPr>
          <p:cNvPr id="46" name="object 46"/>
          <p:cNvSpPr txBox="1"/>
          <p:nvPr/>
        </p:nvSpPr>
        <p:spPr>
          <a:xfrm>
            <a:off x="8066024" y="4721553"/>
            <a:ext cx="2425700" cy="12922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440815">
              <a:lnSpc>
                <a:spcPct val="100000"/>
              </a:lnSpc>
              <a:spcBef>
                <a:spcPts val="125"/>
              </a:spcBef>
            </a:pPr>
            <a:r>
              <a:rPr sz="1550" b="1">
                <a:solidFill>
                  <a:srgbClr val="609FFF"/>
                </a:solidFill>
                <a:latin typeface="微软雅黑"/>
                <a:cs typeface="微软雅黑"/>
              </a:rPr>
              <a:t>品牌营</a:t>
            </a:r>
            <a:r>
              <a:rPr sz="1550" b="1" spc="-50">
                <a:solidFill>
                  <a:srgbClr val="609FFF"/>
                </a:solidFill>
                <a:latin typeface="微软雅黑"/>
                <a:cs typeface="微软雅黑"/>
              </a:rPr>
              <a:t>销</a:t>
            </a:r>
            <a:endParaRPr sz="1550">
              <a:latin typeface="微软雅黑"/>
              <a:cs typeface="微软雅黑"/>
            </a:endParaRPr>
          </a:p>
          <a:p>
            <a:pPr marL="12700" marR="177165">
              <a:lnSpc>
                <a:spcPct val="150000"/>
              </a:lnSpc>
              <a:spcBef>
                <a:spcPts val="795"/>
              </a:spcBef>
            </a:pPr>
            <a:r>
              <a:rPr sz="1350" spc="-5">
                <a:solidFill>
                  <a:srgbClr val="FFFFFF"/>
                </a:solidFill>
                <a:latin typeface="微软雅黑"/>
                <a:cs typeface="微软雅黑"/>
              </a:rPr>
              <a:t>通过有效的品牌营销手段，提升品牌知名度和美誉度，塑造</a:t>
            </a:r>
            <a:endParaRPr sz="1350">
              <a:latin typeface="微软雅黑"/>
              <a:cs typeface="微软雅黑"/>
            </a:endParaRPr>
          </a:p>
          <a:p>
            <a:pPr marL="1040765">
              <a:lnSpc>
                <a:spcPct val="100000"/>
              </a:lnSpc>
              <a:spcBef>
                <a:spcPts val="810"/>
              </a:spcBef>
            </a:pPr>
            <a:r>
              <a:rPr sz="1350" spc="-10">
                <a:solidFill>
                  <a:srgbClr val="FFFFFF"/>
                </a:solidFill>
                <a:latin typeface="微软雅黑"/>
                <a:cs typeface="微软雅黑"/>
              </a:rPr>
              <a:t>独特的品牌形象。</a:t>
            </a:r>
            <a:endParaRPr sz="1350">
              <a:latin typeface="微软雅黑"/>
              <a:cs typeface="微软雅黑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https://d.book118.com/668023064023006044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Times New Roman</vt:lpstr>
      <vt:lpstr>Office Theme</vt:lpstr>
      <vt:lpstr>休闲小吃行业报告</vt:lpstr>
      <vt:lpstr>PowerPoint Presentation</vt:lpstr>
      <vt:lpstr>
行业概述与发展趋势</vt:lpstr>
      <vt:lpstr>休闲小吃定义及分类</vt:lpstr>
      <vt:lpstr>市场规模与增长趋势</vt:lpstr>
      <vt:lpstr>消费者群体特征分析</vt:lpstr>
      <vt:lpstr>政策法规影响因素</vt:lpstr>
      <vt:lpstr>
竞争格局与主要企业分析</vt:lpstr>
      <vt:lpstr>行业内主要竞争者概况</vt:lpstr>
      <vt:lpstr>市场份额分布情况</vt:lpstr>
      <vt:lpstr>核心竞争力对比分析</vt:lpstr>
      <vt:lpstr>合作与兼并重组动态</vt:lpstr>
      <vt:lpstr>
产品创新及差异化策略探讨</vt:lpstr>
      <vt:lpstr>传统休闲小吃产品特点回顾</vt:lpstr>
      <vt:lpstr>创新产品案例展示</vt:lpstr>
      <vt:lpstr>差异化策略实施路径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2024-09-24T01:33:33.318</cp:lastPrinted>
  <dcterms:created xsi:type="dcterms:W3CDTF">2024-09-23T17:33:33Z</dcterms:created>
  <dcterms:modified xsi:type="dcterms:W3CDTF">2024-09-23T17:33:34Z</dcterms:modified>
</cp:coreProperties>
</file>