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KGDWE+MS-UIGothic"/>
      <p:regular r:id="rId15"/>
    </p:embeddedFont>
    <p:embeddedFont>
      <p:font typeface="KSJOUA+VUPQNI+MicrosoftYaHei"/>
      <p:regular r:id="rId16"/>
    </p:embeddedFont>
    <p:embeddedFont>
      <p:font typeface="GTHUFK+EOEKNT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C114A-D5E1-4B68-B2FF-B130B7743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16E46-E7C3-4095-AF6D-1086109DA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6A216-D477-41E6-A12E-7A476DA7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6B14B-F56B-476D-B2E4-AE30DB736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BDCDEF-075E-4BF1-9421-32BBB35F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72443-2CE6-46DF-A818-6A91AC990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F0D75-7BAA-43DF-AF33-A35A20EED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98698-DCB7-407D-910A-CA1D2B0A8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8FFF51-6BF1-4584-A44B-98B518BCC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C19CF-7167-4A92-A0CF-D009BD4C8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F38BB-3B57-4024-AFD4-98C937A9D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24074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4473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BKGDWE+MS-UIGothic"/>
                <a:cs typeface="BKGDWE+MS-UIGothic"/>
              </a:rPr>
              <a:t>《外科学》第十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3">
                <a:solidFill>
                  <a:srgbClr val="000000"/>
                </a:solidFill>
                <a:latin typeface="BKGDWE+MS-UIGothic"/>
                <a:cs typeface="BKGDWE+MS-UIGothic"/>
              </a:rPr>
              <a:t>五章第五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节肠</a:t>
            </a:r>
            <a:r>
              <a:rPr sz="5150">
                <a:solidFill>
                  <a:srgbClr val="000000"/>
                </a:solidFill>
                <a:latin typeface="BKGDWE+MS-UIGothic"/>
                <a:cs typeface="BKGDWE+MS-UIGothic"/>
              </a:rPr>
              <a:t>梗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3">
                <a:solidFill>
                  <a:srgbClr val="000000"/>
                </a:solidFill>
                <a:latin typeface="BKGDWE+MS-UIGothic"/>
                <a:cs typeface="BKGDWE+MS-UIGothic"/>
              </a:rPr>
              <a:t>阻病人的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150" spc="25">
                <a:solidFill>
                  <a:srgbClr val="000000"/>
                </a:solidFill>
                <a:latin typeface="BKGDWE+MS-UIGothic"/>
                <a:cs typeface="BKGDWE+MS-UIGothic"/>
              </a:rPr>
              <a:t>理</a:t>
            </a:r>
            <a:r>
              <a:rPr sz="515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>
                <a:solidFill>
                  <a:srgbClr val="000000"/>
                </a:solidFill>
                <a:latin typeface="BKGDWE+MS-UIGothic"/>
                <a:cs typeface="BKGDW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BKGDWE+MS-UIGothic"/>
                <a:cs typeface="BKGDWE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28479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3450">
                <a:solidFill>
                  <a:srgbClr val="000000"/>
                </a:solidFill>
                <a:latin typeface="BKGDWE+MS-UIGothic"/>
                <a:cs typeface="BKGDWE+MS-UIGothic"/>
              </a:rPr>
              <a:t>梗阻概述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KGDWE+MS-UIGothic"/>
                <a:cs typeface="BKGDWE+MS-UIGothic"/>
              </a:rPr>
              <a:t>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梗阻是指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道内的内容物在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道内通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受阻，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致一系列的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床症状。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KGDWE+MS-UIGothic"/>
                <a:cs typeface="BKGDWE+MS-UIGothic"/>
              </a:rPr>
              <a:t>分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机械性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梗阻、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梗阻、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血运性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梗阻。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肠</a:t>
            </a: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梗阻的病因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SJOUA+VUPQNI+MicrosoftYaHei"/>
                <a:cs typeface="KSJOUA+VUPQN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SJOUA+VUPQNI+MicrosoftYaHei"/>
                <a:cs typeface="KSJOUA+VUPQN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SJOUA+VUPQNI+MicrosoftYaHei"/>
                <a:cs typeface="KSJOUA+VUPQN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KSJOUA+VUPQNI+MicrosoftYaHei"/>
                <a:cs typeface="KSJOUA+VUPQN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肠</a:t>
            </a:r>
            <a:r>
              <a:rPr sz="1550" spc="25">
                <a:solidFill>
                  <a:srgbClr val="59AE93"/>
                </a:solidFill>
                <a:latin typeface="BKGDWE+MS-UIGothic"/>
                <a:cs typeface="BKGDWE+MS-UIGothic"/>
              </a:rPr>
              <a:t>粘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肠</a:t>
            </a:r>
            <a:r>
              <a:rPr sz="1550" spc="25">
                <a:solidFill>
                  <a:srgbClr val="59AE93"/>
                </a:solidFill>
                <a:latin typeface="BKGDWE+MS-UIGothic"/>
                <a:cs typeface="BKGDWE+MS-UIGothic"/>
              </a:rPr>
              <a:t>道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肿</a:t>
            </a:r>
            <a:r>
              <a:rPr sz="1550">
                <a:solidFill>
                  <a:srgbClr val="59AE93"/>
                </a:solidFill>
                <a:latin typeface="BKGDWE+MS-UIGothic"/>
                <a:cs typeface="BKGDWE+MS-UIGothic"/>
              </a:rPr>
              <a:t>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肠</a:t>
            </a:r>
            <a:r>
              <a:rPr sz="1550" spc="25">
                <a:solidFill>
                  <a:srgbClr val="59AE93"/>
                </a:solidFill>
                <a:latin typeface="BKGDWE+MS-UIGothic"/>
                <a:cs typeface="BKGDWE+MS-UIGothic"/>
              </a:rPr>
              <a:t>扭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转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KGDWE+MS-UIGothic"/>
                <a:cs typeface="BKGDWE+MS-UIGothic"/>
              </a:rPr>
              <a:t>其他原因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腹腔手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、炎症、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创伤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致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梗阻的主要原因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之一。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瘤可直接阻塞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道，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梗阻。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道的扭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梗阻，常</a:t>
            </a:r>
          </a:p>
          <a:p>
            <a:pPr marL="3428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于青少年和儿童。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粪块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、异物等也可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梗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9988550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GDWE+MS-UIGothic"/>
                <a:cs typeface="BKGDWE+MS-UIGothic"/>
              </a:rPr>
              <a:t>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肠</a:t>
            </a: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梗阻的症状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824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BKGDWE+MS-UIGothic"/>
                <a:cs typeface="BKGDWE+MS-UIGothic"/>
              </a:rPr>
              <a:t>腹痛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05325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BKGDWE+MS-UIGothic"/>
                <a:cs typeface="BKGDWE+MS-UIGothic"/>
              </a:rPr>
              <a:t>呕吐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10119" y="372036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BKGDWE+MS-UIGothic"/>
                <a:cs typeface="BKGDWE+MS-UIGothic"/>
              </a:rPr>
              <a:t>腹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KGDWE+MS-UIGothic"/>
                <a:cs typeface="BKGDWE+MS-UIGothic"/>
              </a:rPr>
              <a:t>停止排便排气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梗阻引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的腹痛通常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为阵发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绞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痛，部位多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脐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周或中腹部。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梗阻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，由于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道逆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，可出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呕吐症状，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呕吐物多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胃内容物。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由于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道内气体和液体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完全性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梗阻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，患者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聚，可出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症状。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638665" y="535405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GDWE+MS-UIGothic"/>
                <a:cs typeface="BKGDWE+MS-UIGothic"/>
              </a:rPr>
              <a:t>可停止排便排气。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3450">
                <a:solidFill>
                  <a:srgbClr val="000000"/>
                </a:solidFill>
                <a:latin typeface="BKGDWE+MS-UIGothic"/>
                <a:cs typeface="BKGDWE+MS-UIGothic"/>
              </a:rPr>
              <a:t>梗阻病人的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3450">
                <a:solidFill>
                  <a:srgbClr val="000000"/>
                </a:solidFill>
                <a:latin typeface="BKGDWE+MS-UIGothic"/>
                <a:cs typeface="BKGDWE+MS-UIGothic"/>
              </a:rPr>
              <a:t>理原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础护</a:t>
            </a: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36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保持病室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境清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19362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病人翻身、拍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压疮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和肺部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感染。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安静，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病人提供舒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适的休养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助病人完成日常生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理，如洗漱、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GDWE+MS-UIGothic"/>
                <a:cs typeface="BKGDWE+MS-UIGothic"/>
              </a:rPr>
              <a:t>食、排便等。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病情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密切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病人的生命体征，如体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198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注意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察腹痛、腹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胀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、呕吐等症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状的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化，及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病情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排便、排气情况，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64614" y="4623172"/>
            <a:ext cx="180826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温、呼吸、心率等。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56065" y="4623172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能的恢复情况。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59AE93"/>
                </a:solidFill>
                <a:latin typeface="BKGDWE+MS-UIGothic"/>
                <a:cs typeface="BKGDWE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根据病情制定合理的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遵循由少到多、由稀到稠的原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于呕吐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繁的病人，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应暂时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禁食，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予静脉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养支持。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鼓励病人多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水，保持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道通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BKGDWE+MS-UIGothic"/>
                <a:cs typeface="BKGDWE+MS-UIGothic"/>
              </a:rPr>
              <a:t>防脱水。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https://d.book118.com/668024074140006037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BKGDWE+MS-UIGothic</vt:lpstr>
      <vt:lpstr>SimSun</vt:lpstr>
      <vt:lpstr>KSJOUA+VUPQNI+MicrosoftYaHei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2024-09-18T00:49:03.189</cp:lastPrinted>
  <dcterms:created xsi:type="dcterms:W3CDTF">2024-09-17T16:49:03Z</dcterms:created>
  <dcterms:modified xsi:type="dcterms:W3CDTF">2024-09-17T16:49:04Z</dcterms:modified>
</cp:coreProperties>
</file>