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57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2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2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2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2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10" Type="http://schemas.openxmlformats.org/officeDocument/2006/relationships/tags" Target="../tags/tag17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11.xml" /><Relationship Id="rId4" Type="http://schemas.openxmlformats.org/officeDocument/2006/relationships/image" Target="../media/image4.png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tags" Target="../tags/tag16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2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.xml" /><Relationship Id="rId3" Type="http://schemas.openxmlformats.org/officeDocument/2006/relationships/image" Target="../media/image1.png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27.xml" /><Relationship Id="rId4" Type="http://schemas.openxmlformats.org/officeDocument/2006/relationships/image" Target="../media/image4.png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36.xml" /><Relationship Id="rId4" Type="http://schemas.openxmlformats.org/officeDocument/2006/relationships/image" Target="../media/image4.png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2" Type="http://schemas.openxmlformats.org/officeDocument/2006/relationships/image" Target="../media/image3.png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tags" Target="../tags/tag50.xml" /><Relationship Id="rId7" Type="http://schemas.openxmlformats.org/officeDocument/2006/relationships/tags" Target="../tags/tag51.xml" /><Relationship Id="rId8" Type="http://schemas.openxmlformats.org/officeDocument/2006/relationships/tags" Target="../tags/tag5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3.xml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image" Target="../media/image2.png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82.xml" /><Relationship Id="rId4" Type="http://schemas.openxmlformats.org/officeDocument/2006/relationships/image" Target="../media/image4.png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89.xml" /><Relationship Id="rId3" Type="http://schemas.openxmlformats.org/officeDocument/2006/relationships/image" Target="../media/image3.png" /><Relationship Id="rId4" Type="http://schemas.openxmlformats.org/officeDocument/2006/relationships/tags" Target="../tags/tag90.xml" /><Relationship Id="rId5" Type="http://schemas.openxmlformats.org/officeDocument/2006/relationships/image" Target="../media/image4.png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3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image" Target="../media/image3.png" /><Relationship Id="rId9" Type="http://schemas.openxmlformats.org/officeDocument/2006/relationships/tags" Target="../tags/tag13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979505-33CA-4BB1-922D-BDB901860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CB128-404F-4925-8BC9-E80D31CB2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CBD2B-5C44-4285-A0DF-08EE6F0D9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1EF6A5-3451-4C05-B2BB-EB0A8B4C2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474FA3-18DA-4DB7-B405-0B116CF1E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8CDF86-0573-439B-8E82-27FDF1D9F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D83CA0-FF29-4154-91D1-F7C2BB2E4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4A41A1-BB21-4DC9-8A8C-A892B56D5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454DF5-541F-4524-A5B5-EA9335F21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8B81C-6E56-4F45-863A-E5DE730B0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42AD0-911B-4871-82EF-3A68E9205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598632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/>
          <a:stretch>
            <a:fillRect/>
          </a:stretch>
        </p:blipFill>
        <p:spPr>
          <a:xfrm rot="10800000">
            <a:off x="8593368" y="3429000"/>
            <a:ext cx="3598632" cy="3429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151399" y="4555452"/>
            <a:ext cx="1880585" cy="1513077"/>
          </a:xfrm>
          <a:prstGeom prst="rect">
            <a:avLst/>
          </a:prstGeom>
        </p:spPr>
      </p:pic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>
            <a:off x="5917520" y="3296589"/>
            <a:ext cx="34834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1810553" y="1600835"/>
            <a:ext cx="8570894" cy="163385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9563" y="3329674"/>
            <a:ext cx="6672600" cy="614797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1" y="0"/>
            <a:ext cx="12191999" cy="6857999"/>
            <a:chOff x="1" y="0"/>
            <a:chExt cx="12191999" cy="6857999"/>
          </a:xfrm>
        </p:grpSpPr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" y="0"/>
              <a:ext cx="1867398" cy="177937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10416745" y="5166425"/>
              <a:ext cx="1775255" cy="169157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155706" y="4555452"/>
            <a:ext cx="1880585" cy="15130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3598632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tretch>
            <a:fillRect/>
          </a:stretch>
        </p:blipFill>
        <p:spPr>
          <a:xfrm rot="10800000">
            <a:off x="8593368" y="3429000"/>
            <a:ext cx="3598632" cy="3429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2939598" y="2172132"/>
            <a:ext cx="6508750" cy="1152524"/>
          </a:xfrm>
          <a:noFill/>
        </p:spPr>
        <p:txBody>
          <a:bodyPr lIns="90000" tIns="46800" rIns="90000" bIns="46800" anchor="b" anchorCtr="0">
            <a:normAutofit/>
          </a:bodyPr>
          <a:lstStyle>
            <a:lvl1pPr algn="ctr">
              <a:defRPr sz="48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2939598" y="3441935"/>
            <a:ext cx="6508750" cy="695957"/>
          </a:xfrm>
        </p:spPr>
        <p:txBody>
          <a:bodyPr lIns="90000" tIns="46800" rIns="90000" bIns="46800" anchor="t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1" y="0"/>
            <a:ext cx="12191999" cy="6857999"/>
            <a:chOff x="1" y="0"/>
            <a:chExt cx="12191999" cy="6857999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" y="0"/>
              <a:ext cx="1867398" cy="177937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10416745" y="5166425"/>
              <a:ext cx="1775255" cy="169157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>
            <p:custDataLst>
              <p:tags r:id="rId1"/>
            </p:custDataLst>
          </p:nvPr>
        </p:nvGrpSpPr>
        <p:grpSpPr>
          <a:xfrm>
            <a:off x="1" y="0"/>
            <a:ext cx="12191999" cy="6857999"/>
            <a:chOff x="1" y="0"/>
            <a:chExt cx="12191999" cy="6857999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" y="0"/>
              <a:ext cx="1867398" cy="177937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10416745" y="5166425"/>
              <a:ext cx="1775255" cy="169157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" y="0"/>
              <a:ext cx="2420164" cy="230608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"/>
            <a:stretch>
              <a:fillRect/>
            </a:stretch>
          </p:blipFill>
          <p:spPr>
            <a:xfrm rot="10800000">
              <a:off x="9771837" y="4551917"/>
              <a:ext cx="2420164" cy="2306083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EFD9D74-47D9-4702-A33C-335B63B48DBF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2939415" cy="280035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598632" cy="3429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/>
          <a:stretch>
            <a:fillRect/>
          </a:stretch>
        </p:blipFill>
        <p:spPr>
          <a:xfrm rot="10800000">
            <a:off x="8593368" y="3429000"/>
            <a:ext cx="3598632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151399" y="4555452"/>
            <a:ext cx="1880585" cy="1513077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6"/>
            </p:custDataLst>
          </p:nvPr>
        </p:nvCxnSpPr>
        <p:spPr>
          <a:xfrm>
            <a:off x="5917520" y="3611901"/>
            <a:ext cx="34834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440373" y="2222401"/>
            <a:ext cx="7486644" cy="131324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2440373" y="3675442"/>
            <a:ext cx="7486644" cy="665592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sz="2400" baseline="0">
                <a:solidFill>
                  <a:schemeClr val="accent1"/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单击此处编辑副标题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1" y="0"/>
            <a:ext cx="12191999" cy="6857999"/>
            <a:chOff x="1" y="0"/>
            <a:chExt cx="12191999" cy="6857999"/>
          </a:xfrm>
        </p:grpSpPr>
        <p:pic>
          <p:nvPicPr>
            <p:cNvPr id="6" name="图片 5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" y="0"/>
              <a:ext cx="1867398" cy="177937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10416745" y="5166425"/>
              <a:ext cx="1775255" cy="169157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1" y="0"/>
            <a:ext cx="12191999" cy="6857999"/>
            <a:chOff x="1" y="0"/>
            <a:chExt cx="12191999" cy="6857999"/>
          </a:xfrm>
        </p:grpSpPr>
        <p:sp>
          <p:nvSpPr>
            <p:cNvPr id="8" name="矩形 7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" y="0"/>
              <a:ext cx="1867398" cy="177937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0800000">
              <a:off x="10416745" y="5166425"/>
              <a:ext cx="1775255" cy="169157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800000">
            <a:off x="10667365" y="5405120"/>
            <a:ext cx="1524635" cy="145288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482346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3999"/>
            <a:ext cx="3956400" cy="40932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7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800000">
            <a:off x="10667365" y="5405120"/>
            <a:ext cx="1524635" cy="145288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9525"/>
            <a:ext cx="1524635" cy="145288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800000">
            <a:off x="10667365" y="5405120"/>
            <a:ext cx="1524635" cy="145288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1" y="0"/>
            <a:ext cx="12191998" cy="6857999"/>
            <a:chOff x="1" y="0"/>
            <a:chExt cx="12191998" cy="6857999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" y="0"/>
              <a:ext cx="3143372" cy="29952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9048627" y="3862799"/>
              <a:ext cx="3143372" cy="2995200"/>
            </a:xfrm>
            <a:prstGeom prst="rect">
              <a:avLst/>
            </a:prstGeom>
          </p:spPr>
        </p:pic>
      </p:grpSp>
    </p:spTree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4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25" Type="http://schemas.openxmlformats.org/officeDocument/2006/relationships/image" Target="../media/image6.png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5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75000"/>
              <a:lumOff val="25000"/>
            </a:schemeClr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7.jpeg" /><Relationship Id="rId4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Relationship Id="rId3" Type="http://schemas.openxmlformats.org/officeDocument/2006/relationships/tags" Target="../tags/tag14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tags" Target="../tags/tag149.xml" /><Relationship Id="rId4" Type="http://schemas.openxmlformats.org/officeDocument/2006/relationships/tags" Target="../tags/tag1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jpeg" /><Relationship Id="rId3" Type="http://schemas.openxmlformats.org/officeDocument/2006/relationships/tags" Target="../tags/tag15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3.xml" /><Relationship Id="rId3" Type="http://schemas.openxmlformats.org/officeDocument/2006/relationships/tags" Target="../tags/tag15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3007114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35" y="0"/>
            <a:ext cx="12189744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429000"/>
            <a:ext cx="12192000" cy="2645232"/>
          </a:xfrm>
          <a:prstGeom prst="rect">
            <a:avLst/>
          </a:prstGeom>
          <a:solidFill>
            <a:srgbClr val="4FC0F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Text Placeholder 12"/>
          <p:cNvSpPr txBox="1"/>
          <p:nvPr/>
        </p:nvSpPr>
        <p:spPr>
          <a:xfrm>
            <a:off x="1056425" y="5380122"/>
            <a:ext cx="6622275" cy="380200"/>
          </a:xfrm>
          <a:prstGeom prst="rect">
            <a:avLst/>
          </a:prstGeom>
        </p:spPr>
        <p:txBody>
          <a:bodyPr lIns="0" tIns="57794" rIns="0" bIns="57794" anchor="ctr">
            <a:noAutofit/>
          </a:bodyPr>
          <a:lstStyle>
            <a:defPPr>
              <a:defRPr lang="en-US"/>
            </a:defPPr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chemeClr val="tx1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7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重症监医学科  主讲人 ：</a:t>
            </a:r>
            <a:r>
              <a:rPr lang="en-US" altLang="zh-CN" sz="17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20XX</a:t>
            </a:r>
            <a:r>
              <a:rPr lang="zh-CN" altLang="en-US" sz="17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7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7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7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GB" sz="17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19134" y="3687032"/>
            <a:ext cx="10858466" cy="11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4" tIns="43347" rIns="86694" bIns="43347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spc="-80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颅底骨折患者的护理查房</a:t>
            </a:r>
            <a:endParaRPr lang="zh-CN" altLang="en-US" sz="6600" b="1" spc="-80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93" t="6715" r="14993" b="16966"/>
          <a:stretch>
            <a:fillRect/>
          </a:stretch>
        </p:blipFill>
        <p:spPr>
          <a:xfrm>
            <a:off x="2667000" y="1295400"/>
            <a:ext cx="2131338" cy="203999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dur="5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dur="1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内容占位符 1048612"/>
          <p:cNvSpPr>
            <a:spLocks noGrp="1"/>
          </p:cNvSpPr>
          <p:nvPr>
            <p:ph idx="1"/>
          </p:nvPr>
        </p:nvSpPr>
        <p:spPr>
          <a:xfrm>
            <a:off x="2438400" y="1143000"/>
            <a:ext cx="9753600" cy="5410200"/>
          </a:xfrm>
        </p:spPr>
        <p:txBody>
          <a:bodyPr/>
          <a:lstStyle/>
          <a:p>
            <a:pPr marL="342900" indent="-342900">
              <a:buNone/>
            </a:pPr>
            <a:r>
              <a:rPr lang="zh-CN" altLang="zh-CN" sz="3200" b="1" smtClean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黑体" panose="02010609060101010101" charset="-122"/>
                <a:ea typeface="黑体" panose="02010609060101010101" charset="-122"/>
              </a:rPr>
              <a:t>一、掌握颅底骨折患者的护理</a:t>
            </a:r>
            <a:endParaRPr lang="en-US" altLang="zh-CN" sz="3200" b="1" smtClean="0"/>
          </a:p>
          <a:p>
            <a:pPr marL="342900" indent="-342900">
              <a:buFont typeface="+mj-ea"/>
              <a:buAutoNum type="circleNumDbPlain"/>
            </a:pPr>
            <a:r>
              <a:rPr lang="zh-CN" sz="3200" b="1" smtClean="0"/>
              <a:t>熟悉</a:t>
            </a:r>
            <a:r>
              <a:rPr lang="zh-CN" sz="3200" b="1"/>
              <a:t>颅底骨折的临床表现及治疗原则</a:t>
            </a:r>
            <a:endParaRPr lang="en-US" sz="3200" b="1"/>
          </a:p>
          <a:p>
            <a:pPr marL="342900" indent="-342900">
              <a:buFont typeface="+mj-ea"/>
              <a:buAutoNum type="circleNumDbPlain"/>
            </a:pPr>
            <a:r>
              <a:rPr lang="zh-CN" sz="3200" b="1"/>
              <a:t>掌握脑脊液漏的护理</a:t>
            </a:r>
          </a:p>
          <a:p>
            <a:pPr marL="0" indent="0">
              <a:buFont typeface="+mj-ea"/>
              <a:buNone/>
            </a:pPr>
            <a:r>
              <a:rPr lang="zh-CN" altLang="en-US" sz="36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黑体" panose="02010609060101010101" charset="-122"/>
                <a:ea typeface="黑体" panose="02010609060101010101" charset="-122"/>
              </a:rPr>
              <a:t>二、掌握颈椎脱位患者的护理</a:t>
            </a:r>
            <a:endParaRPr lang="en-US" sz="3200" b="1"/>
          </a:p>
          <a:p>
            <a:pPr marL="342900" indent="-342900">
              <a:buFont typeface="+mj-ea"/>
              <a:buAutoNum type="circleNumDbPlain"/>
            </a:pPr>
            <a:r>
              <a:rPr lang="zh-CN" sz="3200" b="1"/>
              <a:t>了解颅骨牵引的定义及适应症</a:t>
            </a:r>
            <a:endParaRPr lang="en-US" sz="3200" b="1"/>
          </a:p>
          <a:p>
            <a:pPr marL="342900" indent="-342900">
              <a:buFont typeface="+mj-ea"/>
              <a:buAutoNum type="circleNumDbPlain"/>
            </a:pPr>
            <a:r>
              <a:rPr lang="zh-CN" sz="3200" b="1"/>
              <a:t>熟悉颅骨牵引的目的及并发症</a:t>
            </a:r>
            <a:endParaRPr lang="en-US" sz="3200" b="1"/>
          </a:p>
          <a:p>
            <a:pPr marL="342900" indent="-342900">
              <a:buFont typeface="+mj-ea"/>
              <a:buAutoNum type="circleNumDbPlain"/>
            </a:pPr>
            <a:r>
              <a:rPr lang="zh-CN" sz="3200" b="1"/>
              <a:t>掌握颅骨牵引的护理措施</a:t>
            </a:r>
            <a:endParaRPr lang="en-US" sz="3200" b="1"/>
          </a:p>
        </p:txBody>
      </p:sp>
    </p:spTree>
    <p:custDataLst>
      <p:tags r:id="rId2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7800" y="990600"/>
            <a:ext cx="28194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45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概述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74925" y="2057400"/>
            <a:ext cx="9617075" cy="4217035"/>
          </a:xfrm>
        </p:spPr>
        <p:txBody>
          <a:bodyPr/>
          <a:lstStyle/>
          <a:p>
            <a:r>
              <a:rPr lang="zh-CN" altLang="en-US" sz="3200" b="1"/>
              <a:t>颅底骨折多因强烈的间接暴力作用于颅底所致，常为</a:t>
            </a:r>
            <a:r>
              <a:rPr lang="zh-CN" altLang="en-US" sz="3200" b="1">
                <a:solidFill>
                  <a:srgbClr val="FF0000"/>
                </a:solidFill>
              </a:rPr>
              <a:t>线性骨折</a:t>
            </a:r>
            <a:r>
              <a:rPr lang="zh-CN" altLang="en-US" sz="3200" b="1"/>
              <a:t>。颅底部的硬脑膜与颅骨贴附紧密，故颅底骨折时易撕裂硬脑膜，产生脑脊液外漏而成为开放性骨折。颅底骨折常因出现过</a:t>
            </a:r>
            <a:r>
              <a:rPr lang="zh-CN" altLang="en-US" sz="3200" b="1">
                <a:solidFill>
                  <a:srgbClr val="FF0000"/>
                </a:solidFill>
              </a:rPr>
              <a:t>脑脊液漏</a:t>
            </a:r>
            <a:r>
              <a:rPr lang="zh-CN" altLang="en-US" sz="3200" b="1"/>
              <a:t>而确诊。</a:t>
            </a:r>
          </a:p>
        </p:txBody>
      </p:sp>
    </p:spTree>
    <p:custDataLst>
      <p:tags r:id="rId2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10944225" cy="863601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颅底骨折的分类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39850" y="1828800"/>
            <a:ext cx="9556750" cy="4554855"/>
          </a:xfrm>
        </p:spPr>
        <p:txBody>
          <a:bodyPr/>
          <a:lstStyle/>
          <a:p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颅底骨折绝大多数是线性骨折，个别为凹陷骨折，按其发生部位为：</a:t>
            </a:r>
          </a:p>
          <a:p>
            <a:pPr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FF0000"/>
                </a:solidFill>
                <a:sym typeface="+mn-ea"/>
              </a:rPr>
              <a:t>颅前窝骨折</a:t>
            </a:r>
            <a:endParaRPr lang="zh-CN" altLang="en-US" sz="2800" b="1"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zh-CN" altLang="en-US" sz="2800" b="1"/>
          </a:p>
          <a:p>
            <a:pPr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FF0000"/>
                </a:solidFill>
                <a:sym typeface="+mn-ea"/>
              </a:rPr>
              <a:t>颅中窝骨折</a:t>
            </a:r>
          </a:p>
          <a:p>
            <a:pPr>
              <a:buFont typeface="Wingdings" panose="05000000000000000000" charset="0"/>
              <a:buChar char="Ø"/>
            </a:pPr>
            <a:endParaRPr lang="zh-CN" altLang="en-US" sz="2800" b="1"/>
          </a:p>
          <a:p>
            <a:pPr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FF0000"/>
                </a:solidFill>
                <a:sym typeface="+mn-ea"/>
              </a:rPr>
              <a:t>颅后窝骨折</a:t>
            </a:r>
          </a:p>
          <a:p>
            <a:pPr>
              <a:buFont typeface="Wingdings" panose="05000000000000000000" charset="0"/>
              <a:buChar char="Ø"/>
            </a:pPr>
            <a:endParaRPr lang="zh-CN" altLang="en-US" sz="28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 descr="QQ图片202005261542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2514600"/>
            <a:ext cx="8229600" cy="4343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39850" y="1771015"/>
            <a:ext cx="10852150" cy="5086985"/>
          </a:xfrm>
        </p:spPr>
        <p:txBody>
          <a:bodyPr/>
          <a:lstStyle/>
          <a:p>
            <a:r>
              <a:rPr lang="zh-CN" altLang="en-US" sz="2400" b="1"/>
              <a:t>常累及额骨眶板和筛骨，引起的出血经前鼻孔流出;或流进眶内，眶周皮下及球结合膜下形成瘀血斑，称之</a:t>
            </a:r>
            <a:r>
              <a:rPr lang="zh-CN" altLang="en-US" sz="2400" b="1">
                <a:solidFill>
                  <a:srgbClr val="FF0000"/>
                </a:solidFill>
              </a:rPr>
              <a:t>“熊猫”眼征</a:t>
            </a:r>
            <a:r>
              <a:rPr lang="zh-CN" altLang="en-US" sz="2400" b="1"/>
              <a:t>。</a:t>
            </a:r>
          </a:p>
          <a:p>
            <a:pPr marL="0" indent="0">
              <a:buNone/>
            </a:pPr>
            <a:r>
              <a:rPr lang="zh-CN" altLang="en-US" sz="2400" b="1"/>
              <a:t>骨折处脑膜破裂时，脑脊液可经额窦或筛窦由</a:t>
            </a:r>
          </a:p>
          <a:p>
            <a:pPr marL="0" indent="0">
              <a:buNone/>
            </a:pPr>
            <a:r>
              <a:rPr lang="zh-CN" altLang="en-US" sz="2400" b="1"/>
              <a:t>前鼻孔流出，成为脑脊液</a:t>
            </a:r>
            <a:r>
              <a:rPr lang="zh-CN" altLang="en-US" sz="2400" b="1">
                <a:solidFill>
                  <a:srgbClr val="FF0000"/>
                </a:solidFill>
              </a:rPr>
              <a:t>鼻漏</a:t>
            </a:r>
            <a:r>
              <a:rPr lang="zh-CN" altLang="en-US" sz="2400" b="1"/>
              <a:t>，空气也可经此</a:t>
            </a:r>
          </a:p>
          <a:p>
            <a:pPr marL="0" indent="0">
              <a:buNone/>
            </a:pPr>
            <a:r>
              <a:rPr lang="zh-CN" altLang="en-US" sz="2400" b="1"/>
              <a:t>逆行进入颅腔内形成</a:t>
            </a:r>
            <a:r>
              <a:rPr lang="zh-CN" altLang="en-US" sz="2400" b="1">
                <a:solidFill>
                  <a:srgbClr val="FF0000"/>
                </a:solidFill>
              </a:rPr>
              <a:t>颅内积气</a:t>
            </a:r>
            <a:r>
              <a:rPr lang="zh-CN" altLang="en-US" sz="2400" b="1"/>
              <a:t>，筛板及视神经</a:t>
            </a:r>
          </a:p>
          <a:p>
            <a:pPr marL="0" indent="0">
              <a:buNone/>
            </a:pPr>
            <a:r>
              <a:rPr lang="zh-CN" altLang="en-US" sz="2400" b="1"/>
              <a:t>管骨折可引起</a:t>
            </a:r>
            <a:r>
              <a:rPr lang="zh-CN" altLang="en-US" sz="2400" b="1">
                <a:solidFill>
                  <a:srgbClr val="FF0000"/>
                </a:solidFill>
              </a:rPr>
              <a:t>嗅神经</a:t>
            </a:r>
            <a:r>
              <a:rPr lang="zh-CN" altLang="en-US" sz="2400" b="1"/>
              <a:t>和</a:t>
            </a:r>
            <a:r>
              <a:rPr lang="zh-CN" altLang="en-US" sz="2400" b="1">
                <a:solidFill>
                  <a:srgbClr val="FF0000"/>
                </a:solidFill>
              </a:rPr>
              <a:t>视神经损伤</a:t>
            </a:r>
            <a:r>
              <a:rPr lang="zh-CN" altLang="en-US" b="1"/>
              <a:t>。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39763" y="990600"/>
            <a:ext cx="10852237" cy="685800"/>
          </a:xfrm>
        </p:spPr>
        <p:txBody>
          <a:bodyPr/>
          <a:lstStyle/>
          <a:p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1.颅前窝骨折</a:t>
            </a:r>
          </a:p>
        </p:txBody>
      </p:sp>
      <p:pic>
        <p:nvPicPr>
          <p:cNvPr id="2" name="图片 1" descr="20200526_15485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20000" y="2667000"/>
            <a:ext cx="4494160" cy="4191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9763" y="1066800"/>
            <a:ext cx="10852237" cy="685800"/>
          </a:xfrm>
        </p:spPr>
        <p:txBody>
          <a:bodyPr/>
          <a:lstStyle/>
          <a:p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2.颅中窝骨折: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24000" y="1805940"/>
            <a:ext cx="10668000" cy="5052060"/>
          </a:xfrm>
        </p:spPr>
        <p:txBody>
          <a:bodyPr/>
          <a:lstStyle/>
          <a:p>
            <a:r>
              <a:rPr lang="zh-CN" altLang="en-US" sz="2400" b="1" smtClean="0"/>
              <a:t>常累及颞骨岩部，脑膜和骨膜均破裂时，脑脊液经中耳由鼓膜裂孔流出形成脑脊液</a:t>
            </a:r>
            <a:r>
              <a:rPr lang="zh-CN" altLang="en-US" sz="2400" b="1" smtClean="0">
                <a:solidFill>
                  <a:srgbClr val="FF0000"/>
                </a:solidFill>
              </a:rPr>
              <a:t>耳漏</a:t>
            </a:r>
            <a:r>
              <a:rPr lang="zh-CN" altLang="en-US" sz="2400" b="1" smtClean="0"/>
              <a:t>;如鼓膜完好，脑脊液则经咽鼓管流往鼻咽部，常合并颅神经损伤，如果伤及颈内动脉海绵窦段可形成成</a:t>
            </a:r>
          </a:p>
          <a:p>
            <a:pPr marL="0" indent="0">
              <a:buNone/>
            </a:pPr>
            <a:r>
              <a:rPr lang="zh-CN" altLang="en-US" sz="2400" b="1" smtClean="0"/>
              <a:t>内</a:t>
            </a:r>
            <a:r>
              <a:rPr lang="zh-CN" altLang="en-US" sz="2400" b="1"/>
              <a:t>动脉海绵窦瘘而出现搏动性</a:t>
            </a:r>
            <a:r>
              <a:rPr lang="zh-CN" altLang="en-US" sz="2400" b="1">
                <a:solidFill>
                  <a:srgbClr val="FF0000"/>
                </a:solidFill>
              </a:rPr>
              <a:t>突眼</a:t>
            </a:r>
            <a:r>
              <a:rPr lang="zh-CN" altLang="en-US" sz="2400" b="1"/>
              <a:t>;颈内动脉</a:t>
            </a:r>
          </a:p>
          <a:p>
            <a:pPr marL="0" indent="0">
              <a:buNone/>
            </a:pPr>
            <a:r>
              <a:rPr lang="zh-CN" altLang="en-US" sz="2400" b="1"/>
              <a:t>如在破裂孔或在颈内动脉管处破裂，则可发</a:t>
            </a:r>
          </a:p>
          <a:p>
            <a:pPr marL="0" indent="0">
              <a:buNone/>
            </a:pPr>
            <a:r>
              <a:rPr lang="zh-CN" altLang="en-US" sz="2400" b="1"/>
              <a:t>生致命性</a:t>
            </a:r>
            <a:r>
              <a:rPr lang="zh-CN" altLang="en-US" sz="2400" b="1">
                <a:solidFill>
                  <a:srgbClr val="FF0000"/>
                </a:solidFill>
              </a:rPr>
              <a:t>鼻出血</a:t>
            </a:r>
            <a:r>
              <a:rPr lang="zh-CN" altLang="en-US" sz="2400" b="1"/>
              <a:t>或</a:t>
            </a:r>
            <a:r>
              <a:rPr lang="zh-CN" altLang="en-US" sz="2400" b="1">
                <a:solidFill>
                  <a:srgbClr val="FF0000"/>
                </a:solidFill>
              </a:rPr>
              <a:t>耳出血</a:t>
            </a:r>
            <a:r>
              <a:rPr lang="zh-CN" altLang="en-US" sz="2400" b="1"/>
              <a:t>。</a:t>
            </a:r>
          </a:p>
        </p:txBody>
      </p:sp>
    </p:spTree>
    <p:custDataLst>
      <p:tags r:id="rId2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9763" y="1066800"/>
            <a:ext cx="10852237" cy="76200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3.颅后窝骨折: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39850" y="1889760"/>
            <a:ext cx="10852150" cy="4968240"/>
          </a:xfrm>
        </p:spPr>
        <p:txBody>
          <a:bodyPr/>
          <a:lstStyle/>
          <a:p>
            <a:r>
              <a:rPr lang="zh-CN" altLang="en-US" sz="2400" b="1"/>
              <a:t>骨折累及颞骨岩部后外侧时，多在伤后2～3日出现</a:t>
            </a:r>
            <a:r>
              <a:rPr lang="zh-CN" altLang="en-US" sz="2400" b="1">
                <a:solidFill>
                  <a:srgbClr val="FF0000"/>
                </a:solidFill>
              </a:rPr>
              <a:t>乳突部皮下瘀血</a:t>
            </a:r>
            <a:r>
              <a:rPr lang="zh-CN" altLang="en-US" sz="2400" b="1"/>
              <a:t>，骨折累及枕骨基底部时可在伤后数小时出现枕下部肿胀及皮下瘀血;骨折累及枕大孔或岩骨尖后缘，尚可出现个别或</a:t>
            </a:r>
          </a:p>
          <a:p>
            <a:pPr marL="0" indent="0">
              <a:buNone/>
            </a:pPr>
            <a:r>
              <a:rPr lang="zh-CN" altLang="en-US" sz="2400" b="1"/>
              <a:t>全部后组颅神经(即Ⅸ～Ⅻ颅神经)受</a:t>
            </a:r>
          </a:p>
          <a:p>
            <a:pPr marL="0" indent="0">
              <a:buNone/>
            </a:pPr>
            <a:r>
              <a:rPr lang="zh-CN" altLang="en-US" sz="2400" b="1"/>
              <a:t>累的症状，如</a:t>
            </a:r>
            <a:r>
              <a:rPr lang="zh-CN" altLang="en-US" sz="2400" b="1">
                <a:solidFill>
                  <a:srgbClr val="FF0000"/>
                </a:solidFill>
              </a:rPr>
              <a:t>声音嘶哑</a:t>
            </a:r>
            <a:r>
              <a:rPr lang="zh-CN" altLang="en-US" sz="2400" b="1"/>
              <a:t>，</a:t>
            </a:r>
            <a:r>
              <a:rPr lang="zh-CN" altLang="en-US" sz="2400" b="1">
                <a:solidFill>
                  <a:srgbClr val="FF0000"/>
                </a:solidFill>
              </a:rPr>
              <a:t>吞咽困难</a:t>
            </a:r>
            <a:r>
              <a:rPr lang="zh-CN" altLang="en-US" sz="2400" b="1"/>
              <a:t>。</a:t>
            </a:r>
          </a:p>
        </p:txBody>
      </p:sp>
      <p:pic>
        <p:nvPicPr>
          <p:cNvPr id="4" name="图片 3" descr="mmexport15904765915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695" y="3410585"/>
            <a:ext cx="5107305" cy="34474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9763" y="1066800"/>
            <a:ext cx="10852237" cy="441964"/>
          </a:xfrm>
        </p:spPr>
        <p:txBody>
          <a:bodyPr/>
          <a:lstStyle/>
          <a:p>
            <a:r>
              <a:rPr lang="en-US" altLang="zh-CN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</a:t>
            </a: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临床表现</a:t>
            </a:r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1524000" y="2057400"/>
          <a:ext cx="103632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209"/>
                <a:gridCol w="2582997"/>
                <a:gridCol w="2582997"/>
                <a:gridCol w="2582997"/>
              </a:tblGrid>
              <a:tr h="112395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骨折部位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脑脊液漏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瘀斑部位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可能累及的脑神经</a:t>
                      </a:r>
                    </a:p>
                  </a:txBody>
                  <a:tcPr/>
                </a:tc>
              </a:tr>
              <a:tr h="112395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颅前窝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鼻漏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眶周、球结膜下（熊猫眼征）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嗅神经、视神经</a:t>
                      </a:r>
                    </a:p>
                  </a:txBody>
                  <a:tcPr/>
                </a:tc>
              </a:tr>
              <a:tr h="112395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sym typeface="+mn-ea"/>
                        </a:rPr>
                        <a:t>颅中窝</a:t>
                      </a:r>
                    </a:p>
                    <a:p>
                      <a:pPr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鼻漏、耳漏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乳突区（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</a:rPr>
                        <a:t>Battle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征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听神经、面神经</a:t>
                      </a:r>
                    </a:p>
                  </a:txBody>
                  <a:tcPr/>
                </a:tc>
              </a:tr>
              <a:tr h="112395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sym typeface="+mn-ea"/>
                        </a:rPr>
                        <a:t>颅后窝</a:t>
                      </a:r>
                    </a:p>
                    <a:p>
                      <a:pPr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无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sym typeface="+mn-ea"/>
                        </a:rPr>
                        <a:t>乳突区、咽后壁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少见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9763" y="990600"/>
            <a:ext cx="10852237" cy="441964"/>
          </a:xfrm>
        </p:spPr>
        <p:txBody>
          <a:bodyPr>
            <a:normAutofit fontScale="90000"/>
          </a:bodyPr>
          <a:lstStyle/>
          <a:p>
            <a:r>
              <a:rPr lang="en-US" altLang="zh-CN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治疗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1247776" y="1676400"/>
            <a:ext cx="10944224" cy="4895850"/>
          </a:xfrm>
        </p:spPr>
        <p:txBody>
          <a:bodyPr/>
          <a:lstStyle/>
          <a:p>
            <a:pPr eaLnBrk="1" hangingPunct="1">
              <a:buNone/>
            </a:pPr>
            <a:r>
              <a:rPr lang="en-US" altLang="zh-CN" sz="2800" b="1">
                <a:sym typeface="+mn-ea"/>
              </a:rPr>
              <a:t>1</a:t>
            </a:r>
            <a:r>
              <a:rPr lang="zh-CN" altLang="en-US" sz="2800" b="1">
                <a:sym typeface="+mn-ea"/>
              </a:rPr>
              <a:t>、非手术治疗：</a:t>
            </a:r>
            <a:endParaRPr lang="zh-CN" altLang="en-US" sz="2800" b="1"/>
          </a:p>
          <a:p>
            <a:pPr eaLnBrk="1" hangingPunct="1">
              <a:buNone/>
            </a:pPr>
            <a:r>
              <a:rPr lang="zh-CN" altLang="en-US" sz="2800" b="1">
                <a:sym typeface="+mn-ea"/>
              </a:rPr>
              <a:t>      单纯性颅底骨折无须特殊治疗，主要观察有无脑损伤及处理脑脊液漏、颅神经损伤等合并症。当合并有脑脊液漏时，需防止颅内感染，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禁忌填塞</a:t>
            </a:r>
            <a:r>
              <a:rPr lang="zh-CN" altLang="en-US" sz="2800" b="1">
                <a:sym typeface="+mn-ea"/>
              </a:rPr>
              <a:t>或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冲洗</a:t>
            </a:r>
            <a:r>
              <a:rPr lang="zh-CN" altLang="en-US" sz="2800" b="1">
                <a:sym typeface="+mn-ea"/>
              </a:rPr>
              <a:t>。静脉或肌肉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注射抗生素</a:t>
            </a:r>
            <a:r>
              <a:rPr lang="zh-CN" altLang="en-US" sz="2800" b="1">
                <a:sym typeface="+mn-ea"/>
              </a:rPr>
              <a:t>。多数漏口在伤后</a:t>
            </a:r>
            <a:r>
              <a:rPr lang="en-US" altLang="zh-CN" sz="2800" b="1">
                <a:sym typeface="+mn-ea"/>
              </a:rPr>
              <a:t>1</a:t>
            </a:r>
            <a:r>
              <a:rPr lang="zh-CN" altLang="en-US" sz="2800" b="1">
                <a:sym typeface="+mn-ea"/>
              </a:rPr>
              <a:t>～</a:t>
            </a: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周内自行愈合。超过一个月仍未停止漏液者，可考虑手术。 </a:t>
            </a:r>
            <a:br>
              <a:rPr lang="zh-CN" altLang="en-US" sz="2800" b="1">
                <a:sym typeface="+mn-ea"/>
              </a:rPr>
            </a:br>
            <a:endParaRPr lang="zh-CN" altLang="en-US" sz="2800" b="1"/>
          </a:p>
          <a:p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9763" y="914400"/>
            <a:ext cx="10852237" cy="441964"/>
          </a:xfrm>
        </p:spPr>
        <p:txBody>
          <a:bodyPr/>
          <a:lstStyle/>
          <a:p>
            <a:r>
              <a:rPr lang="en-US" altLang="zh-CN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治疗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90600" y="1962150"/>
            <a:ext cx="10944224" cy="489585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marL="457200" lvl="1" indent="0">
              <a:buNone/>
            </a:pP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、手术治疗合并症 ：</a:t>
            </a:r>
            <a:br>
              <a:rPr lang="zh-CN" altLang="en-US" sz="2800" b="1">
                <a:sym typeface="+mn-ea"/>
              </a:rPr>
            </a:br>
            <a:r>
              <a:rPr lang="en-US" altLang="zh-CN" sz="2800" b="1">
                <a:sym typeface="+mn-ea"/>
              </a:rPr>
              <a:t>(1)</a:t>
            </a:r>
            <a:r>
              <a:rPr lang="zh-CN" altLang="en-US" sz="2800" b="1">
                <a:sym typeface="+mn-ea"/>
              </a:rPr>
              <a:t>脑脊液漏不愈达一个月以上者，在抗感染前提下，开颅手术修补硬脑膜，以封闭漏口。 </a:t>
            </a:r>
            <a:br>
              <a:rPr lang="zh-CN" altLang="en-US" sz="2800" b="1">
                <a:sym typeface="+mn-ea"/>
              </a:rPr>
            </a:br>
            <a:r>
              <a:rPr lang="en-US" altLang="zh-CN" sz="2800" b="1">
                <a:sym typeface="+mn-ea"/>
              </a:rPr>
              <a:t>(2)</a:t>
            </a:r>
            <a:r>
              <a:rPr lang="zh-CN" altLang="en-US" sz="2800" b="1">
                <a:sym typeface="+mn-ea"/>
              </a:rPr>
              <a:t>对伤后出现视力减退，疑为碎骨片挫伤或血肿压迫视神经者，应在</a:t>
            </a:r>
            <a:r>
              <a:rPr lang="en-US" altLang="zh-CN" sz="2800" b="1">
                <a:sym typeface="+mn-ea"/>
              </a:rPr>
              <a:t>12</a:t>
            </a:r>
            <a:r>
              <a:rPr lang="zh-CN" altLang="en-US" sz="2800" b="1">
                <a:sym typeface="+mn-ea"/>
              </a:rPr>
              <a:t>小时内行视神经管减压术。</a:t>
            </a:r>
            <a:endParaRPr lang="zh-CN" altLang="en-US" sz="2800" b="1"/>
          </a:p>
          <a:p>
            <a:pPr marL="457200" lvl="1" indent="0">
              <a:buNone/>
            </a:pP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  <mc:AlternateContent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https://d.book118.com/668030071140006047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3"/>
  <p:tag name="KSO_WM_UNIT_INDEX" val="3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COMBINE_RELATE_SLIDE_ID" val="background20176891_1"/>
  <p:tag name="KSO_WM_TAG_VERSION" val="1.0"/>
  <p:tag name="KSO_WM_TEMPLATE_CATEGORY" val="custom"/>
  <p:tag name="KSO_WM_TEMPLATE_COLOR_TYPE" val="1"/>
  <p:tag name="KSO_WM_TEMPLATE_INDEX" val="20177407"/>
  <p:tag name="KSO_WM_TEMPLATE_MASTER_THUMB_INDEX" val="12"/>
  <p:tag name="KSO_WM_TEMPLATE_MASTER_TYPE" val="1"/>
  <p:tag name="KSO_WM_TEMPLATE_SUBCATEGORY" val="0"/>
  <p:tag name="KSO_WM_TEMPLATE_THUMBS_INDEX" val="1、4、11、23、25、27"/>
</p:tagLst>
</file>

<file path=ppt/tags/tag146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47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48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49.xml><?xml version="1.0" encoding="utf-8"?>
<p:tagLst xmlns:p="http://schemas.openxmlformats.org/presentationml/2006/main">
  <p:tag name="KSO_WM_UNIT_PLACING_PICTURE_USER_VIEWPORT" val="{&quot;height&quot;:3070,&quot;width&quot;:4728}"/>
  <p:tag name="REFSHAPE" val="476340252"/>
</p:tagLst>
</file>

<file path=ppt/tags/tag150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51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52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53.xml><?xml version="1.0" encoding="utf-8"?>
<p:tagLst xmlns:p="http://schemas.openxmlformats.org/presentationml/2006/main">
  <p:tag name="KSO_WM_UNIT_TABLE_BEAUTIFY" val="smartTable{bc13056d-91d8-457f-9cd9-f1e2c6917eb0}"/>
</p:tagLst>
</file>

<file path=ppt/tags/tag154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55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56.xml><?xml version="1.0" encoding="utf-8"?>
<p:tagLst xmlns:p="http://schemas.openxmlformats.org/presentationml/2006/main">
  <p:tag name="KSO_WM_TEMPLATE_CATEGORY" val="custom"/>
  <p:tag name="KSO_WM_TEMPLATE_INDEX" val="20177407"/>
</p:tagLst>
</file>

<file path=ppt/tags/tag15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119">
      <a:dk1>
        <a:srgbClr val="000000"/>
      </a:dk1>
      <a:lt1>
        <a:srgbClr val="FFFFFF"/>
      </a:lt1>
      <a:dk2>
        <a:srgbClr val="EEF8E7"/>
      </a:dk2>
      <a:lt2>
        <a:srgbClr val="F8FFF3"/>
      </a:lt2>
      <a:accent1>
        <a:srgbClr val="929E2D"/>
      </a:accent1>
      <a:accent2>
        <a:srgbClr val="A2811D"/>
      </a:accent2>
      <a:accent3>
        <a:srgbClr val="AD621F"/>
      </a:accent3>
      <a:accent4>
        <a:srgbClr val="B0422B"/>
      </a:accent4>
      <a:accent5>
        <a:srgbClr val="AA1F3E"/>
      </a:accent5>
      <a:accent6>
        <a:srgbClr val="99004D"/>
      </a:accent6>
      <a:hlink>
        <a:srgbClr val="334EE4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2">
      <vt:lpstr>Arial</vt:lpstr>
      <vt:lpstr>Calibri</vt:lpstr>
      <vt:lpstr>微软雅黑</vt:lpstr>
      <vt:lpstr>汉仪旗黑-85S</vt:lpstr>
      <vt:lpstr>Aller Light</vt:lpstr>
      <vt:lpstr>Roboto</vt:lpstr>
      <vt:lpstr>方正姚体</vt:lpstr>
      <vt:lpstr>Calibri Light</vt:lpstr>
      <vt:lpstr>黑体</vt:lpstr>
      <vt:lpstr>Wingdings</vt:lpstr>
      <vt:lpstr>Office Theme</vt:lpstr>
      <vt:lpstr>PowerPoint Presentation</vt:lpstr>
      <vt:lpstr>PowerPoint Presentation</vt:lpstr>
      <vt:lpstr>概述</vt:lpstr>
      <vt:lpstr>颅底骨折的分类</vt:lpstr>
      <vt:lpstr>1.颅前窝骨折</vt:lpstr>
      <vt:lpstr>2.颅中窝骨折:</vt:lpstr>
      <vt:lpstr>3.颅后窝骨折:</vt:lpstr>
      <vt:lpstr>  临床表现</vt:lpstr>
      <vt:lpstr> 治疗</vt:lpstr>
      <vt:lpstr> 治疗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2024-09-29T09:57:15.286</cp:lastPrinted>
  <dcterms:created xsi:type="dcterms:W3CDTF">2024-09-29T01:57:15Z</dcterms:created>
  <dcterms:modified xsi:type="dcterms:W3CDTF">2024-09-29T01:57:20Z</dcterms:modified>
</cp:coreProperties>
</file>