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1C048-AA32-4E0A-9F69-C055E3E67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D0D3B-A69B-48A6-8AD3-4A9809F65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B5993-54CC-4C69-80C3-B2FBEDFDB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855B5-43E6-4D1C-A8DF-08DA62073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0D47E9-2577-4C29-A8CD-CFE649A53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57E42F-0D2F-4E87-9986-255D0BEE6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4C51F1-A37F-4A8A-A59F-349392E84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2450F-AF1B-43AB-9F70-6732E19A0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8A8F2-3BD2-4D8E-BF15-CDDD7A92F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3EDD2-33BE-4931-89CF-BE099CFE6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03440-3768-4A9E-9B4A-3BC8EF485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4102212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青年旅舍项目市场调研报告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青年旅舍市场概述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青年旅舍项目分析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市场需求与消费者行为调研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竞争对手分析与比较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市场机会与挑战识别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分析青年旅舍项目的市场潜力，为投资者和经营者提供决策依据。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随着旅游业的发展和背包客文化的兴起，青年旅舍作为一种经济实惠且社交性强的住宿选择，越来越受到年轻人的青睐。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覆盖全国主要旅游城市和热门旅游目的地，包括一线城市、二线城市和旅游景区周边地区。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采用问卷调查、在线数据收集、实地考察等多种方式，确保调研结果的全面性和准确性。同时，对竞争对手进行了详细的分析，包括其定价策略、服务质量和市场份额等。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青年旅舍市场概述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未来几年，青年旅舍市场有望继续保持稳健的增长趋势。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青年旅舍市场规模持续扩大，成为全球旅游业的重要组成部分。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随着背包客、学生等年轻旅行者的增多，青年旅舍市场需求不断增长。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青年旅舍的主要消费者群体为年轻人，他们注重价格、社交和旅行体验。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背包客文化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08" r="152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学生群体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消费者中有很多是背包客，他们喜欢独立探索、结交朋友，享受不同文化的碰撞。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学生也是青年旅舍的重要消费者之一，他们通常选择经济实惠的住宿方式。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国际品牌如Hostelling International、Youth Hostels Association等在全球范围内拥有广泛的知名度和影响力。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国内品牌如锦江之星、7天连锁酒店等也纷纷涉足青年旅舍市场，通过品牌优势、连锁经营等方式提升竞争力。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此外，一些独立运营的青年旅舍也凭借特色主题、优质服务等方式在市场上脱颖而出。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青年旅舍市场竞争激烈，国内外品牌众多，市场集中度逐渐提高。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竞争格局和主要品牌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青年旅舍项目分析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主要面向背包客、学生、年轻旅行者等预算有限的旅客。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注重社交氛围的营造，提供共享空间如厨房、客厅等，鼓励旅客互动交流；强调文化体验，组织当地文化活动和交流项目；注重环保理念，推广绿色旅游。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项目特色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项目定位和特色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设施和服务配置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住宿设施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其他服务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公共服务设施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娱乐休闲设施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提供多种房型选择，如多人间、家庭房等，满足不同客户需求；房间内配备基本生活设施，如舒适床铺、独立卫浴等。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设立共享厨房、洗衣房、休息区等公共设施，方便旅客使用；提供免费Wi-Fi、行李寄存等便捷服务。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设置书吧、咖啡厅等休闲场所，提供旅行书籍、音乐等设施；组织丰富多样的娱乐活动，如桌游之夜、电影放映等。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提供旅游咨询服务，帮助旅客规划行程；与当地旅游景点合作，为旅客提供优惠门票等福利。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2623" r="3262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采用分时段定价策略，旺季和淡季价格不同；提供会员制度和长期住宿优惠等政策，吸引回头客和长期客户。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收益模式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主要通过房间出租获得收益；同时，通过提供额外服务如旅游咨询服务、组织文化活动等增加附加值收益；与当地商家合作推广，获取合作佣金等。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价格策略和收益模式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市场需求与消费者行为调研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1181233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18762" y="4322207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设施与服务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040982" y="1181233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社交需求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589205" y="4322207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地理位置便利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70539" y="3242351"/>
            <a:ext cx="9999345" cy="1071087"/>
            <a:chOff x="970539" y="3242351"/>
            <a:chExt cx="9999345" cy="1071087"/>
          </a:xfrm>
        </p:grpSpPr>
        <p:sp>
          <p:nvSpPr>
            <p:cNvPr id="29" name="Freeform 29"/>
            <p:cNvSpPr/>
            <p:nvPr/>
          </p:nvSpPr>
          <p:spPr>
            <a:xfrm>
              <a:off x="970539" y="3242351"/>
              <a:ext cx="2379917" cy="875729"/>
            </a:xfrm>
            <a:custGeom>
              <a:rect l="l" t="t" r="r" b="b"/>
              <a:pathLst>
                <a:path w="119999" h="119999">
                  <a:moveTo>
                    <a:pt x="21366" y="0"/>
                  </a:moveTo>
                  <a:lnTo>
                    <a:pt x="14583" y="27688"/>
                  </a:lnTo>
                  <a:lnTo>
                    <a:pt x="1694" y="27688"/>
                  </a:lnTo>
                  <a:cubicBezTo>
                    <a:pt x="755" y="27688"/>
                    <a:pt x="0" y="29755"/>
                    <a:pt x="0" y="32305"/>
                  </a:cubicBezTo>
                  <a:lnTo>
                    <a:pt x="0" y="115383"/>
                  </a:lnTo>
                  <a:cubicBezTo>
                    <a:pt x="0" y="117933"/>
                    <a:pt x="755" y="119994"/>
                    <a:pt x="1694" y="119994"/>
                  </a:cubicBezTo>
                  <a:lnTo>
                    <a:pt x="118300" y="119994"/>
                  </a:lnTo>
                  <a:cubicBezTo>
                    <a:pt x="119238" y="119994"/>
                    <a:pt x="119994" y="117933"/>
                    <a:pt x="119994" y="115383"/>
                  </a:cubicBezTo>
                  <a:lnTo>
                    <a:pt x="119994" y="32305"/>
                  </a:lnTo>
                  <a:cubicBezTo>
                    <a:pt x="120000" y="29755"/>
                    <a:pt x="119238" y="27688"/>
                    <a:pt x="118300" y="27688"/>
                  </a:cubicBezTo>
                  <a:lnTo>
                    <a:pt x="28155" y="27688"/>
                  </a:lnTo>
                  <a:lnTo>
                    <a:pt x="2136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518762" y="3437709"/>
              <a:ext cx="2380679" cy="875729"/>
            </a:xfrm>
            <a:custGeom>
              <a:rect l="l" t="t" r="r" b="b"/>
              <a:pathLst>
                <a:path w="119999" h="119999">
                  <a:moveTo>
                    <a:pt x="1694" y="0"/>
                  </a:moveTo>
                  <a:cubicBezTo>
                    <a:pt x="755" y="0"/>
                    <a:pt x="0" y="2061"/>
                    <a:pt x="0" y="4611"/>
                  </a:cubicBezTo>
                  <a:lnTo>
                    <a:pt x="0" y="87688"/>
                  </a:lnTo>
                  <a:cubicBezTo>
                    <a:pt x="0" y="90238"/>
                    <a:pt x="755" y="92305"/>
                    <a:pt x="1694" y="92305"/>
                  </a:cubicBezTo>
                  <a:lnTo>
                    <a:pt x="14594" y="92305"/>
                  </a:lnTo>
                  <a:lnTo>
                    <a:pt x="21383" y="119994"/>
                  </a:lnTo>
                  <a:lnTo>
                    <a:pt x="28177" y="92305"/>
                  </a:lnTo>
                  <a:lnTo>
                    <a:pt x="118300" y="92305"/>
                  </a:lnTo>
                  <a:cubicBezTo>
                    <a:pt x="119238" y="92305"/>
                    <a:pt x="119994" y="90238"/>
                    <a:pt x="119994" y="87688"/>
                  </a:cubicBezTo>
                  <a:lnTo>
                    <a:pt x="119994" y="4611"/>
                  </a:lnTo>
                  <a:cubicBezTo>
                    <a:pt x="120000" y="2061"/>
                    <a:pt x="119238" y="0"/>
                    <a:pt x="118300" y="0"/>
                  </a:cubicBezTo>
                  <a:lnTo>
                    <a:pt x="169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6040982" y="3242351"/>
              <a:ext cx="2379917" cy="875729"/>
            </a:xfrm>
            <a:custGeom>
              <a:rect l="l" t="t" r="r" b="b"/>
              <a:pathLst>
                <a:path w="119999" h="119999">
                  <a:moveTo>
                    <a:pt x="21366" y="0"/>
                  </a:moveTo>
                  <a:lnTo>
                    <a:pt x="14583" y="27688"/>
                  </a:lnTo>
                  <a:lnTo>
                    <a:pt x="1694" y="27688"/>
                  </a:lnTo>
                  <a:cubicBezTo>
                    <a:pt x="755" y="27688"/>
                    <a:pt x="0" y="29755"/>
                    <a:pt x="0" y="32305"/>
                  </a:cubicBezTo>
                  <a:lnTo>
                    <a:pt x="0" y="115383"/>
                  </a:lnTo>
                  <a:cubicBezTo>
                    <a:pt x="0" y="117933"/>
                    <a:pt x="755" y="119994"/>
                    <a:pt x="1694" y="119994"/>
                  </a:cubicBezTo>
                  <a:lnTo>
                    <a:pt x="118300" y="119994"/>
                  </a:lnTo>
                  <a:cubicBezTo>
                    <a:pt x="119238" y="119994"/>
                    <a:pt x="119994" y="117933"/>
                    <a:pt x="119994" y="115383"/>
                  </a:cubicBezTo>
                  <a:lnTo>
                    <a:pt x="119994" y="32305"/>
                  </a:lnTo>
                  <a:cubicBezTo>
                    <a:pt x="120000" y="29755"/>
                    <a:pt x="119238" y="27688"/>
                    <a:pt x="118300" y="27688"/>
                  </a:cubicBezTo>
                  <a:lnTo>
                    <a:pt x="28155" y="27688"/>
                  </a:lnTo>
                  <a:lnTo>
                    <a:pt x="21366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589205" y="3437709"/>
              <a:ext cx="2380679" cy="875729"/>
            </a:xfrm>
            <a:custGeom>
              <a:rect l="l" t="t" r="r" b="b"/>
              <a:pathLst>
                <a:path w="119999" h="119999">
                  <a:moveTo>
                    <a:pt x="1694" y="0"/>
                  </a:moveTo>
                  <a:cubicBezTo>
                    <a:pt x="755" y="0"/>
                    <a:pt x="0" y="2061"/>
                    <a:pt x="0" y="4611"/>
                  </a:cubicBezTo>
                  <a:lnTo>
                    <a:pt x="0" y="87688"/>
                  </a:lnTo>
                  <a:cubicBezTo>
                    <a:pt x="0" y="90238"/>
                    <a:pt x="755" y="92305"/>
                    <a:pt x="1694" y="92305"/>
                  </a:cubicBezTo>
                  <a:lnTo>
                    <a:pt x="14594" y="92305"/>
                  </a:lnTo>
                  <a:lnTo>
                    <a:pt x="21383" y="119994"/>
                  </a:lnTo>
                  <a:lnTo>
                    <a:pt x="28177" y="92305"/>
                  </a:lnTo>
                  <a:lnTo>
                    <a:pt x="118300" y="92305"/>
                  </a:lnTo>
                  <a:cubicBezTo>
                    <a:pt x="119238" y="92305"/>
                    <a:pt x="119994" y="90238"/>
                    <a:pt x="119994" y="87688"/>
                  </a:cubicBezTo>
                  <a:lnTo>
                    <a:pt x="119994" y="4611"/>
                  </a:lnTo>
                  <a:cubicBezTo>
                    <a:pt x="120000" y="2061"/>
                    <a:pt x="119238" y="0"/>
                    <a:pt x="118300" y="0"/>
                  </a:cubicBezTo>
                  <a:lnTo>
                    <a:pt x="1694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3" name="Freeform 33"/>
          <p:cNvSpPr/>
          <p:nvPr/>
        </p:nvSpPr>
        <p:spPr>
          <a:xfrm>
            <a:off x="1167611" y="3622827"/>
            <a:ext cx="477393" cy="308134"/>
          </a:xfrm>
          <a:custGeom>
            <a:rect l="l" t="t" r="r" b="b"/>
            <a:pathLst>
              <a:path w="119999" h="119999">
                <a:moveTo>
                  <a:pt x="91807" y="33375"/>
                </a:moveTo>
                <a:lnTo>
                  <a:pt x="91807" y="33375"/>
                </a:lnTo>
                <a:cubicBezTo>
                  <a:pt x="89638" y="33375"/>
                  <a:pt x="87710" y="33375"/>
                  <a:pt x="85542" y="33375"/>
                </a:cubicBezTo>
                <a:cubicBezTo>
                  <a:pt x="81204" y="13500"/>
                  <a:pt x="70602" y="0"/>
                  <a:pt x="55662" y="0"/>
                </a:cubicBezTo>
                <a:cubicBezTo>
                  <a:pt x="38554" y="0"/>
                  <a:pt x="23614" y="23250"/>
                  <a:pt x="23614" y="50250"/>
                </a:cubicBezTo>
                <a:cubicBezTo>
                  <a:pt x="23614" y="50250"/>
                  <a:pt x="23614" y="53250"/>
                  <a:pt x="23614" y="56250"/>
                </a:cubicBezTo>
                <a:cubicBezTo>
                  <a:pt x="23614" y="56250"/>
                  <a:pt x="23614" y="56250"/>
                  <a:pt x="21445" y="56250"/>
                </a:cubicBezTo>
                <a:cubicBezTo>
                  <a:pt x="10843" y="56250"/>
                  <a:pt x="0" y="70125"/>
                  <a:pt x="0" y="90000"/>
                </a:cubicBezTo>
                <a:cubicBezTo>
                  <a:pt x="0" y="106500"/>
                  <a:pt x="10843" y="119625"/>
                  <a:pt x="21445" y="119625"/>
                </a:cubicBezTo>
                <a:cubicBezTo>
                  <a:pt x="91807" y="119625"/>
                  <a:pt x="91807" y="119625"/>
                  <a:pt x="91807" y="119625"/>
                </a:cubicBezTo>
                <a:cubicBezTo>
                  <a:pt x="106746" y="119625"/>
                  <a:pt x="119759" y="103125"/>
                  <a:pt x="119759" y="76500"/>
                </a:cubicBezTo>
                <a:cubicBezTo>
                  <a:pt x="119759" y="53250"/>
                  <a:pt x="106746" y="33375"/>
                  <a:pt x="91807" y="33375"/>
                </a:cubicBezTo>
                <a:close/>
                <a:moveTo>
                  <a:pt x="68433" y="73125"/>
                </a:moveTo>
                <a:lnTo>
                  <a:pt x="68433" y="73125"/>
                </a:lnTo>
                <a:cubicBezTo>
                  <a:pt x="64096" y="79875"/>
                  <a:pt x="53493" y="99750"/>
                  <a:pt x="51325" y="103125"/>
                </a:cubicBezTo>
                <a:cubicBezTo>
                  <a:pt x="51325" y="103125"/>
                  <a:pt x="49156" y="106500"/>
                  <a:pt x="46987" y="103125"/>
                </a:cubicBezTo>
                <a:cubicBezTo>
                  <a:pt x="46987" y="103125"/>
                  <a:pt x="46987" y="103125"/>
                  <a:pt x="46987" y="99750"/>
                </a:cubicBezTo>
                <a:lnTo>
                  <a:pt x="46987" y="96375"/>
                </a:lnTo>
                <a:cubicBezTo>
                  <a:pt x="53493" y="76500"/>
                  <a:pt x="53493" y="76500"/>
                  <a:pt x="53493" y="76500"/>
                </a:cubicBezTo>
                <a:cubicBezTo>
                  <a:pt x="53493" y="73125"/>
                  <a:pt x="51325" y="73125"/>
                  <a:pt x="49156" y="73125"/>
                </a:cubicBezTo>
                <a:lnTo>
                  <a:pt x="49156" y="73125"/>
                </a:lnTo>
                <a:cubicBezTo>
                  <a:pt x="46987" y="70125"/>
                  <a:pt x="44819" y="70125"/>
                  <a:pt x="44819" y="66750"/>
                </a:cubicBezTo>
                <a:cubicBezTo>
                  <a:pt x="44819" y="63375"/>
                  <a:pt x="44819" y="63375"/>
                  <a:pt x="46987" y="60000"/>
                </a:cubicBezTo>
                <a:cubicBezTo>
                  <a:pt x="49156" y="53250"/>
                  <a:pt x="62168" y="33375"/>
                  <a:pt x="62168" y="33375"/>
                </a:cubicBezTo>
                <a:cubicBezTo>
                  <a:pt x="64096" y="30000"/>
                  <a:pt x="64096" y="30000"/>
                  <a:pt x="66265" y="30000"/>
                </a:cubicBezTo>
                <a:cubicBezTo>
                  <a:pt x="66265" y="33375"/>
                  <a:pt x="68433" y="33375"/>
                  <a:pt x="68433" y="33375"/>
                </a:cubicBezTo>
                <a:cubicBezTo>
                  <a:pt x="68433" y="36375"/>
                  <a:pt x="66265" y="36375"/>
                  <a:pt x="66265" y="39750"/>
                </a:cubicBezTo>
                <a:cubicBezTo>
                  <a:pt x="60000" y="60000"/>
                  <a:pt x="60000" y="60000"/>
                  <a:pt x="60000" y="60000"/>
                </a:cubicBezTo>
                <a:cubicBezTo>
                  <a:pt x="62168" y="60000"/>
                  <a:pt x="64096" y="63375"/>
                  <a:pt x="66265" y="63375"/>
                </a:cubicBezTo>
                <a:lnTo>
                  <a:pt x="66265" y="63375"/>
                </a:lnTo>
                <a:cubicBezTo>
                  <a:pt x="68433" y="63375"/>
                  <a:pt x="70602" y="66750"/>
                  <a:pt x="70602" y="70125"/>
                </a:cubicBezTo>
                <a:lnTo>
                  <a:pt x="68433" y="73125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762126" y="3604492"/>
            <a:ext cx="439388" cy="344805"/>
          </a:xfrm>
          <a:custGeom>
            <a:rect l="l" t="t" r="r" b="b"/>
            <a:pathLst>
              <a:path w="73" h="57">
                <a:moveTo>
                  <a:pt x="57" y="37"/>
                </a:moveTo>
                <a:cubicBezTo>
                  <a:pt x="38" y="56"/>
                  <a:pt x="38" y="56"/>
                  <a:pt x="38" y="56"/>
                </a:cubicBezTo>
                <a:cubicBezTo>
                  <a:pt x="37" y="57"/>
                  <a:pt x="36" y="57"/>
                  <a:pt x="34" y="57"/>
                </a:cubicBezTo>
                <a:cubicBezTo>
                  <a:pt x="33" y="57"/>
                  <a:pt x="32" y="57"/>
                  <a:pt x="31" y="56"/>
                </a:cubicBezTo>
                <a:cubicBezTo>
                  <a:pt x="4" y="28"/>
                  <a:pt x="4" y="28"/>
                  <a:pt x="4" y="28"/>
                </a:cubicBezTo>
                <a:cubicBezTo>
                  <a:pt x="2" y="27"/>
                  <a:pt x="0" y="23"/>
                  <a:pt x="0" y="20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3" y="0"/>
                  <a:pt x="5" y="0"/>
                </a:cubicBezTo>
                <a:cubicBezTo>
                  <a:pt x="21" y="0"/>
                  <a:pt x="21" y="0"/>
                  <a:pt x="21" y="0"/>
                </a:cubicBezTo>
                <a:cubicBezTo>
                  <a:pt x="24" y="0"/>
                  <a:pt x="27" y="1"/>
                  <a:pt x="29" y="3"/>
                </a:cubicBezTo>
                <a:cubicBezTo>
                  <a:pt x="57" y="30"/>
                  <a:pt x="57" y="30"/>
                  <a:pt x="57" y="30"/>
                </a:cubicBezTo>
                <a:cubicBezTo>
                  <a:pt x="57" y="31"/>
                  <a:pt x="58" y="32"/>
                  <a:pt x="58" y="34"/>
                </a:cubicBezTo>
                <a:cubicBezTo>
                  <a:pt x="58" y="35"/>
                  <a:pt x="57" y="36"/>
                  <a:pt x="57" y="37"/>
                </a:cubicBezTo>
                <a:close/>
                <a:moveTo>
                  <a:pt x="13" y="7"/>
                </a:moveTo>
                <a:cubicBezTo>
                  <a:pt x="10" y="7"/>
                  <a:pt x="8" y="9"/>
                  <a:pt x="8" y="12"/>
                </a:cubicBezTo>
                <a:cubicBezTo>
                  <a:pt x="8" y="14"/>
                  <a:pt x="10" y="17"/>
                  <a:pt x="13" y="17"/>
                </a:cubicBezTo>
                <a:cubicBezTo>
                  <a:pt x="15" y="17"/>
                  <a:pt x="17" y="14"/>
                  <a:pt x="17" y="12"/>
                </a:cubicBezTo>
                <a:cubicBezTo>
                  <a:pt x="17" y="9"/>
                  <a:pt x="15" y="7"/>
                  <a:pt x="13" y="7"/>
                </a:cubicBezTo>
                <a:close/>
                <a:moveTo>
                  <a:pt x="71" y="37"/>
                </a:moveTo>
                <a:cubicBezTo>
                  <a:pt x="52" y="56"/>
                  <a:pt x="52" y="56"/>
                  <a:pt x="52" y="56"/>
                </a:cubicBezTo>
                <a:cubicBezTo>
                  <a:pt x="52" y="57"/>
                  <a:pt x="50" y="57"/>
                  <a:pt x="49" y="57"/>
                </a:cubicBezTo>
                <a:cubicBezTo>
                  <a:pt x="47" y="57"/>
                  <a:pt x="46" y="56"/>
                  <a:pt x="45" y="55"/>
                </a:cubicBezTo>
                <a:cubicBezTo>
                  <a:pt x="63" y="37"/>
                  <a:pt x="63" y="37"/>
                  <a:pt x="63" y="37"/>
                </a:cubicBezTo>
                <a:cubicBezTo>
                  <a:pt x="63" y="36"/>
                  <a:pt x="64" y="35"/>
                  <a:pt x="64" y="34"/>
                </a:cubicBezTo>
                <a:cubicBezTo>
                  <a:pt x="64" y="32"/>
                  <a:pt x="63" y="31"/>
                  <a:pt x="63" y="30"/>
                </a:cubicBezTo>
                <a:cubicBezTo>
                  <a:pt x="35" y="3"/>
                  <a:pt x="35" y="3"/>
                  <a:pt x="35" y="3"/>
                </a:cubicBezTo>
                <a:cubicBezTo>
                  <a:pt x="34" y="1"/>
                  <a:pt x="30" y="0"/>
                  <a:pt x="27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8" y="0"/>
                  <a:pt x="42" y="1"/>
                  <a:pt x="44" y="3"/>
                </a:cubicBezTo>
                <a:cubicBezTo>
                  <a:pt x="71" y="30"/>
                  <a:pt x="71" y="30"/>
                  <a:pt x="71" y="30"/>
                </a:cubicBezTo>
                <a:cubicBezTo>
                  <a:pt x="72" y="31"/>
                  <a:pt x="73" y="32"/>
                  <a:pt x="73" y="34"/>
                </a:cubicBezTo>
                <a:cubicBezTo>
                  <a:pt x="73" y="35"/>
                  <a:pt x="72" y="36"/>
                  <a:pt x="71" y="37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6211670" y="3600681"/>
            <a:ext cx="391477" cy="352425"/>
          </a:xfrm>
          <a:custGeom>
            <a:rect l="l" t="t" r="r" b="b"/>
            <a:pathLst>
              <a:path w="119999" h="119999">
                <a:moveTo>
                  <a:pt x="19277" y="40719"/>
                </a:moveTo>
                <a:lnTo>
                  <a:pt x="19277" y="40719"/>
                </a:lnTo>
                <a:cubicBezTo>
                  <a:pt x="23373" y="36134"/>
                  <a:pt x="27951" y="38561"/>
                  <a:pt x="34216" y="45573"/>
                </a:cubicBezTo>
                <a:cubicBezTo>
                  <a:pt x="36385" y="48000"/>
                  <a:pt x="36385" y="45573"/>
                  <a:pt x="36385" y="45573"/>
                </a:cubicBezTo>
                <a:cubicBezTo>
                  <a:pt x="38554" y="45573"/>
                  <a:pt x="44819" y="36134"/>
                  <a:pt x="46987" y="36134"/>
                </a:cubicBezTo>
                <a:cubicBezTo>
                  <a:pt x="46987" y="36134"/>
                  <a:pt x="46987" y="36134"/>
                  <a:pt x="46987" y="33707"/>
                </a:cubicBezTo>
                <a:cubicBezTo>
                  <a:pt x="44819" y="33707"/>
                  <a:pt x="42891" y="31280"/>
                  <a:pt x="42891" y="28853"/>
                </a:cubicBezTo>
                <a:cubicBezTo>
                  <a:pt x="32048" y="12134"/>
                  <a:pt x="72530" y="2696"/>
                  <a:pt x="66265" y="2696"/>
                </a:cubicBezTo>
                <a:cubicBezTo>
                  <a:pt x="61927" y="0"/>
                  <a:pt x="49156" y="0"/>
                  <a:pt x="46987" y="0"/>
                </a:cubicBezTo>
                <a:cubicBezTo>
                  <a:pt x="40722" y="2696"/>
                  <a:pt x="30120" y="9707"/>
                  <a:pt x="25783" y="14561"/>
                </a:cubicBezTo>
                <a:cubicBezTo>
                  <a:pt x="19277" y="19415"/>
                  <a:pt x="17349" y="21842"/>
                  <a:pt x="17349" y="21842"/>
                </a:cubicBezTo>
                <a:cubicBezTo>
                  <a:pt x="14939" y="24000"/>
                  <a:pt x="17349" y="28853"/>
                  <a:pt x="12771" y="31280"/>
                </a:cubicBezTo>
                <a:cubicBezTo>
                  <a:pt x="8674" y="33707"/>
                  <a:pt x="6506" y="31280"/>
                  <a:pt x="4337" y="33707"/>
                </a:cubicBezTo>
                <a:cubicBezTo>
                  <a:pt x="4337" y="36134"/>
                  <a:pt x="2168" y="36134"/>
                  <a:pt x="0" y="38561"/>
                </a:cubicBezTo>
                <a:lnTo>
                  <a:pt x="0" y="40719"/>
                </a:lnTo>
                <a:lnTo>
                  <a:pt x="8674" y="50426"/>
                </a:lnTo>
                <a:cubicBezTo>
                  <a:pt x="8674" y="52853"/>
                  <a:pt x="10602" y="52853"/>
                  <a:pt x="12771" y="52853"/>
                </a:cubicBezTo>
                <a:cubicBezTo>
                  <a:pt x="12771" y="50426"/>
                  <a:pt x="14939" y="48000"/>
                  <a:pt x="17349" y="48000"/>
                </a:cubicBezTo>
                <a:cubicBezTo>
                  <a:pt x="17349" y="48000"/>
                  <a:pt x="17349" y="40719"/>
                  <a:pt x="19277" y="40719"/>
                </a:cubicBezTo>
                <a:close/>
                <a:moveTo>
                  <a:pt x="53493" y="43146"/>
                </a:moveTo>
                <a:lnTo>
                  <a:pt x="53493" y="43146"/>
                </a:lnTo>
                <a:cubicBezTo>
                  <a:pt x="51325" y="43146"/>
                  <a:pt x="51325" y="43146"/>
                  <a:pt x="51325" y="43146"/>
                </a:cubicBezTo>
                <a:cubicBezTo>
                  <a:pt x="42891" y="50426"/>
                  <a:pt x="42891" y="50426"/>
                  <a:pt x="42891" y="50426"/>
                </a:cubicBezTo>
                <a:cubicBezTo>
                  <a:pt x="40722" y="52853"/>
                  <a:pt x="40722" y="52853"/>
                  <a:pt x="40722" y="55011"/>
                </a:cubicBezTo>
                <a:cubicBezTo>
                  <a:pt x="91807" y="117303"/>
                  <a:pt x="91807" y="117303"/>
                  <a:pt x="91807" y="117303"/>
                </a:cubicBezTo>
                <a:cubicBezTo>
                  <a:pt x="91807" y="119730"/>
                  <a:pt x="94216" y="119730"/>
                  <a:pt x="96144" y="117303"/>
                </a:cubicBezTo>
                <a:cubicBezTo>
                  <a:pt x="102650" y="112449"/>
                  <a:pt x="102650" y="112449"/>
                  <a:pt x="102650" y="112449"/>
                </a:cubicBezTo>
                <a:cubicBezTo>
                  <a:pt x="102650" y="110022"/>
                  <a:pt x="102650" y="107865"/>
                  <a:pt x="102650" y="107865"/>
                </a:cubicBezTo>
                <a:lnTo>
                  <a:pt x="53493" y="43146"/>
                </a:lnTo>
                <a:close/>
                <a:moveTo>
                  <a:pt x="119759" y="16988"/>
                </a:moveTo>
                <a:lnTo>
                  <a:pt x="119759" y="16988"/>
                </a:lnTo>
                <a:cubicBezTo>
                  <a:pt x="117590" y="12134"/>
                  <a:pt x="117590" y="14561"/>
                  <a:pt x="115421" y="14561"/>
                </a:cubicBezTo>
                <a:cubicBezTo>
                  <a:pt x="115421" y="16988"/>
                  <a:pt x="111084" y="21842"/>
                  <a:pt x="111084" y="24000"/>
                </a:cubicBezTo>
                <a:cubicBezTo>
                  <a:pt x="108915" y="28853"/>
                  <a:pt x="104819" y="33707"/>
                  <a:pt x="98313" y="28853"/>
                </a:cubicBezTo>
                <a:cubicBezTo>
                  <a:pt x="91807" y="21842"/>
                  <a:pt x="94216" y="19415"/>
                  <a:pt x="96144" y="16988"/>
                </a:cubicBezTo>
                <a:cubicBezTo>
                  <a:pt x="96144" y="14561"/>
                  <a:pt x="100481" y="7550"/>
                  <a:pt x="100481" y="5123"/>
                </a:cubicBezTo>
                <a:cubicBezTo>
                  <a:pt x="102650" y="5123"/>
                  <a:pt x="100481" y="2696"/>
                  <a:pt x="98313" y="2696"/>
                </a:cubicBezTo>
                <a:cubicBezTo>
                  <a:pt x="96144" y="5123"/>
                  <a:pt x="83373" y="9707"/>
                  <a:pt x="81204" y="19415"/>
                </a:cubicBezTo>
                <a:cubicBezTo>
                  <a:pt x="79036" y="26426"/>
                  <a:pt x="83373" y="33707"/>
                  <a:pt x="76867" y="40719"/>
                </a:cubicBezTo>
                <a:cubicBezTo>
                  <a:pt x="68433" y="50426"/>
                  <a:pt x="68433" y="50426"/>
                  <a:pt x="68433" y="50426"/>
                </a:cubicBezTo>
                <a:cubicBezTo>
                  <a:pt x="76867" y="62292"/>
                  <a:pt x="76867" y="62292"/>
                  <a:pt x="76867" y="62292"/>
                </a:cubicBezTo>
                <a:cubicBezTo>
                  <a:pt x="87710" y="50426"/>
                  <a:pt x="87710" y="50426"/>
                  <a:pt x="87710" y="50426"/>
                </a:cubicBezTo>
                <a:cubicBezTo>
                  <a:pt x="89638" y="48000"/>
                  <a:pt x="94216" y="45573"/>
                  <a:pt x="98313" y="48000"/>
                </a:cubicBezTo>
                <a:cubicBezTo>
                  <a:pt x="108915" y="50426"/>
                  <a:pt x="113253" y="45573"/>
                  <a:pt x="117590" y="38561"/>
                </a:cubicBezTo>
                <a:cubicBezTo>
                  <a:pt x="119759" y="31280"/>
                  <a:pt x="119759" y="19415"/>
                  <a:pt x="119759" y="16988"/>
                </a:cubicBezTo>
                <a:close/>
                <a:moveTo>
                  <a:pt x="17349" y="107865"/>
                </a:moveTo>
                <a:lnTo>
                  <a:pt x="17349" y="107865"/>
                </a:lnTo>
                <a:cubicBezTo>
                  <a:pt x="14939" y="110022"/>
                  <a:pt x="14939" y="112449"/>
                  <a:pt x="17349" y="112449"/>
                </a:cubicBezTo>
                <a:cubicBezTo>
                  <a:pt x="21445" y="119730"/>
                  <a:pt x="21445" y="119730"/>
                  <a:pt x="21445" y="119730"/>
                </a:cubicBezTo>
                <a:cubicBezTo>
                  <a:pt x="23373" y="119730"/>
                  <a:pt x="25783" y="119730"/>
                  <a:pt x="25783" y="117303"/>
                </a:cubicBezTo>
                <a:cubicBezTo>
                  <a:pt x="55662" y="86292"/>
                  <a:pt x="55662" y="86292"/>
                  <a:pt x="55662" y="86292"/>
                </a:cubicBezTo>
                <a:cubicBezTo>
                  <a:pt x="46987" y="74157"/>
                  <a:pt x="46987" y="74157"/>
                  <a:pt x="46987" y="74157"/>
                </a:cubicBezTo>
                <a:lnTo>
                  <a:pt x="17349" y="107865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970539" y="1587506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青年旅舍的目标客群通常对价格较为敏感，他们更倾向于选择性价比高的住宿产品。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518762" y="4748090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完善的设施和周到的服务也是消费者关注的重点，如床铺舒适度、公共区域设施、免费Wi-Fi等。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40982" y="1587506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青年旅舍作为一种社交住宿方式，受到年轻人的喜爱，他们希望通过旅舍结识新朋友，拓展社交圈。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89205" y="4748090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消费者在选择青年旅舍时，通常会考虑其地理位置是否便利，如是否靠近市中心、交通站点等。</a:t>
            </a:r>
          </a:p>
        </p:txBody>
      </p:sp>
      <p:sp>
        <p:nvSpPr>
          <p:cNvPr id="40" name="Freeform 40"/>
          <p:cNvSpPr/>
          <p:nvPr/>
        </p:nvSpPr>
        <p:spPr>
          <a:xfrm>
            <a:off x="8750719" y="3623827"/>
            <a:ext cx="308134" cy="308134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https://d.book118.com/668041022124006040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2024-09-19T08:52:05.943</cp:lastPrinted>
  <dcterms:created xsi:type="dcterms:W3CDTF">2024-09-19T00:52:05Z</dcterms:created>
  <dcterms:modified xsi:type="dcterms:W3CDTF">2024-09-19T00:52:08Z</dcterms:modified>
</cp:coreProperties>
</file>