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0693400" cy="756285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44283-BFAD-4547-B424-54F566F1F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EBF53-5011-4E84-ACB7-24BD8360A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1384B-39F1-442C-9895-8FBF52B2E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CF642-242B-46D9-8263-CAF6CE032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8087BF-D5BE-4707-B03B-075766017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2BD1B7-2995-4BDD-9553-39E7018BC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17F9A3-482D-4B43-B5D7-B6F46DBF8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968F9-E8CE-4E0A-9549-0E73C5D5F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88E19-9764-4186-8FD3-697A0A5C7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C1429-9E9F-4406-8D9E-469190EAE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B8708-CB40-4949-91E7-3C6C5AB3B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7.jpeg" /><Relationship Id="rId4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1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470000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4552987"/>
            <a:ext cx="10693400" cy="22352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619219" y="2018050"/>
            <a:ext cx="7519034" cy="2252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733550" indent="-1720850" algn="l" rtl="0" eaLnBrk="0">
              <a:lnSpc>
                <a:spcPct val="112000"/>
              </a:lnSpc>
            </a:pPr>
            <a:r>
              <a:rPr sz="4200" kern="0" spc="34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农业科技创新提升乡村</a:t>
            </a:r>
            <a:r>
              <a:rPr sz="4200" kern="0" spc="33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经营性</a:t>
            </a:r>
            <a:r>
              <a:rPr sz="4200" kern="0" spc="-1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200" kern="0" spc="31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人才的创新能力</a:t>
            </a:r>
            <a:endParaRPr lang="SimHei" altLang="SimHei" sz="42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1440814" algn="l" rtl="0" eaLnBrk="0">
              <a:lnSpc>
                <a:spcPct val="99000"/>
              </a:lnSpc>
              <a:spcBef>
                <a:spcPts val="3"/>
              </a:spcBef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汇报人：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&lt;XXX&gt;               </a:t>
            </a:r>
            <a:r>
              <a:rPr sz="18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2023-12-0</a:t>
            </a:r>
            <a:r>
              <a:rPr sz="18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1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289087"/>
            <a:ext cx="4483101" cy="3879817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439310" y="1672744"/>
            <a:ext cx="3646804" cy="47853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996"/>
              </a:lnSpc>
            </a:pPr>
            <a:endParaRPr lang="Arial" altLang="Arial" sz="100"/>
          </a:p>
          <a:p>
            <a:pPr marL="161289" algn="l" rtl="0" eaLnBrk="0">
              <a:lnSpc>
                <a:spcPct val="82000"/>
              </a:lnSpc>
            </a:pPr>
            <a:r>
              <a:rPr sz="3700" b="1" kern="0" spc="-30">
                <a:solidFill>
                  <a:srgbClr val="EA07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37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08"/>
              </a:spcBef>
            </a:pPr>
            <a:r>
              <a:rPr sz="2000" b="1" kern="0" spc="-20">
                <a:solidFill>
                  <a:srgbClr val="EE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·农业科技创新概述</a:t>
            </a:r>
            <a:endParaRPr lang="SimHei" altLang="SimHei" sz="2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87000"/>
              </a:lnSpc>
              <a:spcBef>
                <a:spcPts val="607"/>
              </a:spcBef>
            </a:pPr>
            <a:r>
              <a:rPr sz="2000" b="1" kern="0" spc="20">
                <a:solidFill>
                  <a:srgbClr val="EE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·农业科技创新与乡村经营性人</a:t>
            </a:r>
            <a:endParaRPr lang="SimHei" altLang="SimHei" sz="2000"/>
          </a:p>
          <a:p>
            <a:pPr marL="190500" algn="l" rtl="0" eaLnBrk="0">
              <a:lnSpc>
                <a:spcPts val="3773"/>
              </a:lnSpc>
            </a:pPr>
            <a:r>
              <a:rPr sz="2000" b="1" kern="0" spc="50">
                <a:solidFill>
                  <a:srgbClr val="EE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才的关系</a:t>
            </a:r>
            <a:endParaRPr lang="SimHei" altLang="SimHei" sz="2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12700" algn="l" rtl="0" eaLnBrk="0">
              <a:lnSpc>
                <a:spcPct val="87000"/>
              </a:lnSpc>
              <a:spcBef>
                <a:spcPts val="604"/>
              </a:spcBef>
            </a:pPr>
            <a:r>
              <a:rPr sz="2000" b="1" kern="0" spc="20">
                <a:solidFill>
                  <a:srgbClr val="EE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·农业科技创新提升乡村经营性</a:t>
            </a:r>
            <a:endParaRPr lang="SimHei" altLang="SimHei" sz="2000"/>
          </a:p>
          <a:p>
            <a:pPr marL="190500" algn="l" rtl="0" eaLnBrk="0">
              <a:lnSpc>
                <a:spcPts val="3699"/>
              </a:lnSpc>
            </a:pPr>
            <a:r>
              <a:rPr sz="2000" b="1" kern="0" spc="50">
                <a:solidFill>
                  <a:srgbClr val="EE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人才的创新能力</a:t>
            </a:r>
            <a:endParaRPr lang="SimHei" altLang="SimHei" sz="2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87000"/>
              </a:lnSpc>
              <a:spcBef>
                <a:spcPts val="604"/>
              </a:spcBef>
            </a:pPr>
            <a:r>
              <a:rPr sz="2000" b="1" kern="0" spc="20">
                <a:solidFill>
                  <a:srgbClr val="EE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·农业科技创新与乡村经营性人</a:t>
            </a:r>
            <a:endParaRPr lang="SimHei" altLang="SimHei" sz="2000"/>
          </a:p>
          <a:p>
            <a:pPr marL="190500" algn="l" rtl="0" eaLnBrk="0">
              <a:lnSpc>
                <a:spcPts val="3767"/>
              </a:lnSpc>
            </a:pPr>
            <a:r>
              <a:rPr sz="2000" b="1" kern="0" spc="70">
                <a:solidFill>
                  <a:srgbClr val="EE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才创新能力提升的实践案例</a:t>
            </a:r>
            <a:endParaRPr lang="SimHei" altLang="SimHei" sz="2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500"/>
          </a:p>
          <a:p>
            <a:pPr marL="12700" algn="l" rtl="0" eaLnBrk="0">
              <a:lnSpc>
                <a:spcPct val="98000"/>
              </a:lnSpc>
              <a:spcBef>
                <a:spcPts val="5"/>
              </a:spcBef>
            </a:pPr>
            <a:r>
              <a:rPr sz="2000" b="1" kern="0" spc="-70">
                <a:solidFill>
                  <a:srgbClr val="EE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·总结与展望</a:t>
            </a:r>
            <a:endParaRPr lang="SimHei" altLang="SimHei" sz="2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219462" y="1390656"/>
            <a:ext cx="4279925" cy="3841776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3960951" y="5429283"/>
            <a:ext cx="2755264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b="1" kern="0" spc="-3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农业科技创新概述</a:t>
            </a:r>
            <a:endParaRPr lang="SimHei" altLang="SimHei" sz="27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4260810" y="4303545"/>
            <a:ext cx="5295900" cy="1259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80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1900" b="1" kern="0" spc="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农业科技创新的特点</a:t>
            </a:r>
            <a:endParaRPr lang="SimHei" altLang="SimHei" sz="1900"/>
          </a:p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35"/>
              </a:spcBef>
            </a:pPr>
            <a:r>
              <a:rPr sz="1100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农业科技创新具有周期性、高</a:t>
            </a:r>
            <a:r>
              <a:rPr sz="11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风险性、长收益性、外部性等特点。科技创新需要</a:t>
            </a:r>
            <a:endParaRPr lang="SimHei" altLang="SimHei" sz="1100"/>
          </a:p>
          <a:p>
            <a:pPr marL="12700" algn="l" rtl="0" eaLnBrk="0">
              <a:lnSpc>
                <a:spcPct val="96000"/>
              </a:lnSpc>
              <a:spcBef>
                <a:spcPts val="836"/>
              </a:spcBef>
            </a:pPr>
            <a:r>
              <a:rPr sz="1100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投入大量的人力、物力和财力，并需要较</a:t>
            </a:r>
            <a:r>
              <a:rPr sz="11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长时间的研究和试验，同时面临较大的</a:t>
            </a:r>
            <a:endParaRPr lang="SimHei" altLang="SimHei" sz="1100"/>
          </a:p>
          <a:p>
            <a:pPr algn="l" rtl="0" eaLnBrk="0">
              <a:lnSpc>
                <a:spcPct val="115000"/>
              </a:lnSpc>
            </a:pPr>
            <a:endParaRPr lang="Arial" altLang="Arial" sz="600"/>
          </a:p>
          <a:p>
            <a:pPr marL="12700" algn="l" rtl="0" eaLnBrk="0">
              <a:lnSpc>
                <a:spcPct val="96000"/>
              </a:lnSpc>
              <a:spcBef>
                <a:spcPts val="5"/>
              </a:spcBef>
            </a:pPr>
            <a:r>
              <a:rPr sz="11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风险。但一旦取得突破性成果，将会带来</a:t>
            </a:r>
            <a:r>
              <a:rPr sz="11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长期的经济收益和社会效益。</a:t>
            </a:r>
            <a:endParaRPr lang="SimHei" altLang="SimHei" sz="1100"/>
          </a:p>
        </p:txBody>
      </p:sp>
      <p:sp>
        <p:nvSpPr>
          <p:cNvPr id="18" name="textbox 18"/>
          <p:cNvSpPr/>
          <p:nvPr/>
        </p:nvSpPr>
        <p:spPr>
          <a:xfrm>
            <a:off x="4260810" y="2500184"/>
            <a:ext cx="5293359" cy="929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78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1900" b="1" kern="0" spc="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农业科技创新定义</a:t>
            </a:r>
            <a:endParaRPr lang="SimHei" altLang="SimHei" sz="1900"/>
          </a:p>
          <a:p>
            <a:pPr marL="12700" algn="l" rtl="0" eaLnBrk="0">
              <a:lnSpc>
                <a:spcPct val="96000"/>
              </a:lnSpc>
              <a:spcBef>
                <a:spcPts val="1421"/>
              </a:spcBef>
            </a:pPr>
            <a:r>
              <a:rPr sz="11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农业科技创新是指通过科学研究和技术开发，不断探索和挖掘农业</a:t>
            </a:r>
            <a:r>
              <a:rPr sz="11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生产的潜力，</a:t>
            </a:r>
            <a:endParaRPr lang="SimHei" altLang="SimHei" sz="11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algn="l" rtl="0" eaLnBrk="0">
              <a:lnSpc>
                <a:spcPct val="96000"/>
              </a:lnSpc>
            </a:pPr>
            <a:r>
              <a:rPr sz="11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提高农业生产效率、农产品质量及竞争力，实现农业可持续发展的</a:t>
            </a:r>
            <a:r>
              <a:rPr sz="11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过程。</a:t>
            </a:r>
            <a:endParaRPr lang="SimHei" altLang="SimHei" sz="1100"/>
          </a:p>
        </p:txBody>
      </p:sp>
      <p:sp>
        <p:nvSpPr>
          <p:cNvPr id="20" name="textbox 20"/>
          <p:cNvSpPr/>
          <p:nvPr/>
        </p:nvSpPr>
        <p:spPr>
          <a:xfrm>
            <a:off x="342855" y="990587"/>
            <a:ext cx="4742815" cy="524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700"/>
          </a:p>
          <a:p>
            <a:pPr marL="539750" algn="l" rtl="0" eaLnBrk="0">
              <a:lnSpc>
                <a:spcPct val="95000"/>
              </a:lnSpc>
              <a:spcBef>
                <a:spcPts val="4"/>
              </a:spcBef>
              <a:tabLst>
                <a:tab pos="728344"/>
              </a:tabLst>
            </a:pPr>
            <a:r>
              <a:rPr sz="25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1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农业科技创新的定义与特点</a:t>
            </a:r>
            <a:endParaRPr lang="SimHei" altLang="SimHei" sz="2500"/>
          </a:p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55555" y="1003287"/>
            <a:ext cx="527077" cy="4572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textbox 24"/>
          <p:cNvSpPr/>
          <p:nvPr/>
        </p:nvSpPr>
        <p:spPr>
          <a:xfrm>
            <a:off x="3943322" y="2028724"/>
            <a:ext cx="5891529" cy="4219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29"/>
              </a:lnSpc>
            </a:pPr>
            <a:endParaRPr lang="Arial" altLang="Arial" sz="100"/>
          </a:p>
          <a:p>
            <a:pPr marL="14604" algn="l" rtl="0" eaLnBrk="0">
              <a:lnSpc>
                <a:spcPct val="95000"/>
              </a:lnSpc>
            </a:pPr>
            <a:r>
              <a:rPr sz="1300" b="1" kern="0" spc="80">
                <a:solidFill>
                  <a:srgbClr val="F108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提高农业生产效率</a:t>
            </a:r>
            <a:endParaRPr lang="SimHei" altLang="SimHei" sz="13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337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农业科技创新可以改善农业生产工艺和设备，提高农业生产效率，降低生产成本，提高农</a:t>
            </a:r>
            <a:endParaRPr lang="SimHei" altLang="SimHei" sz="1100"/>
          </a:p>
          <a:p>
            <a:pPr marL="12700" algn="l" rtl="0" eaLnBrk="0">
              <a:lnSpc>
                <a:spcPts val="2154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产品的产量和质量。</a:t>
            </a:r>
            <a:endParaRPr lang="SimHei" altLang="SimHei" sz="11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4604" algn="l" rtl="0" eaLnBrk="0">
              <a:lnSpc>
                <a:spcPct val="96000"/>
              </a:lnSpc>
              <a:spcBef>
                <a:spcPts val="392"/>
              </a:spcBef>
            </a:pPr>
            <a:r>
              <a:rPr sz="1300" b="1" kern="0" spc="110">
                <a:solidFill>
                  <a:srgbClr val="EF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增强农产品竞争力</a:t>
            </a:r>
            <a:endParaRPr lang="SimHei" altLang="SimHei" sz="1300"/>
          </a:p>
          <a:p>
            <a:pPr algn="l" rtl="0" eaLnBrk="0">
              <a:lnSpc>
                <a:spcPct val="152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336"/>
              </a:spcBef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通过农业科技创新，可以改善农产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品的品质、口感和外观，提高农产品的附加值和市场竞</a:t>
            </a:r>
            <a:endParaRPr lang="SimHei" altLang="SimHei" sz="1100"/>
          </a:p>
          <a:p>
            <a:pPr marL="12700" algn="l" rtl="0" eaLnBrk="0">
              <a:lnSpc>
                <a:spcPts val="2149"/>
              </a:lnSpc>
            </a:pP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争力，促进农业产业升级和发展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1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14604" algn="l" rtl="0" eaLnBrk="0">
              <a:lnSpc>
                <a:spcPct val="95000"/>
              </a:lnSpc>
              <a:spcBef>
                <a:spcPts val="393"/>
              </a:spcBef>
            </a:pPr>
            <a:r>
              <a:rPr sz="1300" b="1" kern="0" spc="100">
                <a:solidFill>
                  <a:srgbClr val="EA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实现农业可持续发展</a:t>
            </a:r>
            <a:endParaRPr lang="SimHei" altLang="SimHei" sz="13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332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农业科技创新可以保护和改善环境，实现农业的可持续发展。例如，通过推广节水灌溉技</a:t>
            </a:r>
            <a:endParaRPr lang="SimHei" altLang="SimHei" sz="1100"/>
          </a:p>
          <a:p>
            <a:pPr marL="12700" algn="l" rtl="0" eaLnBrk="0">
              <a:lnSpc>
                <a:spcPct val="170000"/>
              </a:lnSpc>
              <a:spcBef>
                <a:spcPts val="3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术、生态农业技术和生物防治技术等，可以减少对环境的污染和破坏，提高农业的生态效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益和社会效益。</a:t>
            </a:r>
            <a:endParaRPr lang="SimHei" altLang="SimHei" sz="1100"/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36770"/>
            <a:ext cx="3797333" cy="4444989"/>
          </a:xfrm>
          <a:prstGeom prst="rect">
            <a:avLst/>
          </a:prstGeom>
        </p:spPr>
      </p:pic>
      <p:sp>
        <p:nvSpPr>
          <p:cNvPr id="28" name="textbox 28"/>
          <p:cNvSpPr/>
          <p:nvPr/>
        </p:nvSpPr>
        <p:spPr>
          <a:xfrm>
            <a:off x="349271" y="990587"/>
            <a:ext cx="4078604" cy="524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532765" algn="l" rtl="0" eaLnBrk="0">
              <a:lnSpc>
                <a:spcPct val="97000"/>
              </a:lnSpc>
              <a:spcBef>
                <a:spcPts val="5"/>
              </a:spcBef>
              <a:tabLst>
                <a:tab pos="728344"/>
              </a:tabLst>
            </a:pPr>
            <a:r>
              <a:rPr sz="25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1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农业科技创新的重要性</a:t>
            </a:r>
            <a:endParaRPr lang="SimHei" altLang="SimHei" sz="25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61971" y="1003287"/>
            <a:ext cx="520661" cy="4572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textbox 32"/>
          <p:cNvSpPr/>
          <p:nvPr/>
        </p:nvSpPr>
        <p:spPr>
          <a:xfrm>
            <a:off x="7023129" y="1892306"/>
            <a:ext cx="2978785" cy="3154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329565" algn="l" rtl="0" eaLnBrk="0">
              <a:lnSpc>
                <a:spcPct val="85000"/>
              </a:lnSpc>
              <a:spcBef>
                <a:spcPts val="1"/>
              </a:spcBef>
              <a:tabLst>
                <a:tab pos="545465"/>
              </a:tabLst>
            </a:pPr>
            <a:r>
              <a:rPr sz="2100" kern="0" spc="0">
                <a:solidFill>
                  <a:srgbClr val="EA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100" kern="0" spc="-70">
                <a:solidFill>
                  <a:srgbClr val="EA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未来农业科技创新的</a:t>
            </a:r>
            <a:endParaRPr lang="SimHei" altLang="SimHei" sz="2100"/>
          </a:p>
          <a:p>
            <a:pPr marL="545465" algn="l" rtl="0" eaLnBrk="0">
              <a:lnSpc>
                <a:spcPts val="2931"/>
              </a:lnSpc>
            </a:pPr>
            <a:r>
              <a:rPr sz="2100" kern="0" spc="-30">
                <a:solidFill>
                  <a:srgbClr val="EA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趋势</a:t>
            </a:r>
            <a:endParaRPr lang="SimHei" altLang="SimHei" sz="21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300"/>
          </a:p>
          <a:p>
            <a:pPr marL="545465" algn="l" rtl="0" eaLnBrk="0">
              <a:lnSpc>
                <a:spcPct val="138000"/>
              </a:lnSpc>
              <a:spcBef>
                <a:spcPts val="1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未来农业科技创新将更加注重生态环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保、智能化和信息化等方面的发展，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例如通过应用大数据、物联网、人工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智能等技术，实现农业生产的精准化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、智能化和高效化。同时，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随着消费 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者对健康饮食和环保意识的提高，农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业科技创新也将更加注重绿色有机农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业、休闲观光农业等新型业态的发展</a:t>
            </a:r>
            <a:endParaRPr lang="SimHei" altLang="SimHei" sz="1300"/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35829" y="1905006"/>
            <a:ext cx="317486" cy="342899"/>
          </a:xfrm>
          <a:prstGeom prst="rect">
            <a:avLst/>
          </a:prstGeom>
        </p:spPr>
      </p:pic>
      <p:sp>
        <p:nvSpPr>
          <p:cNvPr id="36" name="textbox 36"/>
          <p:cNvSpPr/>
          <p:nvPr/>
        </p:nvSpPr>
        <p:spPr>
          <a:xfrm>
            <a:off x="4197398" y="2009070"/>
            <a:ext cx="2420620" cy="1953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141"/>
              </a:lnSpc>
            </a:pPr>
            <a:endParaRPr lang="Arial" altLang="Arial" sz="100"/>
          </a:p>
          <a:p>
            <a:pPr marL="12700" algn="l" rtl="0" eaLnBrk="0">
              <a:lnSpc>
                <a:spcPct val="106000"/>
              </a:lnSpc>
            </a:pPr>
            <a:r>
              <a:rPr sz="2100" kern="0" spc="-80">
                <a:solidFill>
                  <a:srgbClr val="E7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农业科技创新的发展</a:t>
            </a:r>
            <a:r>
              <a:rPr sz="2100" kern="0" spc="70">
                <a:solidFill>
                  <a:srgbClr val="E7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-30">
                <a:solidFill>
                  <a:srgbClr val="E7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历程</a:t>
            </a:r>
            <a:endParaRPr lang="SimHei" altLang="SimHei" sz="21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12700" algn="l" rtl="0" eaLnBrk="0">
              <a:lnSpc>
                <a:spcPct val="137000"/>
              </a:lnSpc>
              <a:spcBef>
                <a:spcPts val="2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随着科技的不断进步，现代农业科技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创新已经取得了许多重大突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破，例如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杂交育种、温室栽培、精准农业等技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术的广泛应用。</a:t>
            </a:r>
            <a:endParaRPr lang="SimHei" altLang="SimHei" sz="1200"/>
          </a:p>
        </p:txBody>
      </p:sp>
      <p:sp>
        <p:nvSpPr>
          <p:cNvPr id="38" name="textbox 38"/>
          <p:cNvSpPr/>
          <p:nvPr/>
        </p:nvSpPr>
        <p:spPr>
          <a:xfrm>
            <a:off x="349271" y="990587"/>
            <a:ext cx="4733290" cy="527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500"/>
          </a:p>
          <a:p>
            <a:pPr marL="532765" algn="l" rtl="0" eaLnBrk="0">
              <a:lnSpc>
                <a:spcPct val="97000"/>
              </a:lnSpc>
              <a:spcBef>
                <a:spcPts val="1"/>
              </a:spcBef>
              <a:tabLst>
                <a:tab pos="734694"/>
              </a:tabLst>
            </a:pPr>
            <a:r>
              <a:rPr sz="27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700" b="1" kern="0" spc="-10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农业科技创新的历史与发展</a:t>
            </a:r>
            <a:endParaRPr lang="SimHei" altLang="SimHei" sz="2700"/>
          </a:p>
        </p:txBody>
      </p:sp>
      <p:pic>
        <p:nvPicPr>
          <p:cNvPr id="40" name="picture 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61971" y="1003287"/>
            <a:ext cx="520661" cy="457250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920726" y="2932803"/>
            <a:ext cx="2428239" cy="466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29"/>
              </a:lnSpc>
            </a:pPr>
            <a:endParaRPr lang="Arial" altLang="Arial" sz="100"/>
          </a:p>
          <a:p>
            <a:pPr algn="r" rtl="0" eaLnBrk="0">
              <a:lnSpc>
                <a:spcPct val="85000"/>
              </a:lnSpc>
            </a:pP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创新可以追溯到古代的农</a:t>
            </a: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具</a:t>
            </a:r>
            <a:endParaRPr lang="SimHei" altLang="SimHei" sz="1300"/>
          </a:p>
          <a:p>
            <a:pPr marL="12700" algn="l" rtl="0" eaLnBrk="0">
              <a:lnSpc>
                <a:spcPts val="2147"/>
              </a:lnSpc>
            </a:pP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、水利和畜力等技术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的发明和应用。</a:t>
            </a:r>
            <a:endParaRPr lang="SimHei" altLang="SimHei" sz="1200"/>
          </a:p>
        </p:txBody>
      </p:sp>
      <p:sp>
        <p:nvSpPr>
          <p:cNvPr id="44" name="textbox 44"/>
          <p:cNvSpPr/>
          <p:nvPr/>
        </p:nvSpPr>
        <p:spPr>
          <a:xfrm>
            <a:off x="924407" y="2005257"/>
            <a:ext cx="2332354" cy="3314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3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100" b="1" kern="0" spc="-90">
                <a:solidFill>
                  <a:srgbClr val="E6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农业科技创新的起源</a:t>
            </a:r>
            <a:endParaRPr lang="SimHei" altLang="SimHei" sz="2100"/>
          </a:p>
        </p:txBody>
      </p:sp>
      <p:pic>
        <p:nvPicPr>
          <p:cNvPr id="46" name="picture 4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63558" y="1905006"/>
            <a:ext cx="323796" cy="336546"/>
          </a:xfrm>
          <a:prstGeom prst="rect">
            <a:avLst/>
          </a:prstGeom>
        </p:spPr>
      </p:pic>
      <p:sp>
        <p:nvSpPr>
          <p:cNvPr id="48" name="rect"/>
          <p:cNvSpPr/>
          <p:nvPr/>
        </p:nvSpPr>
        <p:spPr>
          <a:xfrm>
            <a:off x="622249" y="2228847"/>
            <a:ext cx="6416" cy="3657620"/>
          </a:xfrm>
          <a:prstGeom prst="rect">
            <a:avLst/>
          </a:pr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rect"/>
          <p:cNvSpPr/>
          <p:nvPr/>
        </p:nvSpPr>
        <p:spPr>
          <a:xfrm>
            <a:off x="3905229" y="2241552"/>
            <a:ext cx="6415" cy="3644915"/>
          </a:xfrm>
          <a:prstGeom prst="rect">
            <a:avLst/>
          </a:pr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rect"/>
          <p:cNvSpPr/>
          <p:nvPr/>
        </p:nvSpPr>
        <p:spPr>
          <a:xfrm>
            <a:off x="7181901" y="2222494"/>
            <a:ext cx="6309" cy="3663974"/>
          </a:xfrm>
          <a:prstGeom prst="rect">
            <a:avLst/>
          </a:pr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picture 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219462" y="1384303"/>
            <a:ext cx="4279925" cy="3841776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2424189" y="5435636"/>
            <a:ext cx="5824854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b="1" kern="0" spc="-3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农业科技创新与乡村经营性人才的关系</a:t>
            </a:r>
            <a:endParaRPr lang="SimHei" altLang="SimHei" sz="27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60" name="picture 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866853" y="3435349"/>
            <a:ext cx="8007432" cy="558818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841510" y="1898653"/>
            <a:ext cx="8020050" cy="558818"/>
          </a:xfrm>
          <a:prstGeom prst="rect">
            <a:avLst/>
          </a:prstGeom>
        </p:spPr>
      </p:pic>
      <p:pic>
        <p:nvPicPr>
          <p:cNvPr id="64" name="picture 6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866853" y="4984750"/>
            <a:ext cx="8020050" cy="552466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349271" y="990587"/>
            <a:ext cx="9430384" cy="5331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600"/>
          </a:p>
          <a:p>
            <a:pPr marL="532765" algn="l" rtl="0" eaLnBrk="0">
              <a:lnSpc>
                <a:spcPct val="95000"/>
              </a:lnSpc>
              <a:tabLst>
                <a:tab pos="721994"/>
              </a:tabLst>
            </a:pPr>
            <a:r>
              <a:rPr sz="26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2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农业科技创新对乡村经营性人才的</a:t>
            </a:r>
            <a:r>
              <a:rPr sz="2600" b="1" kern="0" spc="1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推动作用</a:t>
            </a:r>
            <a:endParaRPr lang="SimHei" altLang="SimHei" sz="26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837054" algn="l" rtl="0" eaLnBrk="0">
              <a:lnSpc>
                <a:spcPct val="95000"/>
              </a:lnSpc>
              <a:spcBef>
                <a:spcPts val="399"/>
              </a:spcBef>
            </a:pPr>
            <a:r>
              <a:rPr sz="1300" b="1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农业科技创新提高乡村经营性人才的科</a:t>
            </a:r>
            <a:r>
              <a:rPr sz="1300" b="1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技水平</a:t>
            </a:r>
            <a:endParaRPr lang="SimHei" altLang="SimHei" sz="1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r" rtl="0" eaLnBrk="0">
              <a:lnSpc>
                <a:spcPct val="85000"/>
              </a:lnSpc>
              <a:spcBef>
                <a:spcPts val="391"/>
              </a:spcBef>
            </a:pPr>
            <a:r>
              <a:rPr sz="13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农业科技创新能够提供先进的农业技术和设备，帮助乡村经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营性人才提高农业生产效率、降低生产成本、改善农产品</a:t>
            </a:r>
            <a:endParaRPr lang="SimHei" altLang="SimHei" sz="1300"/>
          </a:p>
          <a:p>
            <a:pPr marL="1739264" algn="l" rtl="0" eaLnBrk="0">
              <a:lnSpc>
                <a:spcPts val="2215"/>
              </a:lnSpc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质量。</a:t>
            </a:r>
            <a:endParaRPr lang="SimHei" altLang="SimHei" sz="11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1856104" algn="l" rtl="0" eaLnBrk="0">
              <a:lnSpc>
                <a:spcPct val="95000"/>
              </a:lnSpc>
              <a:spcBef>
                <a:spcPts val="394"/>
              </a:spcBef>
            </a:pPr>
            <a:r>
              <a:rPr sz="1300" b="1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农业科技创新拓宽乡村经营性人才的视野</a:t>
            </a:r>
            <a:endParaRPr lang="SimHei" altLang="SimHei" sz="1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739264" algn="l" rtl="0" eaLnBrk="0">
              <a:lnSpc>
                <a:spcPct val="116000"/>
              </a:lnSpc>
              <a:spcBef>
                <a:spcPts val="393"/>
              </a:spcBef>
            </a:pPr>
            <a:r>
              <a:rPr sz="13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农业科技创新不仅提供农业生产方面的知识，还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涉及农业市场、农业政策、农业金融等多个领域，帮助乡村经营性人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才拓宽视野，更好地把握农业发展的趋势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2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900554" algn="l" rtl="0" eaLnBrk="0">
              <a:lnSpc>
                <a:spcPct val="95000"/>
              </a:lnSpc>
              <a:spcBef>
                <a:spcPts val="393"/>
              </a:spcBef>
            </a:pPr>
            <a:r>
              <a:rPr sz="1300" b="1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农业科技创新培养乡村经</a:t>
            </a:r>
            <a:r>
              <a:rPr sz="1300" b="1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营性人才的创新能力</a:t>
            </a:r>
            <a:endParaRPr lang="SimHei" altLang="SimHei" sz="13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739264" algn="l" rtl="0" eaLnBrk="0">
              <a:lnSpc>
                <a:spcPct val="92000"/>
              </a:lnSpc>
              <a:spcBef>
                <a:spcPts val="400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农业科技创新鼓励乡村经营性人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才尝试新的农业生产模式、新的农产品品种等，培养其创新意识和创新</a:t>
            </a:r>
            <a:endParaRPr lang="SimHei" altLang="SimHei" sz="13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739264" algn="l" rtl="0" eaLnBrk="0">
              <a:lnSpc>
                <a:spcPts val="1480"/>
              </a:lnSpc>
              <a:spcBef>
                <a:spcPts val="4"/>
              </a:spcBef>
            </a:pP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能力。</a:t>
            </a:r>
            <a:endParaRPr lang="SimHei" altLang="SimHei" sz="1200"/>
          </a:p>
        </p:txBody>
      </p:sp>
      <p:pic>
        <p:nvPicPr>
          <p:cNvPr id="68" name="picture 6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61971" y="1003287"/>
            <a:ext cx="520661" cy="4572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06536" y="1943123"/>
            <a:ext cx="1758957" cy="4038562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5797558" y="1841926"/>
            <a:ext cx="3764279" cy="980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00"/>
              </a:lnSpc>
            </a:pPr>
            <a:endParaRPr lang="Arial" altLang="Arial" sz="100"/>
          </a:p>
          <a:p>
            <a:pPr marL="14604" algn="l" rtl="0" eaLnBrk="0">
              <a:lnSpc>
                <a:spcPct val="94000"/>
              </a:lnSpc>
            </a:pPr>
            <a:r>
              <a:rPr sz="1300" b="1" kern="0" spc="70">
                <a:solidFill>
                  <a:srgbClr val="EE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乡村经营性人才是农业科</a:t>
            </a:r>
            <a:r>
              <a:rPr sz="1300" b="1" kern="0" spc="60">
                <a:solidFill>
                  <a:srgbClr val="EE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技创新的实践者</a:t>
            </a:r>
            <a:endParaRPr lang="SimHei" altLang="SimHei" sz="13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2700" algn="l" rtl="0" eaLnBrk="0">
              <a:lnSpc>
                <a:spcPct val="120000"/>
              </a:lnSpc>
              <a:spcBef>
                <a:spcPts val="2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乡村经营性人才具备丰富的农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业生产经验，能够将先进的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农业科技转化为实际的生产力，推动农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业科技创新的落地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应用。</a:t>
            </a:r>
            <a:endParaRPr lang="SimHei" altLang="SimHei" sz="1100"/>
          </a:p>
        </p:txBody>
      </p:sp>
      <p:sp>
        <p:nvSpPr>
          <p:cNvPr id="74" name="textbox 74"/>
          <p:cNvSpPr/>
          <p:nvPr/>
        </p:nvSpPr>
        <p:spPr>
          <a:xfrm>
            <a:off x="5797558" y="3400322"/>
            <a:ext cx="3752850" cy="771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29"/>
              </a:lnSpc>
            </a:pPr>
            <a:endParaRPr lang="Arial" altLang="Arial" sz="100"/>
          </a:p>
          <a:p>
            <a:pPr marL="14604" algn="l" rtl="0" eaLnBrk="0">
              <a:lnSpc>
                <a:spcPct val="95000"/>
              </a:lnSpc>
            </a:pPr>
            <a:r>
              <a:rPr sz="1300" b="1" kern="0" spc="60">
                <a:solidFill>
                  <a:srgbClr val="F228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乡村经营性人才是农业科技创新的反馈者</a:t>
            </a:r>
            <a:endParaRPr lang="SimHei" altLang="SimHei" sz="1300"/>
          </a:p>
          <a:p>
            <a:pPr algn="l" rtl="0" eaLnBrk="0">
              <a:lnSpc>
                <a:spcPct val="108000"/>
              </a:lnSpc>
            </a:pPr>
            <a:endParaRPr lang="Arial" altLang="Arial" sz="900"/>
          </a:p>
          <a:p>
            <a:pPr marL="12700" algn="l" rtl="0" eaLnBrk="0">
              <a:lnSpc>
                <a:spcPct val="118000"/>
              </a:lnSpc>
              <a:spcBef>
                <a:spcPts val="2"/>
              </a:spcBef>
            </a:pP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乡村经营性人才能够及时反馈农</a:t>
            </a:r>
            <a:r>
              <a:rPr sz="1100" u="sng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</a:t>
            </a:r>
            <a:r>
              <a:rPr sz="1100" u="sng" kern="0" spc="-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u="sng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产中的问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题和需求，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为农业科技创新提供改进和优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化的方向和建议。</a:t>
            </a:r>
            <a:endParaRPr lang="SimHei" altLang="SimHei" sz="1100"/>
          </a:p>
        </p:txBody>
      </p:sp>
      <p:sp>
        <p:nvSpPr>
          <p:cNvPr id="76" name="textbox 76"/>
          <p:cNvSpPr/>
          <p:nvPr/>
        </p:nvSpPr>
        <p:spPr>
          <a:xfrm>
            <a:off x="5797558" y="4886270"/>
            <a:ext cx="3758565" cy="740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29"/>
              </a:lnSpc>
            </a:pPr>
            <a:endParaRPr lang="Arial" altLang="Arial" sz="100"/>
          </a:p>
          <a:p>
            <a:pPr marL="14604" algn="l" rtl="0" eaLnBrk="0">
              <a:lnSpc>
                <a:spcPct val="95000"/>
              </a:lnSpc>
            </a:pPr>
            <a:r>
              <a:rPr sz="1300" b="1" kern="0" spc="60">
                <a:solidFill>
                  <a:srgbClr val="CC2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乡村经营性人才是农业科技创新的传播者</a:t>
            </a:r>
            <a:endParaRPr lang="SimHei" altLang="SimHei" sz="1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8489"/>
              </a:lnSpc>
            </a:pPr>
            <a:endParaRPr lang="Arial" altLang="Arial" sz="100"/>
          </a:p>
          <a:p>
            <a:pPr marL="12700" algn="l" rtl="0" eaLnBrk="0">
              <a:lnSpc>
                <a:spcPct val="110000"/>
              </a:lnSpc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乡村经营性人才能够将农业科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技知识和经验传播给更多的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农民和农业从业者，推动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农业科技的普及和应用。</a:t>
            </a:r>
            <a:endParaRPr lang="SimHei" altLang="SimHei" sz="1100"/>
          </a:p>
        </p:txBody>
      </p:sp>
      <p:sp>
        <p:nvSpPr>
          <p:cNvPr id="78" name="textbox 78"/>
          <p:cNvSpPr/>
          <p:nvPr/>
        </p:nvSpPr>
        <p:spPr>
          <a:xfrm>
            <a:off x="1045797" y="1104389"/>
            <a:ext cx="7056755" cy="381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b="1" kern="0" spc="22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乡村经营性人才在农业科技创新中的角色与责任</a:t>
            </a:r>
            <a:endParaRPr lang="SimHei" altLang="SimHei" sz="2400"/>
          </a:p>
        </p:txBody>
      </p:sp>
      <p:pic>
        <p:nvPicPr>
          <p:cNvPr id="80" name="picture 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413273" y="1739909"/>
            <a:ext cx="1143017" cy="1193795"/>
          </a:xfrm>
          <a:prstGeom prst="rect">
            <a:avLst/>
          </a:prstGeom>
        </p:spPr>
      </p:pic>
      <p:pic>
        <p:nvPicPr>
          <p:cNvPr id="82" name="picture 8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425998" y="4749772"/>
            <a:ext cx="1104841" cy="1187443"/>
          </a:xfrm>
          <a:prstGeom prst="rect">
            <a:avLst/>
          </a:prstGeom>
        </p:spPr>
      </p:pic>
      <p:pic>
        <p:nvPicPr>
          <p:cNvPr id="84" name="picture 8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432307" y="3244840"/>
            <a:ext cx="1085807" cy="1193795"/>
          </a:xfrm>
          <a:prstGeom prst="rect">
            <a:avLst/>
          </a:prstGeom>
        </p:spPr>
      </p:pic>
      <p:pic>
        <p:nvPicPr>
          <p:cNvPr id="86" name="picture 8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55555" y="996936"/>
            <a:ext cx="527077" cy="46360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textbox 88"/>
          <p:cNvSpPr/>
          <p:nvPr/>
        </p:nvSpPr>
        <p:spPr>
          <a:xfrm>
            <a:off x="3946419" y="2041186"/>
            <a:ext cx="5892800" cy="3649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4"/>
              </a:lnSpc>
            </a:pPr>
            <a:endParaRPr lang="Arial" altLang="Arial" sz="100"/>
          </a:p>
          <a:p>
            <a:pPr marL="17779" algn="l" rtl="0" eaLnBrk="0">
              <a:lnSpc>
                <a:spcPct val="95000"/>
              </a:lnSpc>
            </a:pPr>
            <a:r>
              <a:rPr sz="1200" b="1" kern="0" spc="190">
                <a:solidFill>
                  <a:srgbClr val="EF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农业科技创新为乡村经营性人才提供创新动力</a:t>
            </a:r>
            <a:endParaRPr lang="SimHei" altLang="SimHei" sz="12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15875" algn="l" rtl="0" eaLnBrk="0">
              <a:lnSpc>
                <a:spcPct val="92000"/>
              </a:lnSpc>
              <a:spcBef>
                <a:spcPts val="364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农业科技创新不断推出新的农业技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术和设备，为乡村经营性人才提供更多的创新机会和动</a:t>
            </a:r>
            <a:endParaRPr lang="SimHei" altLang="SimHei" sz="1200"/>
          </a:p>
          <a:p>
            <a:pPr marL="12700" algn="l" rtl="0" eaLnBrk="0">
              <a:lnSpc>
                <a:spcPts val="1365"/>
              </a:lnSpc>
              <a:spcBef>
                <a:spcPts val="833"/>
              </a:spcBef>
            </a:pPr>
            <a:r>
              <a:rPr sz="1100" i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力。</a:t>
            </a:r>
            <a:endParaRPr lang="SimHei" altLang="SimHei" sz="11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7779" algn="l" rtl="0" eaLnBrk="0">
              <a:lnSpc>
                <a:spcPct val="94000"/>
              </a:lnSpc>
              <a:spcBef>
                <a:spcPts val="370"/>
              </a:spcBef>
            </a:pPr>
            <a:r>
              <a:rPr sz="1200" b="1" kern="0" spc="190">
                <a:solidFill>
                  <a:srgbClr val="E7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乡村经营性人才为农业科技创新提供实践经验</a:t>
            </a:r>
            <a:endParaRPr lang="SimHei" altLang="SimHei" sz="12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15875" algn="l" rtl="0" eaLnBrk="0">
              <a:lnSpc>
                <a:spcPct val="85000"/>
              </a:lnSpc>
              <a:spcBef>
                <a:spcPts val="371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乡村经营性人才具备丰富的农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业生产实践经验，能够为农业科技创新提供宝贵的实践经验</a:t>
            </a:r>
            <a:endParaRPr lang="SimHei" altLang="SimHei" sz="1200"/>
          </a:p>
          <a:p>
            <a:pPr marL="15875" algn="l" rtl="0" eaLnBrk="0">
              <a:lnSpc>
                <a:spcPts val="2149"/>
              </a:lnSpc>
            </a:pP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和反馈，推动科技创新的优化和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升级。</a:t>
            </a:r>
            <a:endParaRPr lang="SimHei" altLang="SimHei" sz="12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7779" algn="l" rtl="0" eaLnBrk="0">
              <a:lnSpc>
                <a:spcPct val="95000"/>
              </a:lnSpc>
              <a:spcBef>
                <a:spcPts val="370"/>
              </a:spcBef>
            </a:pPr>
            <a:r>
              <a:rPr sz="1200" b="1" kern="0" spc="200">
                <a:solidFill>
                  <a:srgbClr val="EB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农业科技创新与乡村经营性人才创</a:t>
            </a:r>
            <a:r>
              <a:rPr sz="1200" b="1" kern="0" spc="190">
                <a:solidFill>
                  <a:srgbClr val="EB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新相互促进</a:t>
            </a:r>
            <a:endParaRPr lang="SimHei" altLang="SimHei" sz="12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300"/>
          </a:p>
          <a:p>
            <a:pPr marL="15875" algn="l" rtl="0" eaLnBrk="0">
              <a:lnSpc>
                <a:spcPct val="9200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农业科技创新和乡村经营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性人才创新相互促进、共同发展，推动农业现代化进程。</a:t>
            </a:r>
            <a:endParaRPr lang="SimHei" altLang="SimHei" sz="1200"/>
          </a:p>
        </p:txBody>
      </p:sp>
      <p:pic>
        <p:nvPicPr>
          <p:cNvPr id="90" name="picture 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30417"/>
            <a:ext cx="3803642" cy="4464047"/>
          </a:xfrm>
          <a:prstGeom prst="rect">
            <a:avLst/>
          </a:prstGeom>
        </p:spPr>
      </p:pic>
      <p:sp>
        <p:nvSpPr>
          <p:cNvPr id="92" name="textbox 92"/>
          <p:cNvSpPr/>
          <p:nvPr/>
        </p:nvSpPr>
        <p:spPr>
          <a:xfrm>
            <a:off x="349271" y="990587"/>
            <a:ext cx="7752715" cy="530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700"/>
          </a:p>
          <a:p>
            <a:pPr marL="532765" algn="l" rtl="0" eaLnBrk="0">
              <a:lnSpc>
                <a:spcPct val="95000"/>
              </a:lnSpc>
              <a:spcBef>
                <a:spcPts val="4"/>
              </a:spcBef>
              <a:tabLst>
                <a:tab pos="721994"/>
              </a:tabLst>
            </a:pPr>
            <a:r>
              <a:rPr sz="25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2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农业科技创新与乡村经营性人才创新的</a:t>
            </a:r>
            <a:r>
              <a:rPr sz="2500" b="1" kern="0" spc="11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互动关系</a:t>
            </a:r>
            <a:endParaRPr lang="SimHei" altLang="SimHei" sz="2500"/>
          </a:p>
        </p:txBody>
      </p:sp>
      <p:pic>
        <p:nvPicPr>
          <p:cNvPr id="94" name="picture 9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61971" y="1003287"/>
            <a:ext cx="520661" cy="46352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picture 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213152" y="1384303"/>
            <a:ext cx="4292544" cy="3841776"/>
          </a:xfrm>
          <a:prstGeom prst="rect">
            <a:avLst/>
          </a:prstGeom>
        </p:spPr>
      </p:pic>
      <p:sp>
        <p:nvSpPr>
          <p:cNvPr id="98" name="textbox 98"/>
          <p:cNvSpPr/>
          <p:nvPr/>
        </p:nvSpPr>
        <p:spPr>
          <a:xfrm>
            <a:off x="2241575" y="5471879"/>
            <a:ext cx="6179184" cy="844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716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600" kern="0" spc="9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农业科技创新提升乡村经营性人才的创新</a:t>
            </a:r>
            <a:endParaRPr lang="SimHei" altLang="SimHei" sz="2600"/>
          </a:p>
          <a:p>
            <a:pPr marL="2761614" algn="l" rtl="0" eaLnBrk="0">
              <a:lnSpc>
                <a:spcPts val="3810"/>
              </a:lnSpc>
            </a:pPr>
            <a:r>
              <a:rPr sz="2600" kern="0" spc="-1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能力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https://d.book118.com/668047000031006030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SimHei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2024-09-06T11:47:53.148</cp:lastPrinted>
  <dcterms:created xsi:type="dcterms:W3CDTF">2024-09-06T03:47:53Z</dcterms:created>
  <dcterms:modified xsi:type="dcterms:W3CDTF">2024-09-06T03:47:54Z</dcterms:modified>
</cp:coreProperties>
</file>