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7CB85CD-EE52-461B-8660-C55589C453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080F4B-4CA2-48EE-8C00-E4CD36F42B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C299E5D-C2C0-4ACE-8AEC-D9FEC900EA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30A513C-2010-41BA-A0D6-1BCB6A8996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D611BEC-C62C-4D93-A670-0EBF87A1085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A745F66-AFBC-41C5-9700-26A84042942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73C4235-C847-4AE6-94A0-325113305A6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D358BA6-B888-44F4-9D97-4A17732F83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523B93F-855D-4B6D-A05A-4B59D34B6D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FBF14D-A533-4443-A51E-2D088AF774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4C93EE-176D-4025-B006-2AFC985E92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072330" y="1096513"/>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072330" y="3819674"/>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8053015020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类风湿性关节炎的治疗策略</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类风湿性关节炎简介
 病理生理学概述
 诊断标准与方法
 治疗目标与原则
 药物治疗策略
 非药物治疗策略
 治疗监测与调整
 未来治疗展望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类风湿性关节炎简介</a:t>
            </a:r>
          </a:p>
        </p:txBody>
      </p:sp>
      <p:sp>
        <p:nvSpPr>
          <p:cNvPr id="3" name="Subtitle 2"/>
          <p:cNvSpPr>
            <a:spLocks noGrp="1"/>
          </p:cNvSpPr>
          <p:nvPr>
            <p:ph type="subTitle" idx="1"/>
          </p:nvPr>
        </p:nvSpPr>
        <p:spPr/>
        <p:txBody>
          <a:bodyPr/>
          <a:lstStyle/>
          <a:p>
            <a:r>
              <a:t>类风湿性关节炎的治疗策略</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类风湿性关节炎简介</a:t>
            </a:r>
          </a:p>
        </p:txBody>
      </p:sp>
      <p:sp>
        <p:nvSpPr>
          <p:cNvPr id="3" name="Text Placeholder 2"/>
          <p:cNvSpPr>
            <a:spLocks noGrp="1"/>
          </p:cNvSpPr>
          <p:nvPr>
            <p:ph type="body" idx="1"/>
          </p:nvPr>
        </p:nvSpPr>
        <p:spPr/>
        <p:txBody>
          <a:bodyPr/>
          <a:lstStyle/>
          <a:p>
            <a:r>
              <a:t>类风湿性关节炎定义与病症特点</a:t>
            </a:r>
          </a:p>
        </p:txBody>
      </p:sp>
      <p:sp>
        <p:nvSpPr>
          <p:cNvPr id="4" name="Content Placeholder 3"/>
          <p:cNvSpPr>
            <a:spLocks noGrp="1"/>
          </p:cNvSpPr>
          <p:nvPr>
            <p:ph sz="half" idx="2"/>
          </p:nvPr>
        </p:nvSpPr>
        <p:spPr/>
        <p:txBody>
          <a:bodyPr/>
          <a:lstStyle/>
          <a:p>
            <a:r>
              <a:t>1.类风湿性关节炎是一种慢性自身免疫性疾病，主要影响关节，引起疼痛、肿胀和僵硬。</a:t>
            </a:r>
          </a:p>
          <a:p>
            <a:r>
              <a:t>2.病症特点包括关节炎症、关节破坏和关节功能障碍，这些症状可能随时间推移而加重。</a:t>
            </a:r>
          </a:p>
          <a:p>
            <a:r>
              <a:t>3.类风湿性关节炎不仅影响关节，还可能影响其他器官系统，如皮肤、眼、肺、心和血管。</a:t>
            </a:r>
          </a:p>
          <a:p/>
        </p:txBody>
      </p:sp>
      <p:sp>
        <p:nvSpPr>
          <p:cNvPr id="5" name="Text Placeholder 4"/>
          <p:cNvSpPr>
            <a:spLocks noGrp="1"/>
          </p:cNvSpPr>
          <p:nvPr>
            <p:ph type="body" idx="3"/>
          </p:nvPr>
        </p:nvSpPr>
        <p:spPr/>
        <p:txBody>
          <a:bodyPr/>
          <a:lstStyle/>
          <a:p>
            <a:r>
              <a:t>类风湿性关节炎流行病学与影响因素</a:t>
            </a:r>
          </a:p>
        </p:txBody>
      </p:sp>
      <p:sp>
        <p:nvSpPr>
          <p:cNvPr id="6" name="Content Placeholder 5"/>
          <p:cNvSpPr>
            <a:spLocks noGrp="1"/>
          </p:cNvSpPr>
          <p:nvPr>
            <p:ph sz="half" idx="4"/>
          </p:nvPr>
        </p:nvSpPr>
        <p:spPr/>
        <p:txBody>
          <a:bodyPr/>
          <a:lstStyle/>
          <a:p>
            <a:r>
              <a:t>1.类风湿性关节炎在全球范围内都有发生，女性发病率高于男性。</a:t>
            </a:r>
          </a:p>
          <a:p>
            <a:r>
              <a:t>2.年龄、遗传、环境因素和激素水平都可能影响类风湿性关节炎的发病和病程。</a:t>
            </a:r>
          </a:p>
          <a:p>
            <a:r>
              <a:t>3.吸烟、感染和环境暴露等因素也可能与类风湿性关节炎的发病有关。</a:t>
            </a:r>
          </a:p>
          <a:p>
            <a:r>
              <a:t>以上内容仅供参考，建议查阅相关文献和资料以获取更全面和准确的信息。</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病理生理学概述</a:t>
            </a:r>
          </a:p>
        </p:txBody>
      </p:sp>
      <p:sp>
        <p:nvSpPr>
          <p:cNvPr id="3" name="Subtitle 2"/>
          <p:cNvSpPr>
            <a:spLocks noGrp="1"/>
          </p:cNvSpPr>
          <p:nvPr>
            <p:ph type="subTitle" idx="1"/>
          </p:nvPr>
        </p:nvSpPr>
        <p:spPr/>
        <p:txBody>
          <a:bodyPr/>
          <a:lstStyle/>
          <a:p>
            <a:r>
              <a:t>类风湿性关节炎的治疗策略</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病理生理学概述</a:t>
            </a:r>
          </a:p>
        </p:txBody>
      </p:sp>
      <p:sp>
        <p:nvSpPr>
          <p:cNvPr id="3" name="Content Placeholder 2"/>
          <p:cNvSpPr>
            <a:spLocks noGrp="1"/>
          </p:cNvSpPr>
          <p:nvPr>
            <p:ph sz="half" idx="2"/>
          </p:nvPr>
        </p:nvSpPr>
        <p:spPr/>
        <p:txBody>
          <a:bodyPr/>
          <a:lstStyle/>
          <a:p>
            <a:r>
              <a:t>1.类风湿性关节炎是一种慢性自身免疫性疾病，主要表现为关节滑膜的炎症和破坏，导致关节畸形和功能丧失。</a:t>
            </a:r>
          </a:p>
          <a:p>
            <a:r>
              <a:t>2.病理生理学机制涉及免疫系统的异常激活，包括T细胞和B细胞的增殖和分化，以及自身抗体的产生。</a:t>
            </a:r>
          </a:p>
          <a:p>
            <a:r>
              <a:t>3.滑膜成纤维细胞的活化和增生，以及炎症因子的过度分泌，是导致关节破坏和骨质疏松的主要原因。</a:t>
            </a:r>
          </a:p>
          <a:p/>
        </p:txBody>
      </p:sp>
      <p:sp>
        <p:nvSpPr>
          <p:cNvPr id="4" name="Text Placeholder 3"/>
          <p:cNvSpPr>
            <a:spLocks noGrp="1"/>
          </p:cNvSpPr>
          <p:nvPr>
            <p:ph type="body" idx="3"/>
          </p:nvPr>
        </p:nvSpPr>
        <p:spPr/>
        <p:txBody>
          <a:bodyPr/>
          <a:lstStyle/>
          <a:p>
            <a:r>
              <a:t>免疫系统的异常激活</a:t>
            </a:r>
          </a:p>
        </p:txBody>
      </p:sp>
      <p:sp>
        <p:nvSpPr>
          <p:cNvPr id="5" name="Content Placeholder 4"/>
          <p:cNvSpPr>
            <a:spLocks noGrp="1"/>
          </p:cNvSpPr>
          <p:nvPr>
            <p:ph sz="half" idx="4"/>
          </p:nvPr>
        </p:nvSpPr>
        <p:spPr/>
        <p:txBody>
          <a:bodyPr/>
          <a:lstStyle/>
          <a:p>
            <a:r>
              <a:t>1.类风湿性关节炎患者的免疫系统错误地将自身组织识别为外来抗原，从而引发免疫反应。</a:t>
            </a:r>
          </a:p>
          <a:p>
            <a:r>
              <a:t>2.T细胞和B细胞的异常活化和增殖，导致炎症因子的释放和自身抗体的产生，进一步加剧滑膜的炎症和破坏。</a:t>
            </a:r>
          </a:p>
          <a:p>
            <a:r>
              <a:t>3.针对免疫系统的治疗策略，如免疫抑制剂和生物制剂，可以有效控制免疫系统的异常激活，减轻关节炎症和破坏。</a:t>
            </a:r>
          </a:p>
          <a:p/>
        </p:txBody>
      </p:sp>
      <p:sp>
        <p:nvSpPr>
          <p:cNvPr id="6" name="Text Placeholder 5"/>
          <p:cNvSpPr>
            <a:spLocks noGrp="1"/>
          </p:cNvSpPr>
          <p:nvPr>
            <p:ph type="body" idx="1"/>
          </p:nvPr>
        </p:nvSpPr>
        <p:spPr/>
        <p:txBody>
          <a:bodyPr/>
          <a:lstStyle/>
          <a:p>
            <a:r>
              <a:t>类风湿性关节炎的病理生理学概述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病理生理学概述</a:t>
            </a:r>
          </a:p>
        </p:txBody>
      </p:sp>
      <p:sp>
        <p:nvSpPr>
          <p:cNvPr id="3" name="Content Placeholder 2"/>
          <p:cNvSpPr>
            <a:spLocks noGrp="1"/>
          </p:cNvSpPr>
          <p:nvPr>
            <p:ph sz="half" idx="2"/>
          </p:nvPr>
        </p:nvSpPr>
        <p:spPr/>
        <p:txBody>
          <a:bodyPr/>
          <a:lstStyle/>
          <a:p>
            <a:r>
              <a:t>1.滑膜成纤维细胞是类风湿性关节炎病理生理学中的关键细胞类型，其活化和增生是导致关节破坏的主要原因。</a:t>
            </a:r>
          </a:p>
          <a:p>
            <a:r>
              <a:t>2.滑膜成纤维细胞可以分泌多种炎症因子和破坏性酶，导致关节软骨和骨质的破坏。</a:t>
            </a:r>
          </a:p>
          <a:p>
            <a:r>
              <a:t>3.抑制滑膜成纤维细胞的活化和增生，是治疗类风湿性关节炎的重要策略之一。</a:t>
            </a:r>
          </a:p>
          <a:p/>
        </p:txBody>
      </p:sp>
      <p:sp>
        <p:nvSpPr>
          <p:cNvPr id="4" name="Text Placeholder 3"/>
          <p:cNvSpPr>
            <a:spLocks noGrp="1"/>
          </p:cNvSpPr>
          <p:nvPr>
            <p:ph type="body" idx="3"/>
          </p:nvPr>
        </p:nvSpPr>
        <p:spPr/>
        <p:txBody>
          <a:bodyPr/>
          <a:lstStyle/>
          <a:p>
            <a:r>
              <a:t>炎症因子的过度分泌</a:t>
            </a:r>
          </a:p>
        </p:txBody>
      </p:sp>
      <p:sp>
        <p:nvSpPr>
          <p:cNvPr id="5" name="Content Placeholder 4"/>
          <p:cNvSpPr>
            <a:spLocks noGrp="1"/>
          </p:cNvSpPr>
          <p:nvPr>
            <p:ph sz="half" idx="4"/>
          </p:nvPr>
        </p:nvSpPr>
        <p:spPr/>
        <p:txBody>
          <a:bodyPr/>
          <a:lstStyle/>
          <a:p>
            <a:r>
              <a:t>1.类风湿性关节炎患者体内存在多种炎症因子的过度分泌，如肿瘤坏死因子-α（TNF-α）、白细胞介素-6（IL-6）等。</a:t>
            </a:r>
          </a:p>
          <a:p>
            <a:r>
              <a:t>2.这些炎症因子可以加剧滑膜的炎症和破坏，导致关节畸形和功能丧失。</a:t>
            </a:r>
          </a:p>
          <a:p>
            <a:r>
              <a:t>3.针对炎症因子的治疗策略，如使用生物制剂抑制炎症因子的活性，可以有效控制类风湿性关节炎的病情进展。</a:t>
            </a:r>
          </a:p>
          <a:p/>
        </p:txBody>
      </p:sp>
      <p:sp>
        <p:nvSpPr>
          <p:cNvPr id="6" name="Text Placeholder 5"/>
          <p:cNvSpPr>
            <a:spLocks noGrp="1"/>
          </p:cNvSpPr>
          <p:nvPr>
            <p:ph type="body" idx="1"/>
          </p:nvPr>
        </p:nvSpPr>
        <p:spPr/>
        <p:txBody>
          <a:bodyPr/>
          <a:lstStyle/>
          <a:p>
            <a:r>
              <a:t>滑膜成纤维细胞的活化和增生</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病理生理学概述</a:t>
            </a:r>
          </a:p>
        </p:txBody>
      </p:sp>
      <p:sp>
        <p:nvSpPr>
          <p:cNvPr id="3" name="Content Placeholder 2"/>
          <p:cNvSpPr>
            <a:spLocks noGrp="1"/>
          </p:cNvSpPr>
          <p:nvPr>
            <p:ph sz="half" idx="2"/>
          </p:nvPr>
        </p:nvSpPr>
        <p:spPr/>
        <p:txBody>
          <a:bodyPr/>
          <a:lstStyle/>
          <a:p>
            <a:r>
              <a:t>1.类风湿性关节炎的病理生理学过程中，关节破坏和骨质疏松是常见的并发症。</a:t>
            </a:r>
          </a:p>
          <a:p>
            <a:r>
              <a:t>2.关节破坏主要表现为关节软骨和骨质的侵蚀和破坏，导致关节畸形和功能丧失。</a:t>
            </a:r>
          </a:p>
          <a:p>
            <a:r>
              <a:t>3.骨质疏松是由于骨质吸收增加和形成减少导致的骨骼脆性增加，增加了骨折的风险。</a:t>
            </a:r>
          </a:p>
          <a:p>
            <a:r>
              <a:t>4.针对关节破坏和骨质疏松的治疗策略包括使用抗骨质疏松药物和促进骨质形成的药物。</a:t>
            </a:r>
          </a:p>
          <a:p/>
        </p:txBody>
      </p:sp>
      <p:sp>
        <p:nvSpPr>
          <p:cNvPr id="4" name="Text Placeholder 3"/>
          <p:cNvSpPr>
            <a:spLocks noGrp="1"/>
          </p:cNvSpPr>
          <p:nvPr>
            <p:ph type="body" idx="3"/>
          </p:nvPr>
        </p:nvSpPr>
        <p:spPr/>
        <p:txBody>
          <a:bodyPr/>
          <a:lstStyle/>
          <a:p>
            <a:r>
              <a:t>遗传和环境因素的影响</a:t>
            </a:r>
          </a:p>
        </p:txBody>
      </p:sp>
      <p:sp>
        <p:nvSpPr>
          <p:cNvPr id="5" name="Content Placeholder 4"/>
          <p:cNvSpPr>
            <a:spLocks noGrp="1"/>
          </p:cNvSpPr>
          <p:nvPr>
            <p:ph sz="half" idx="4"/>
          </p:nvPr>
        </p:nvSpPr>
        <p:spPr/>
        <p:txBody>
          <a:bodyPr/>
          <a:lstStyle/>
          <a:p>
            <a:r>
              <a:t>1.类风湿性关节炎的发病受到遗传和环境因素的共同影响。</a:t>
            </a:r>
          </a:p>
          <a:p>
            <a:r>
              <a:t>2.遗传因素在类风湿性关节炎的发病中起着重要作用，多个基因位点的变异与疾病的易感性相关。</a:t>
            </a:r>
          </a:p>
          <a:p>
            <a:r>
              <a:t>3.环境因素如感染、吸烟等也可以影响类风湿性关节炎的发病和病情进展。</a:t>
            </a:r>
          </a:p>
          <a:p>
            <a:r>
              <a:t>4.针对遗传和环境因素的影响，预防措施和早期干预是控制类风湿性关节炎发病的重要手段。</a:t>
            </a:r>
          </a:p>
        </p:txBody>
      </p:sp>
      <p:sp>
        <p:nvSpPr>
          <p:cNvPr id="6" name="Text Placeholder 5"/>
          <p:cNvSpPr>
            <a:spLocks noGrp="1"/>
          </p:cNvSpPr>
          <p:nvPr>
            <p:ph type="body" idx="1"/>
          </p:nvPr>
        </p:nvSpPr>
        <p:spPr/>
        <p:txBody>
          <a:bodyPr/>
          <a:lstStyle/>
          <a:p>
            <a:r>
              <a:t>关节破坏和骨质疏松</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诊断标准与方法</a:t>
            </a:r>
          </a:p>
        </p:txBody>
      </p:sp>
      <p:sp>
        <p:nvSpPr>
          <p:cNvPr id="3" name="Subtitle 2"/>
          <p:cNvSpPr>
            <a:spLocks noGrp="1"/>
          </p:cNvSpPr>
          <p:nvPr>
            <p:ph type="subTitle" idx="1"/>
          </p:nvPr>
        </p:nvSpPr>
        <p:spPr/>
        <p:txBody>
          <a:bodyPr/>
          <a:lstStyle/>
          <a:p>
            <a:r>
              <a:t>类风湿性关节炎的治疗策略</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诊断标准与方法</a:t>
            </a:r>
          </a:p>
        </p:txBody>
      </p:sp>
      <p:sp>
        <p:nvSpPr>
          <p:cNvPr id="3" name="Text Placeholder 2"/>
          <p:cNvSpPr>
            <a:spLocks noGrp="1"/>
          </p:cNvSpPr>
          <p:nvPr>
            <p:ph type="body" idx="1"/>
          </p:nvPr>
        </p:nvSpPr>
        <p:spPr/>
        <p:txBody>
          <a:bodyPr/>
          <a:lstStyle/>
          <a:p>
            <a:r>
              <a:t>诊断标准</a:t>
            </a:r>
          </a:p>
        </p:txBody>
      </p:sp>
      <p:sp>
        <p:nvSpPr>
          <p:cNvPr id="4" name="Content Placeholder 3"/>
          <p:cNvSpPr>
            <a:spLocks noGrp="1"/>
          </p:cNvSpPr>
          <p:nvPr>
            <p:ph sz="half" idx="2"/>
          </p:nvPr>
        </p:nvSpPr>
        <p:spPr/>
        <p:txBody>
          <a:bodyPr/>
          <a:lstStyle/>
          <a:p>
            <a:r>
              <a:t>1.临床表现：关注关节肿痛、晨僵和疲劳等主要症状，以及可能出现的全身症状和关节外表现。</a:t>
            </a:r>
          </a:p>
          <a:p>
            <a:r>
              <a:t>2.体征检查：观察关节肿胀、压痛和活动受限等体征，同时注意是否存在皮下结节和血管炎等表现。</a:t>
            </a:r>
          </a:p>
          <a:p>
            <a:r>
              <a:t>3.实验室检查：通过血液检查评估炎症指标、自身抗体和免疫球蛋白等水平，帮助确诊类风湿性关节炎。</a:t>
            </a:r>
          </a:p>
          <a:p/>
        </p:txBody>
      </p:sp>
      <p:sp>
        <p:nvSpPr>
          <p:cNvPr id="5" name="Text Placeholder 4"/>
          <p:cNvSpPr>
            <a:spLocks noGrp="1"/>
          </p:cNvSpPr>
          <p:nvPr>
            <p:ph type="body" idx="3"/>
          </p:nvPr>
        </p:nvSpPr>
        <p:spPr/>
        <p:txBody>
          <a:bodyPr/>
          <a:lstStyle/>
          <a:p>
            <a:r>
              <a:t>诊断方法</a:t>
            </a:r>
          </a:p>
        </p:txBody>
      </p:sp>
      <p:sp>
        <p:nvSpPr>
          <p:cNvPr id="6" name="Content Placeholder 5"/>
          <p:cNvSpPr>
            <a:spLocks noGrp="1"/>
          </p:cNvSpPr>
          <p:nvPr>
            <p:ph sz="half" idx="4"/>
          </p:nvPr>
        </p:nvSpPr>
        <p:spPr/>
        <p:txBody>
          <a:bodyPr/>
          <a:lstStyle/>
          <a:p>
            <a:r>
              <a:t>1.关节X线检查：通过X线平片观察关节骨质破坏和关节间隙狭窄等病变，评估关节损害程度。</a:t>
            </a:r>
          </a:p>
          <a:p>
            <a:r>
              <a:t>2.超声检查：高分辨率超声能够敏感地检测关节滑膜炎症和关节周围软组织病变，有助于早期诊断。</a:t>
            </a:r>
          </a:p>
          <a:p>
            <a:r>
              <a:t>3.磁共振成像（MRI）：MRI对软组织和骨髓病变具有较高的敏感性，能够更早地发现关节病变。</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诊断标准与方法</a:t>
            </a:r>
          </a:p>
        </p:txBody>
      </p:sp>
      <p:sp>
        <p:nvSpPr>
          <p:cNvPr id="3" name="Text Placeholder 2"/>
          <p:cNvSpPr>
            <a:spLocks noGrp="1"/>
          </p:cNvSpPr>
          <p:nvPr>
            <p:ph type="body" idx="1"/>
          </p:nvPr>
        </p:nvSpPr>
        <p:spPr/>
        <p:txBody>
          <a:bodyPr/>
          <a:lstStyle/>
          <a:p>
            <a:r>
              <a:t>分类标准</a:t>
            </a:r>
          </a:p>
        </p:txBody>
      </p:sp>
      <p:sp>
        <p:nvSpPr>
          <p:cNvPr id="4" name="Content Placeholder 3"/>
          <p:cNvSpPr>
            <a:spLocks noGrp="1"/>
          </p:cNvSpPr>
          <p:nvPr>
            <p:ph sz="half" idx="2"/>
          </p:nvPr>
        </p:nvSpPr>
        <p:spPr/>
        <p:txBody>
          <a:bodyPr/>
          <a:lstStyle/>
          <a:p>
            <a:r>
              <a:t>1.ACR/EULAR分类标准：综合评估临床症状、体征和实验室检查结果，提高诊断的特异性和敏感性。</a:t>
            </a:r>
          </a:p>
          <a:p>
            <a:r>
              <a:t>2.DAS28评分：通过综合评估疾病活动度，包括关节肿胀数、压痛数和炎症指标等，量化评估病情严重程度。</a:t>
            </a:r>
          </a:p>
          <a:p/>
        </p:txBody>
      </p:sp>
      <p:sp>
        <p:nvSpPr>
          <p:cNvPr id="5" name="Text Placeholder 4"/>
          <p:cNvSpPr>
            <a:spLocks noGrp="1"/>
          </p:cNvSpPr>
          <p:nvPr>
            <p:ph type="body" idx="3"/>
          </p:nvPr>
        </p:nvSpPr>
        <p:spPr/>
        <p:txBody>
          <a:bodyPr/>
          <a:lstStyle/>
          <a:p>
            <a:r>
              <a:t>早期诊断</a:t>
            </a:r>
          </a:p>
        </p:txBody>
      </p:sp>
      <p:sp>
        <p:nvSpPr>
          <p:cNvPr id="6" name="Content Placeholder 5"/>
          <p:cNvSpPr>
            <a:spLocks noGrp="1"/>
          </p:cNvSpPr>
          <p:nvPr>
            <p:ph sz="half" idx="4"/>
          </p:nvPr>
        </p:nvSpPr>
        <p:spPr/>
        <p:txBody>
          <a:bodyPr/>
          <a:lstStyle/>
          <a:p>
            <a:r>
              <a:t>1.重视早期症状：提高警惕，对早期出现的关节肿痛和晨僵等症状及时就诊。</a:t>
            </a:r>
          </a:p>
          <a:p>
            <a:r>
              <a:t>2.早期检查：尽早进行实验室检查和影像学检查，以便确诊类风湿性关节炎。</a:t>
            </a:r>
          </a:p>
          <a:p>
            <a:r>
              <a:t>3.定期随访：对疑似病例进行定期随访，观察病情变化，及时调整治疗方案。</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诊断标准与方法</a:t>
            </a:r>
          </a:p>
        </p:txBody>
      </p:sp>
      <p:sp>
        <p:nvSpPr>
          <p:cNvPr id="3" name="Text Placeholder 2"/>
          <p:cNvSpPr>
            <a:spLocks noGrp="1"/>
          </p:cNvSpPr>
          <p:nvPr>
            <p:ph type="body" idx="1"/>
          </p:nvPr>
        </p:nvSpPr>
        <p:spPr/>
        <p:txBody>
          <a:bodyPr/>
          <a:lstStyle/>
          <a:p>
            <a:r>
              <a:t>鉴别诊断</a:t>
            </a:r>
          </a:p>
        </p:txBody>
      </p:sp>
      <p:sp>
        <p:nvSpPr>
          <p:cNvPr id="4" name="Content Placeholder 3"/>
          <p:cNvSpPr>
            <a:spLocks noGrp="1"/>
          </p:cNvSpPr>
          <p:nvPr>
            <p:ph sz="half" idx="2"/>
          </p:nvPr>
        </p:nvSpPr>
        <p:spPr/>
        <p:txBody>
          <a:bodyPr/>
          <a:lstStyle/>
          <a:p>
            <a:r>
              <a:t>1.与其他关节炎鉴别：与其他类型的关节炎，如骨关节炎、痛风性关节炎等进行鉴别诊断。</a:t>
            </a:r>
          </a:p>
          <a:p>
            <a:r>
              <a:t>2.排除其他疾病：排除可能引起类似症状的其他疾病，如系统性红斑狼疮、干燥综合征等。</a:t>
            </a:r>
          </a:p>
          <a:p/>
        </p:txBody>
      </p:sp>
      <p:sp>
        <p:nvSpPr>
          <p:cNvPr id="5" name="Text Placeholder 4"/>
          <p:cNvSpPr>
            <a:spLocks noGrp="1"/>
          </p:cNvSpPr>
          <p:nvPr>
            <p:ph type="body" idx="3"/>
          </p:nvPr>
        </p:nvSpPr>
        <p:spPr/>
        <p:txBody>
          <a:bodyPr/>
          <a:lstStyle/>
          <a:p>
            <a:r>
              <a:t>病情评估</a:t>
            </a:r>
          </a:p>
        </p:txBody>
      </p:sp>
      <p:sp>
        <p:nvSpPr>
          <p:cNvPr id="6" name="Content Placeholder 5"/>
          <p:cNvSpPr>
            <a:spLocks noGrp="1"/>
          </p:cNvSpPr>
          <p:nvPr>
            <p:ph sz="half" idx="4"/>
          </p:nvPr>
        </p:nvSpPr>
        <p:spPr/>
        <p:txBody>
          <a:bodyPr/>
          <a:lstStyle/>
          <a:p>
            <a:r>
              <a:t>1.全面评估：综合考虑临床症状、体征、实验室检查和影像学检查结果，对病情进行全面评估。</a:t>
            </a:r>
          </a:p>
          <a:p>
            <a:r>
              <a:t>2.动态观察：定期随访，观察病情变化，及时调整治疗方案，以改善预后。</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治疗目标与原则</a:t>
            </a:r>
          </a:p>
        </p:txBody>
      </p:sp>
      <p:sp>
        <p:nvSpPr>
          <p:cNvPr id="3" name="Subtitle 2"/>
          <p:cNvSpPr>
            <a:spLocks noGrp="1"/>
          </p:cNvSpPr>
          <p:nvPr>
            <p:ph type="subTitle" idx="1"/>
          </p:nvPr>
        </p:nvSpPr>
        <p:spPr/>
        <p:txBody>
          <a:bodyPr/>
          <a:lstStyle/>
          <a:p>
            <a:r>
              <a:t>类风湿性关节炎的治疗策略</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治疗目标与原则</a:t>
            </a:r>
          </a:p>
        </p:txBody>
      </p:sp>
      <p:sp>
        <p:nvSpPr>
          <p:cNvPr id="3" name="Text Placeholder 2"/>
          <p:cNvSpPr>
            <a:spLocks noGrp="1"/>
          </p:cNvSpPr>
          <p:nvPr>
            <p:ph type="body" idx="1"/>
          </p:nvPr>
        </p:nvSpPr>
        <p:spPr/>
        <p:txBody>
          <a:bodyPr/>
          <a:lstStyle/>
          <a:p>
            <a:r>
              <a:t>治疗目标</a:t>
            </a:r>
          </a:p>
        </p:txBody>
      </p:sp>
      <p:sp>
        <p:nvSpPr>
          <p:cNvPr id="4" name="Content Placeholder 3"/>
          <p:cNvSpPr>
            <a:spLocks noGrp="1"/>
          </p:cNvSpPr>
          <p:nvPr>
            <p:ph sz="half" idx="2"/>
          </p:nvPr>
        </p:nvSpPr>
        <p:spPr/>
        <p:txBody>
          <a:bodyPr/>
          <a:lstStyle/>
          <a:p>
            <a:r>
              <a:t>1.缓解疼痛和炎症：通过药物治疗和物理治疗，减轻患者的疼痛和炎症，提高生活质量。</a:t>
            </a:r>
          </a:p>
          <a:p>
            <a:r>
              <a:t>2.抑制疾病进展：通过控制免疫系统的异常反应，阻止关节和组织的进一步损伤。</a:t>
            </a:r>
          </a:p>
          <a:p>
            <a:r>
              <a:t>3.恢复关节功能：通过康复治疗和适当的锻炼，帮助患者恢复关节功能，减少残疾的发生。</a:t>
            </a:r>
          </a:p>
          <a:p/>
        </p:txBody>
      </p:sp>
      <p:sp>
        <p:nvSpPr>
          <p:cNvPr id="5" name="Text Placeholder 4"/>
          <p:cNvSpPr>
            <a:spLocks noGrp="1"/>
          </p:cNvSpPr>
          <p:nvPr>
            <p:ph type="body" idx="3"/>
          </p:nvPr>
        </p:nvSpPr>
        <p:spPr/>
        <p:txBody>
          <a:bodyPr/>
          <a:lstStyle/>
          <a:p>
            <a:r>
              <a:t>治疗原则</a:t>
            </a:r>
          </a:p>
        </p:txBody>
      </p:sp>
      <p:sp>
        <p:nvSpPr>
          <p:cNvPr id="6" name="Content Placeholder 5"/>
          <p:cNvSpPr>
            <a:spLocks noGrp="1"/>
          </p:cNvSpPr>
          <p:nvPr>
            <p:ph sz="half" idx="4"/>
          </p:nvPr>
        </p:nvSpPr>
        <p:spPr/>
        <p:txBody>
          <a:bodyPr/>
          <a:lstStyle/>
          <a:p>
            <a:r>
              <a:t>1.早期诊断，早期治疗：类风湿性关节炎的早期诊断和治疗对于疾病的控制和预后至关重要。</a:t>
            </a:r>
          </a:p>
          <a:p>
            <a:r>
              <a:t>2.个体化治疗：根据患者的具体病情和体质，制定个体化的治疗方案，以提高治疗效果。</a:t>
            </a:r>
          </a:p>
          <a:p>
            <a:r>
              <a:t>3.多学科合作：类风湿性关节炎的治疗需要多学科的合作，包括风湿科医生、骨科医生、康复科医生、护士等，共同为患者提供全面的治疗和管理。</a:t>
            </a:r>
          </a:p>
          <a:p>
            <a:r>
              <a:t>以上内容仅供参考，具体治疗方案需根据患者的具体情况由专业医生制定。</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药物治疗策略</a:t>
            </a:r>
          </a:p>
        </p:txBody>
      </p:sp>
      <p:sp>
        <p:nvSpPr>
          <p:cNvPr id="3" name="Subtitle 2"/>
          <p:cNvSpPr>
            <a:spLocks noGrp="1"/>
          </p:cNvSpPr>
          <p:nvPr>
            <p:ph type="subTitle" idx="1"/>
          </p:nvPr>
        </p:nvSpPr>
        <p:spPr/>
        <p:txBody>
          <a:bodyPr/>
          <a:lstStyle/>
          <a:p>
            <a:r>
              <a:t>类风湿性关节炎的治疗策略</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https://d.book118.com/668053015020006027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16</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16</vt:i4>
      </vt:variant>
    </vt:vector>
  </HeadingPairs>
  <TitlesOfParts>
    <vt:vector baseType="lpstr" size="28">
      <vt:lpstr>Arial</vt:lpstr>
      <vt:lpstr>Calibri</vt:lpstr>
      <vt:lpstr>黑体</vt:lpstr>
      <vt:lpstr>微软雅黑</vt:lpstr>
      <vt:lpstr>Wingdings</vt:lpstr>
      <vt:lpstr>Agency FB</vt:lpstr>
      <vt:lpstr>Adobe 宋体 Std L</vt:lpstr>
      <vt:lpstr>Franklin Gothic Book</vt:lpstr>
      <vt:lpstr>宋体</vt:lpstr>
      <vt:lpstr>仿宋_GB2312</vt:lpstr>
      <vt:lpstr>幼圆</vt:lpstr>
      <vt:lpstr>Office Theme</vt:lpstr>
      <vt:lpstr>PowerPoint Presentation</vt:lpstr>
      <vt:lpstr>PowerPoint Presentation</vt:lpstr>
      <vt:lpstr> 类风湿性关节炎简介</vt:lpstr>
      <vt:lpstr> 类风湿性关节炎简介</vt:lpstr>
      <vt:lpstr> 病理生理学概述</vt:lpstr>
      <vt:lpstr> 病理生理学概述</vt:lpstr>
      <vt:lpstr> 病理生理学概述</vt:lpstr>
      <vt:lpstr> 病理生理学概述</vt:lpstr>
      <vt:lpstr> 诊断标准与方法</vt:lpstr>
      <vt:lpstr> 诊断标准与方法</vt:lpstr>
      <vt:lpstr> 诊断标准与方法</vt:lpstr>
      <vt:lpstr> 诊断标准与方法</vt:lpstr>
      <vt:lpstr> 治疗目标与原则</vt:lpstr>
      <vt:lpstr> 治疗目标与原则</vt:lpstr>
      <vt:lpstr> 药物治疗策略</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2024-09-04T18:27:11.345</cp:lastPrinted>
  <dcterms:created xsi:type="dcterms:W3CDTF">2024-09-04T10:27:11Z</dcterms:created>
  <dcterms:modified xsi:type="dcterms:W3CDTF">2024-09-04T10:27:13Z</dcterms:modified>
</cp:coreProperties>
</file>