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79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14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031F57-BACD-4488-8366-7F7A4A8054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44DFB4-4366-470C-B2B6-80112302B5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DC5AEC-B5BD-4C26-8F8A-8C32531DD1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A78871-1919-4B1D-A1B6-9F71CBF33C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5E83D1-CB25-4D7D-8191-8AE3ECA201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89E7BD-08CF-4C97-A0CD-0FE29859BB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58814F-6445-4C19-9ECC-A7DE694AF8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516835-BA5F-442C-AA10-BEEFE43AB0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B50B8C-3AAC-4D2D-B94A-9ECBE143BA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455BC7-E799-47C6-8C53-A60DEC1C32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1A41C3-1E65-41BF-BD6F-A67121D588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任意多边形 10"/>
          <p:cNvSpPr/>
          <p:nvPr>
            <p:custDataLst>
              <p:tags r:id="rId1"/>
            </p:custDataLst>
          </p:nvPr>
        </p:nvSpPr>
        <p:spPr>
          <a:xfrm>
            <a:off x="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2" name="任意多边形 9"/>
          <p:cNvSpPr/>
          <p:nvPr>
            <p:custDataLst>
              <p:tags r:id="rId2"/>
            </p:custDataLst>
          </p:nvPr>
        </p:nvSpPr>
        <p:spPr>
          <a:xfrm>
            <a:off x="8852535" y="381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4" name="任意多边形 14"/>
          <p:cNvSpPr/>
          <p:nvPr>
            <p:custDataLst>
              <p:tags r:id="rId3"/>
            </p:custDataLst>
          </p:nvPr>
        </p:nvSpPr>
        <p:spPr>
          <a:xfrm>
            <a:off x="10189845" y="134937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437005" y="3160395"/>
            <a:ext cx="7401560" cy="6350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200" normalizeH="0" baseline="0" noProof="1">
                <a:solidFill>
                  <a:schemeClr val="tx1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437005" y="925830"/>
            <a:ext cx="7395845" cy="2234565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0" name="署名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520825" y="379857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8" name="任意多边形 9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0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 hasCustomPrompt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</a:pPr>
            <a:r>
              <a:rPr>
                <a:sym typeface="+mn-ea"/>
              </a:rPr>
              <a:t>单击此处添加文本内容。</a:t>
            </a:r>
            <a:endParaRPr>
              <a:sym typeface="+mn-ea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椭圆 7"/>
          <p:cNvSpPr/>
          <p:nvPr>
            <p:custDataLst>
              <p:tags r:id="rId1"/>
            </p:custDataLst>
          </p:nvPr>
        </p:nvSpPr>
        <p:spPr>
          <a:xfrm>
            <a:off x="1219200" y="2804795"/>
            <a:ext cx="2362200" cy="23622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04" name="任意多边形 8"/>
          <p:cNvSpPr/>
          <p:nvPr>
            <p:custDataLst>
              <p:tags r:id="rId2"/>
            </p:custDataLst>
          </p:nvPr>
        </p:nvSpPr>
        <p:spPr>
          <a:xfrm rot="16440000">
            <a:off x="9155434" y="3942808"/>
            <a:ext cx="3194084" cy="2813788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0" h="4431">
                <a:moveTo>
                  <a:pt x="1424" y="0"/>
                </a:moveTo>
                <a:cubicBezTo>
                  <a:pt x="3415" y="0"/>
                  <a:pt x="5030" y="1614"/>
                  <a:pt x="5030" y="3606"/>
                </a:cubicBezTo>
                <a:cubicBezTo>
                  <a:pt x="5030" y="3839"/>
                  <a:pt x="5007" y="4067"/>
                  <a:pt x="4965" y="4288"/>
                </a:cubicBezTo>
                <a:lnTo>
                  <a:pt x="4959" y="4320"/>
                </a:lnTo>
                <a:lnTo>
                  <a:pt x="3372" y="4431"/>
                </a:lnTo>
                <a:lnTo>
                  <a:pt x="3373" y="4429"/>
                </a:lnTo>
                <a:cubicBezTo>
                  <a:pt x="3480" y="4176"/>
                  <a:pt x="3539" y="3898"/>
                  <a:pt x="3539" y="3606"/>
                </a:cubicBezTo>
                <a:cubicBezTo>
                  <a:pt x="3539" y="2437"/>
                  <a:pt x="2592" y="1490"/>
                  <a:pt x="1424" y="1490"/>
                </a:cubicBezTo>
                <a:cubicBezTo>
                  <a:pt x="931" y="1490"/>
                  <a:pt x="478" y="1659"/>
                  <a:pt x="118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1" y="283"/>
                </a:lnTo>
                <a:cubicBezTo>
                  <a:pt x="452" y="101"/>
                  <a:pt x="926" y="0"/>
                  <a:pt x="1424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844550" y="3491865"/>
            <a:ext cx="1717040" cy="1440180"/>
          </a:xfrm>
          <a:prstGeom prst="rect">
            <a:avLst/>
          </a:prstGeom>
          <a:noFill/>
        </p:spPr>
        <p:txBody>
          <a:bodyPr vert="horz" wrap="square" lIns="144145" tIns="45720" rIns="91440" bIns="45720" rtlCol="0" anchor="t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 bwMode="auto">
          <a:xfrm>
            <a:off x="844550" y="1139825"/>
            <a:ext cx="2171065" cy="2350770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任意多边形 8"/>
          <p:cNvSpPr/>
          <p:nvPr>
            <p:custDataLst>
              <p:tags r:id="rId1"/>
            </p:custDataLst>
          </p:nvPr>
        </p:nvSpPr>
        <p:spPr>
          <a:xfrm flipH="1">
            <a:off x="10045700" y="4570095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444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718" name="椭圆 12"/>
          <p:cNvSpPr/>
          <p:nvPr>
            <p:custDataLst>
              <p:tags r:id="rId2"/>
            </p:custDataLst>
          </p:nvPr>
        </p:nvSpPr>
        <p:spPr>
          <a:xfrm>
            <a:off x="9127490" y="967740"/>
            <a:ext cx="685800" cy="6858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0" name="椭圆 79"/>
          <p:cNvSpPr/>
          <p:nvPr>
            <p:custDataLst>
              <p:tags r:id="rId3"/>
            </p:custDataLst>
          </p:nvPr>
        </p:nvSpPr>
        <p:spPr>
          <a:xfrm>
            <a:off x="982345" y="1607820"/>
            <a:ext cx="2449195" cy="244983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2" name="椭圆 17"/>
          <p:cNvSpPr/>
          <p:nvPr>
            <p:custDataLst>
              <p:tags r:id="rId4"/>
            </p:custDataLst>
          </p:nvPr>
        </p:nvSpPr>
        <p:spPr>
          <a:xfrm>
            <a:off x="1117600" y="1723390"/>
            <a:ext cx="484505" cy="484505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7500" lnSpcReduction="10000"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4" name="节编号"/>
          <p:cNvSpPr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389505" y="4144010"/>
            <a:ext cx="1917700" cy="488950"/>
          </a:xfrm>
          <a:prstGeom prst="roundRect">
            <a:avLst>
              <a:gd name="adj" fmla="val 24893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00" normalizeH="0" baseline="0" noProof="1">
                <a:solidFill>
                  <a:schemeClr val="bg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2348230" y="1383030"/>
            <a:ext cx="8107680" cy="20453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 11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同心圆 8"/>
          <p:cNvSpPr/>
          <p:nvPr>
            <p:custDataLst>
              <p:tags r:id="rId4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 15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235200" y="1418405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084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同心圆 10"/>
          <p:cNvSpPr/>
          <p:nvPr>
            <p:custDataLst>
              <p:tags r:id="rId6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2" name="同心圆 6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4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4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396240"/>
            <a:ext cx="10968990" cy="586041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6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8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46430" y="1037590"/>
            <a:ext cx="10930890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10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2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任意多边形 10"/>
          <p:cNvSpPr/>
          <p:nvPr>
            <p:custDataLst>
              <p:tags r:id="rId1"/>
            </p:custDataLst>
          </p:nvPr>
        </p:nvSpPr>
        <p:spPr>
          <a:xfrm rot="10800000" flipV="1">
            <a:off x="-635" y="3175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0" name="任意多边形 9"/>
          <p:cNvSpPr/>
          <p:nvPr>
            <p:custDataLst>
              <p:tags r:id="rId2"/>
            </p:custDataLst>
          </p:nvPr>
        </p:nvSpPr>
        <p:spPr>
          <a:xfrm rot="10800000" flipV="1">
            <a:off x="-635" y="137731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任意多边形 8"/>
          <p:cNvSpPr/>
          <p:nvPr>
            <p:custDataLst>
              <p:tags r:id="rId3"/>
            </p:custDataLst>
          </p:nvPr>
        </p:nvSpPr>
        <p:spPr>
          <a:xfrm flipH="1">
            <a:off x="1004570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4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3641090" y="1520825"/>
            <a:ext cx="6866890" cy="2146300"/>
          </a:xfrm>
          <a:prstGeom prst="rect">
            <a:avLst/>
          </a:prstGeom>
          <a:noFill/>
        </p:spPr>
        <p:txBody>
          <a:bodyPr wrap="square" lIns="91440" tIns="45720" rIns="71755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rgbClr val="333333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6" name="署名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479790" y="410972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19" Type="http://schemas.openxmlformats.org/officeDocument/2006/relationships/tags" Target="../tags/tag9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 7"/>
          <p:cNvSpPr/>
          <p:nvPr>
            <p:custDataLst>
              <p:tags r:id="rId1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6" name="同心圆 6"/>
          <p:cNvSpPr/>
          <p:nvPr>
            <p:custDataLst>
              <p:tags r:id="rId13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5125"/>
            <a:ext cx="10515600" cy="67553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247573"/>
            <a:ext cx="10515600" cy="49293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/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8787" r:id="rId2"/>
    <p:sldLayoutId id="2147488788" r:id="rId3"/>
    <p:sldLayoutId id="2147488789" r:id="rId4"/>
    <p:sldLayoutId id="2147488790" r:id="rId5"/>
    <p:sldLayoutId id="2147488791" r:id="rId6"/>
    <p:sldLayoutId id="2147488792" r:id="rId7"/>
    <p:sldLayoutId id="2147488793" r:id="rId8"/>
    <p:sldLayoutId id="2147488794" r:id="rId9"/>
    <p:sldLayoutId id="2147488795" r:id="rId10"/>
    <p:sldLayoutId id="2147488796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n-ea"/>
          <a:ea typeface="+mn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22" Type="http://schemas.openxmlformats.org/officeDocument/2006/relationships/tags" Target="../tags/tag115.xml" /><Relationship Id="rId23" Type="http://schemas.openxmlformats.org/officeDocument/2006/relationships/tags" Target="../tags/tag116.xml" /><Relationship Id="rId24" Type="http://schemas.openxmlformats.org/officeDocument/2006/relationships/tags" Target="../tags/tag117.xml" /><Relationship Id="rId25" Type="http://schemas.openxmlformats.org/officeDocument/2006/relationships/tags" Target="../tags/tag118.xml" /><Relationship Id="rId26" Type="http://schemas.openxmlformats.org/officeDocument/2006/relationships/tags" Target="../tags/tag119.xml" /><Relationship Id="rId27" Type="http://schemas.openxmlformats.org/officeDocument/2006/relationships/tags" Target="../tags/tag120.xml" /><Relationship Id="rId28" Type="http://schemas.openxmlformats.org/officeDocument/2006/relationships/tags" Target="../tags/tag121.xml" /><Relationship Id="rId29" Type="http://schemas.openxmlformats.org/officeDocument/2006/relationships/tags" Target="../tags/tag122.xml" /><Relationship Id="rId3" Type="http://schemas.openxmlformats.org/officeDocument/2006/relationships/tags" Target="../tags/tag96.xml" /><Relationship Id="rId30" Type="http://schemas.openxmlformats.org/officeDocument/2006/relationships/tags" Target="../tags/tag123.xml" /><Relationship Id="rId31" Type="http://schemas.openxmlformats.org/officeDocument/2006/relationships/tags" Target="../tags/tag124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0.xml" /><Relationship Id="rId11" Type="http://schemas.openxmlformats.org/officeDocument/2006/relationships/tags" Target="../tags/tag141.xml" /><Relationship Id="rId12" Type="http://schemas.openxmlformats.org/officeDocument/2006/relationships/tags" Target="../tags/tag142.xml" /><Relationship Id="rId13" Type="http://schemas.openxmlformats.org/officeDocument/2006/relationships/tags" Target="../tags/tag143.xml" /><Relationship Id="rId14" Type="http://schemas.openxmlformats.org/officeDocument/2006/relationships/tags" Target="../tags/tag144.xml" /><Relationship Id="rId15" Type="http://schemas.openxmlformats.org/officeDocument/2006/relationships/tags" Target="../tags/tag145.xml" /><Relationship Id="rId16" Type="http://schemas.openxmlformats.org/officeDocument/2006/relationships/tags" Target="../tags/tag146.xml" /><Relationship Id="rId17" Type="http://schemas.openxmlformats.org/officeDocument/2006/relationships/tags" Target="../tags/tag147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tags" Target="../tags/tag155.xml" /><Relationship Id="rId7" Type="http://schemas.openxmlformats.org/officeDocument/2006/relationships/tags" Target="../tags/tag156.xml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1.xml" /><Relationship Id="rId11" Type="http://schemas.openxmlformats.org/officeDocument/2006/relationships/tags" Target="../tags/tag172.xml" /><Relationship Id="rId12" Type="http://schemas.openxmlformats.org/officeDocument/2006/relationships/tags" Target="../tags/tag173.xml" /><Relationship Id="rId13" Type="http://schemas.openxmlformats.org/officeDocument/2006/relationships/tags" Target="../tags/tag174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3.xml" /><Relationship Id="rId11" Type="http://schemas.openxmlformats.org/officeDocument/2006/relationships/tags" Target="../tags/tag184.xml" /><Relationship Id="rId12" Type="http://schemas.openxmlformats.org/officeDocument/2006/relationships/tags" Target="../tags/tag185.xml" /><Relationship Id="rId13" Type="http://schemas.openxmlformats.org/officeDocument/2006/relationships/tags" Target="../tags/tag186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17" Type="http://schemas.openxmlformats.org/officeDocument/2006/relationships/tags" Target="../tags/tag205.xml" /><Relationship Id="rId18" Type="http://schemas.openxmlformats.org/officeDocument/2006/relationships/tags" Target="../tags/tag206.xml" /><Relationship Id="rId19" Type="http://schemas.openxmlformats.org/officeDocument/2006/relationships/tags" Target="../tags/tag207.xml" /><Relationship Id="rId2" Type="http://schemas.openxmlformats.org/officeDocument/2006/relationships/tags" Target="../tags/tag190.xml" /><Relationship Id="rId20" Type="http://schemas.openxmlformats.org/officeDocument/2006/relationships/tags" Target="../tags/tag208.xml" /><Relationship Id="rId21" Type="http://schemas.openxmlformats.org/officeDocument/2006/relationships/tags" Target="../tags/tag209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Relationship Id="rId6" Type="http://schemas.openxmlformats.org/officeDocument/2006/relationships/tags" Target="../tags/tag194.xml" /><Relationship Id="rId7" Type="http://schemas.openxmlformats.org/officeDocument/2006/relationships/tags" Target="../tags/tag195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0.xml" /><Relationship Id="rId3" Type="http://schemas.openxmlformats.org/officeDocument/2006/relationships/tags" Target="../tags/tag211.xml" /><Relationship Id="rId4" Type="http://schemas.openxmlformats.org/officeDocument/2006/relationships/tags" Target="../tags/tag212.xml" /><Relationship Id="rId5" Type="http://schemas.openxmlformats.org/officeDocument/2006/relationships/tags" Target="../tags/tag2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8065027103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,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高考政治一轮复习 3.7个人收入的分配课件 新人教版必修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5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6" name="任意多边形 17"/>
          <p:cNvSpPr/>
          <p:nvPr>
            <p:custDataLst>
              <p:tags r:id="rId5"/>
            </p:custDataLst>
          </p:nvPr>
        </p:nvSpPr>
        <p:spPr>
          <a:xfrm rot="360000">
            <a:off x="2783205" y="-68580"/>
            <a:ext cx="2309495" cy="7162800"/>
          </a:xfrm>
          <a:custGeom>
            <a:gdLst>
              <a:gd name="connsiteX0" fmla="*/ 0 w 6002338"/>
              <a:gd name="connsiteY0" fmla="*/ 0 h 6858000"/>
              <a:gd name="connsiteX1" fmla="*/ 4568420 w 6002338"/>
              <a:gd name="connsiteY1" fmla="*/ 0 h 6858000"/>
              <a:gd name="connsiteX2" fmla="*/ 4681412 w 6002338"/>
              <a:gd name="connsiteY2" fmla="*/ 130442 h 6858000"/>
              <a:gd name="connsiteX3" fmla="*/ 6002338 w 6002338"/>
              <a:gd name="connsiteY3" fmla="*/ 3809999 h 6858000"/>
              <a:gd name="connsiteX4" fmla="*/ 5164879 w 6002338"/>
              <a:gd name="connsiteY4" fmla="*/ 6809537 h 6858000"/>
              <a:gd name="connsiteX5" fmla="*/ 5133810 w 6002338"/>
              <a:gd name="connsiteY5" fmla="*/ 6858000 h 6858000"/>
              <a:gd name="connsiteX6" fmla="*/ 0 w 6002338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37" h="11280">
                <a:moveTo>
                  <a:pt x="0" y="0"/>
                </a:moveTo>
                <a:lnTo>
                  <a:pt x="462" y="0"/>
                </a:lnTo>
                <a:lnTo>
                  <a:pt x="483" y="204"/>
                </a:lnTo>
                <a:lnTo>
                  <a:pt x="1462" y="101"/>
                </a:lnTo>
                <a:lnTo>
                  <a:pt x="1557" y="215"/>
                </a:lnTo>
                <a:cubicBezTo>
                  <a:pt x="2856" y="1859"/>
                  <a:pt x="3637" y="3968"/>
                  <a:pt x="3637" y="6267"/>
                </a:cubicBezTo>
                <a:cubicBezTo>
                  <a:pt x="3637" y="7932"/>
                  <a:pt x="3227" y="9497"/>
                  <a:pt x="2508" y="10859"/>
                </a:cubicBezTo>
                <a:lnTo>
                  <a:pt x="2499" y="10875"/>
                </a:lnTo>
                <a:lnTo>
                  <a:pt x="916" y="11041"/>
                </a:lnTo>
                <a:lnTo>
                  <a:pt x="941" y="11280"/>
                </a:lnTo>
                <a:lnTo>
                  <a:pt x="0" y="11280"/>
                </a:lnTo>
                <a:lnTo>
                  <a:pt x="0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3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任意多边形 18"/>
          <p:cNvSpPr/>
          <p:nvPr>
            <p:custDataLst>
              <p:tags r:id="rId6"/>
            </p:custDataLst>
          </p:nvPr>
        </p:nvSpPr>
        <p:spPr>
          <a:xfrm rot="360000">
            <a:off x="3037072" y="21451"/>
            <a:ext cx="1908810" cy="6961093"/>
          </a:xfrm>
          <a:custGeom>
            <a:gdLst>
              <a:gd name="connsiteX0" fmla="*/ 0 w 5706836"/>
              <a:gd name="connsiteY0" fmla="*/ 0 h 6858000"/>
              <a:gd name="connsiteX1" fmla="*/ 4167179 w 5706836"/>
              <a:gd name="connsiteY1" fmla="*/ 0 h 6858000"/>
              <a:gd name="connsiteX2" fmla="*/ 4280862 w 5706836"/>
              <a:gd name="connsiteY2" fmla="*/ 119238 h 6858000"/>
              <a:gd name="connsiteX3" fmla="*/ 5706836 w 5706836"/>
              <a:gd name="connsiteY3" fmla="*/ 3809999 h 6858000"/>
              <a:gd name="connsiteX4" fmla="*/ 4912158 w 5706836"/>
              <a:gd name="connsiteY4" fmla="*/ 6656308 h 6858000"/>
              <a:gd name="connsiteX5" fmla="*/ 4782856 w 5706836"/>
              <a:gd name="connsiteY5" fmla="*/ 6858000 h 6858000"/>
              <a:gd name="connsiteX6" fmla="*/ 0 w 5706836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06" h="10962">
                <a:moveTo>
                  <a:pt x="711" y="0"/>
                </a:moveTo>
                <a:lnTo>
                  <a:pt x="760" y="54"/>
                </a:lnTo>
                <a:cubicBezTo>
                  <a:pt x="2156" y="1658"/>
                  <a:pt x="3006" y="3788"/>
                  <a:pt x="3006" y="6125"/>
                </a:cubicBezTo>
                <a:cubicBezTo>
                  <a:pt x="3006" y="7812"/>
                  <a:pt x="2563" y="9391"/>
                  <a:pt x="1792" y="10742"/>
                </a:cubicBezTo>
                <a:lnTo>
                  <a:pt x="1772" y="10776"/>
                </a:lnTo>
                <a:lnTo>
                  <a:pt x="0" y="10962"/>
                </a:lnTo>
                <a:lnTo>
                  <a:pt x="0" y="75"/>
                </a:lnTo>
                <a:lnTo>
                  <a:pt x="711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1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0" name="矩形: 圆角 2"/>
          <p:cNvSpPr/>
          <p:nvPr>
            <p:custDataLst>
              <p:tags r:id="rId7"/>
            </p:custDataLst>
          </p:nvPr>
        </p:nvSpPr>
        <p:spPr>
          <a:xfrm>
            <a:off x="4029075" y="55435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2" name="椭圆 47"/>
          <p:cNvSpPr/>
          <p:nvPr>
            <p:custDataLst>
              <p:tags r:id="rId8"/>
            </p:custDataLst>
          </p:nvPr>
        </p:nvSpPr>
        <p:spPr>
          <a:xfrm>
            <a:off x="4036695" y="56134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序号"/>
          <p:cNvSpPr/>
          <p:nvPr>
            <p:custDataLst>
              <p:tags r:id="rId9"/>
            </p:custDataLst>
          </p:nvPr>
        </p:nvSpPr>
        <p:spPr>
          <a:xfrm>
            <a:off x="4105275" y="63817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66" name="标题"/>
          <p:cNvSpPr txBox="1"/>
          <p:nvPr>
            <p:custDataLst>
              <p:tags r:id="rId10"/>
            </p:custDataLst>
          </p:nvPr>
        </p:nvSpPr>
        <p:spPr>
          <a:xfrm>
            <a:off x="5187950" y="55435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个人收入的分配概述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8" name="矩形: 圆角 2"/>
          <p:cNvSpPr/>
          <p:nvPr>
            <p:custDataLst>
              <p:tags r:id="rId11"/>
            </p:custDataLst>
          </p:nvPr>
        </p:nvSpPr>
        <p:spPr>
          <a:xfrm>
            <a:off x="4394835" y="156464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0" name="椭圆 48"/>
          <p:cNvSpPr/>
          <p:nvPr>
            <p:custDataLst>
              <p:tags r:id="rId12"/>
            </p:custDataLst>
          </p:nvPr>
        </p:nvSpPr>
        <p:spPr>
          <a:xfrm>
            <a:off x="4402455" y="157162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序号"/>
          <p:cNvSpPr/>
          <p:nvPr>
            <p:custDataLst>
              <p:tags r:id="rId13"/>
            </p:custDataLst>
          </p:nvPr>
        </p:nvSpPr>
        <p:spPr>
          <a:xfrm>
            <a:off x="4471035" y="164846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02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74" name="标题"/>
          <p:cNvSpPr txBox="1"/>
          <p:nvPr>
            <p:custDataLst>
              <p:tags r:id="rId14"/>
            </p:custDataLst>
          </p:nvPr>
        </p:nvSpPr>
        <p:spPr>
          <a:xfrm>
            <a:off x="5553710" y="156464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按劳分配为主体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6" name="矩形: 圆角 2"/>
          <p:cNvSpPr/>
          <p:nvPr>
            <p:custDataLst>
              <p:tags r:id="rId15"/>
            </p:custDataLst>
          </p:nvPr>
        </p:nvSpPr>
        <p:spPr>
          <a:xfrm>
            <a:off x="4394835" y="459549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8" name="椭圆 54"/>
          <p:cNvSpPr/>
          <p:nvPr>
            <p:custDataLst>
              <p:tags r:id="rId16"/>
            </p:custDataLst>
          </p:nvPr>
        </p:nvSpPr>
        <p:spPr>
          <a:xfrm>
            <a:off x="4402455" y="460248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序号"/>
          <p:cNvSpPr/>
          <p:nvPr>
            <p:custDataLst>
              <p:tags r:id="rId17"/>
            </p:custDataLst>
          </p:nvPr>
        </p:nvSpPr>
        <p:spPr>
          <a:xfrm>
            <a:off x="4471035" y="467931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05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82" name="标题"/>
          <p:cNvSpPr txBox="1"/>
          <p:nvPr>
            <p:custDataLst>
              <p:tags r:id="rId18"/>
            </p:custDataLst>
          </p:nvPr>
        </p:nvSpPr>
        <p:spPr>
          <a:xfrm>
            <a:off x="5553710" y="459549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收入分配的公平要求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4" name="矩形: 圆角 2"/>
          <p:cNvSpPr/>
          <p:nvPr>
            <p:custDataLst>
              <p:tags r:id="rId19"/>
            </p:custDataLst>
          </p:nvPr>
        </p:nvSpPr>
        <p:spPr>
          <a:xfrm>
            <a:off x="4029075" y="560578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6" name="椭圆 60"/>
          <p:cNvSpPr/>
          <p:nvPr>
            <p:custDataLst>
              <p:tags r:id="rId20"/>
            </p:custDataLst>
          </p:nvPr>
        </p:nvSpPr>
        <p:spPr>
          <a:xfrm>
            <a:off x="4036695" y="561276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序号"/>
          <p:cNvSpPr/>
          <p:nvPr>
            <p:custDataLst>
              <p:tags r:id="rId21"/>
            </p:custDataLst>
          </p:nvPr>
        </p:nvSpPr>
        <p:spPr>
          <a:xfrm>
            <a:off x="4105275" y="568960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06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0" name="标题"/>
          <p:cNvSpPr txBox="1"/>
          <p:nvPr>
            <p:custDataLst>
              <p:tags r:id="rId22"/>
            </p:custDataLst>
          </p:nvPr>
        </p:nvSpPr>
        <p:spPr>
          <a:xfrm>
            <a:off x="5187950" y="560578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收入分配的调节机制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2" name="矩形: 圆角 2"/>
          <p:cNvSpPr/>
          <p:nvPr>
            <p:custDataLst>
              <p:tags r:id="rId23"/>
            </p:custDataLst>
          </p:nvPr>
        </p:nvSpPr>
        <p:spPr>
          <a:xfrm>
            <a:off x="4612005" y="257492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4" name="椭圆 66"/>
          <p:cNvSpPr/>
          <p:nvPr>
            <p:custDataLst>
              <p:tags r:id="rId24"/>
            </p:custDataLst>
          </p:nvPr>
        </p:nvSpPr>
        <p:spPr>
          <a:xfrm>
            <a:off x="4619625" y="258191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序号"/>
          <p:cNvSpPr/>
          <p:nvPr>
            <p:custDataLst>
              <p:tags r:id="rId25"/>
            </p:custDataLst>
          </p:nvPr>
        </p:nvSpPr>
        <p:spPr>
          <a:xfrm>
            <a:off x="4688205" y="265874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03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8" name="标题"/>
          <p:cNvSpPr txBox="1"/>
          <p:nvPr>
            <p:custDataLst>
              <p:tags r:id="rId26"/>
            </p:custDataLst>
          </p:nvPr>
        </p:nvSpPr>
        <p:spPr>
          <a:xfrm>
            <a:off x="5770880" y="257492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多种分配方式并存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0" name="矩形: 圆角 2"/>
          <p:cNvSpPr/>
          <p:nvPr>
            <p:custDataLst>
              <p:tags r:id="rId27"/>
            </p:custDataLst>
          </p:nvPr>
        </p:nvSpPr>
        <p:spPr>
          <a:xfrm>
            <a:off x="4612005" y="358521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2" name="椭圆 87"/>
          <p:cNvSpPr/>
          <p:nvPr>
            <p:custDataLst>
              <p:tags r:id="rId28"/>
            </p:custDataLst>
          </p:nvPr>
        </p:nvSpPr>
        <p:spPr>
          <a:xfrm>
            <a:off x="4619625" y="359219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4" name="序号"/>
          <p:cNvSpPr/>
          <p:nvPr>
            <p:custDataLst>
              <p:tags r:id="rId29"/>
            </p:custDataLst>
          </p:nvPr>
        </p:nvSpPr>
        <p:spPr>
          <a:xfrm>
            <a:off x="4688205" y="366903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04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906" name="标题"/>
          <p:cNvSpPr txBox="1"/>
          <p:nvPr>
            <p:custDataLst>
              <p:tags r:id="rId30"/>
            </p:custDataLst>
          </p:nvPr>
        </p:nvSpPr>
        <p:spPr>
          <a:xfrm>
            <a:off x="5770880" y="358521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公平与效率的关系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</p:spTree>
    <p:custDataLst>
      <p:tags r:id="rId3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5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一 章</a:t>
            </a:r>
            <a:endParaRPr lang="zh-CN" altLang="en-US"/>
          </a:p>
        </p:txBody>
      </p:sp>
      <p:sp>
        <p:nvSpPr>
          <p:cNvPr id="104895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个人收入的分配概述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分配方式的种类</a:t>
            </a:r>
            <a:endParaRPr lang="zh-CN" altLang="en-US"/>
          </a:p>
        </p:txBody>
      </p:sp>
      <p:sp>
        <p:nvSpPr>
          <p:cNvPr id="1049010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按劳分配：根据劳动者的劳动贡献进行分配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2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按生产要素分配：根据生产要素的贡献进行分配，包括资本、技术、管理等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4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按需分配：根据个人的实际需要进行分配，如社会保障、福利等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6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按收入分配：根据个人的收入水平进行分配，如税收、社会保障等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62" name="标题 1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分配方式的演变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0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分配方式的地位和作用</a:t>
            </a:r>
            <a:endParaRPr lang="zh-CN" altLang="en-US"/>
          </a:p>
        </p:txBody>
      </p:sp>
      <p:sp>
        <p:nvSpPr>
          <p:cNvPr id="104910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8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0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2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影响个人消费水平和生活质量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4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6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8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0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决定社会财富的分配格局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2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4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6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8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影响社会公平和稳定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2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4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6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影响经济发展和社会进步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8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二 章</a:t>
            </a:r>
            <a:endParaRPr lang="zh-CN" altLang="en-US"/>
          </a:p>
        </p:txBody>
      </p:sp>
      <p:sp>
        <p:nvSpPr>
          <p:cNvPr id="104918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按劳分配为主体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按劳分配的含义</a:t>
            </a:r>
            <a:endParaRPr lang="zh-CN" altLang="en-US"/>
          </a:p>
        </p:txBody>
      </p:sp>
      <p:sp>
        <p:nvSpPr>
          <p:cNvPr id="1049240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2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4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按劳分配是指根据劳动者的劳动贡献进行分配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6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8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劳动者的劳动贡献包括劳动数量、质量、效率等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2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4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6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按劳分配体现了公平和效率的原则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8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0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2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按劳分配是社会主义市场经济的基本分配原则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0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按劳分配的特点</a:t>
            </a:r>
            <a:endParaRPr lang="zh-CN" altLang="en-US"/>
          </a:p>
        </p:txBody>
      </p:sp>
      <p:sp>
        <p:nvSpPr>
          <p:cNvPr id="1049310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12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14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公平性：根据劳动者的劳动贡献进行分配，体现了公平原则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316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18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0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激励性：鼓励劳动者提高劳动效率，激发工作积极性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322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4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6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稳定性：按劳分配制度相对稳定，有利于社会稳定和经济发展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328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0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2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局限性：按劳分配不能完全解决收入差距问题，需要其他分配方式补充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7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按劳分配的意义</a:t>
            </a:r>
            <a:endParaRPr lang="zh-CN" altLang="en-US"/>
          </a:p>
        </p:txBody>
      </p:sp>
      <p:sp>
        <p:nvSpPr>
          <p:cNvPr id="1049380" name="矩形 38"/>
          <p:cNvSpPr/>
          <p:nvPr>
            <p:custDataLst>
              <p:tags r:id="rId2"/>
            </p:custDataLst>
          </p:nvPr>
        </p:nvSpPr>
        <p:spPr>
          <a:xfrm rot="204112">
            <a:off x="1527310" y="1490400"/>
            <a:ext cx="4049330" cy="2113566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2" name="矩形 39"/>
          <p:cNvSpPr/>
          <p:nvPr>
            <p:custDataLst>
              <p:tags r:id="rId3"/>
            </p:custDataLst>
          </p:nvPr>
        </p:nvSpPr>
        <p:spPr>
          <a:xfrm>
            <a:off x="1531989" y="1491068"/>
            <a:ext cx="4049330" cy="21135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4" name="TextBox 2"/>
          <p:cNvSpPr txBox="1"/>
          <p:nvPr>
            <p:custDataLst>
              <p:tags r:id="rId4"/>
            </p:custDataLst>
          </p:nvPr>
        </p:nvSpPr>
        <p:spPr>
          <a:xfrm>
            <a:off x="1766607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体现社会主义公平正义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386" name="矩形 100"/>
          <p:cNvSpPr/>
          <p:nvPr>
            <p:custDataLst>
              <p:tags r:id="rId5"/>
            </p:custDataLst>
          </p:nvPr>
        </p:nvSpPr>
        <p:spPr>
          <a:xfrm rot="204112">
            <a:off x="6604012" y="1490400"/>
            <a:ext cx="4049330" cy="2113566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8" name="矩形 101"/>
          <p:cNvSpPr/>
          <p:nvPr>
            <p:custDataLst>
              <p:tags r:id="rId6"/>
            </p:custDataLst>
          </p:nvPr>
        </p:nvSpPr>
        <p:spPr>
          <a:xfrm>
            <a:off x="6609360" y="1491068"/>
            <a:ext cx="4049330" cy="21135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0" name="TextBox 2"/>
          <p:cNvSpPr txBox="1"/>
          <p:nvPr>
            <p:custDataLst>
              <p:tags r:id="rId7"/>
            </p:custDataLst>
          </p:nvPr>
        </p:nvSpPr>
        <p:spPr>
          <a:xfrm>
            <a:off x="6844646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调动劳动者积极性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392" name="矩形 122"/>
          <p:cNvSpPr/>
          <p:nvPr>
            <p:custDataLst>
              <p:tags r:id="rId8"/>
            </p:custDataLst>
          </p:nvPr>
        </p:nvSpPr>
        <p:spPr>
          <a:xfrm rot="204112">
            <a:off x="1527310" y="4135365"/>
            <a:ext cx="4049330" cy="2113566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矩形 123"/>
          <p:cNvSpPr/>
          <p:nvPr>
            <p:custDataLst>
              <p:tags r:id="rId9"/>
            </p:custDataLst>
          </p:nvPr>
        </p:nvSpPr>
        <p:spPr>
          <a:xfrm>
            <a:off x="1531989" y="4136034"/>
            <a:ext cx="4049330" cy="211356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TextBox 2"/>
          <p:cNvSpPr txBox="1"/>
          <p:nvPr>
            <p:custDataLst>
              <p:tags r:id="rId10"/>
            </p:custDataLst>
          </p:nvPr>
        </p:nvSpPr>
        <p:spPr>
          <a:xfrm>
            <a:off x="1765938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促进社会生产力发展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398" name="矩形 89"/>
          <p:cNvSpPr/>
          <p:nvPr>
            <p:custDataLst>
              <p:tags r:id="rId11"/>
            </p:custDataLst>
          </p:nvPr>
        </p:nvSpPr>
        <p:spPr>
          <a:xfrm rot="204112">
            <a:off x="6604012" y="4135365"/>
            <a:ext cx="4049330" cy="2113566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0" name="矩形 90"/>
          <p:cNvSpPr/>
          <p:nvPr>
            <p:custDataLst>
              <p:tags r:id="rId12"/>
            </p:custDataLst>
          </p:nvPr>
        </p:nvSpPr>
        <p:spPr>
          <a:xfrm>
            <a:off x="6609360" y="4136034"/>
            <a:ext cx="4049330" cy="211356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2" name="TextBox 2"/>
          <p:cNvSpPr txBox="1"/>
          <p:nvPr>
            <p:custDataLst>
              <p:tags r:id="rId13"/>
            </p:custDataLst>
          </p:nvPr>
        </p:nvSpPr>
        <p:spPr>
          <a:xfrm>
            <a:off x="6843309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推动社会和谐稳定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4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三 章</a:t>
            </a:r>
            <a:endParaRPr lang="zh-CN" altLang="en-US"/>
          </a:p>
        </p:txBody>
      </p:sp>
      <p:sp>
        <p:nvSpPr>
          <p:cNvPr id="104945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多种分配方式并存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0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生产要素按贡献参与分配</a:t>
            </a:r>
            <a:endParaRPr lang="zh-CN" altLang="en-US"/>
          </a:p>
        </p:txBody>
      </p:sp>
      <p:sp>
        <p:nvSpPr>
          <p:cNvPr id="104950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0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2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8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0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生产要素：包括劳动、资本、土地、技术、管理等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2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公平性：体现了按劳分配和按要素分配相结合的原则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2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0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2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8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0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激励作用：鼓励人们提高生产要素的质量和数量，促进经济发展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4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按贡献参与分配：根据各生产要素在生产过程中的贡献大小进行分配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9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多种分配方式的内涵</a:t>
            </a:r>
            <a:endParaRPr lang="zh-CN" altLang="en-US"/>
          </a:p>
        </p:txBody>
      </p:sp>
      <p:sp>
        <p:nvSpPr>
          <p:cNvPr id="104959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按劳分配：根据劳动者的劳动贡献进行分配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4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按生产要素分配：根据生产要素的贡献进行分配，包括资本、技术、管理等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按需分配：根据个人的需要进行分配，通常在共产主义社会中实现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按劳分配与按生产要素分配相结合：在市场经济条件下，两种分配方式并存，以实现公平与效率的统一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https://d.book118.com/668065027103006023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内容。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SLIDE_CONTENT_AREA" val="{&quot;left&quot;:&quot;74.4&quot;,&quot;top&quot;:&quot;58.35&quot;,&quot;width&quot;:&quot;660.35&quot;,&quot;height&quot;:&quot;315&quot;}"/>
  <p:tag name="KSO_WM_SLIDE_ID" val="custom202309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3000000119209289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1"/>
  <p:tag name="KSO_WM_UNIT_INDEX" val="1_1"/>
  <p:tag name="KSO_WM_UNIT_LAYERLEVEL" val="1_1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2"/>
  <p:tag name="KSO_WM_UNIT_INDEX" val="1_2"/>
  <p:tag name="KSO_WM_UNIT_LAYERLEVEL" val="1_1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1"/>
  <p:tag name="KSO_WM_UNIT_INDEX" val="1_1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3"/>
  <p:tag name="KSO_WM_UNIT_INDEX" val="1_1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1"/>
  <p:tag name="KSO_WM_UNIT_INDEX" val="1_2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3"/>
  <p:tag name="KSO_WM_UNIT_INDEX" val="1_2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1"/>
  <p:tag name="KSO_WM_UNIT_INDEX" val="1_5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3"/>
  <p:tag name="KSO_WM_UNIT_INDEX" val="1_5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1"/>
  <p:tag name="KSO_WM_UNIT_INDEX" val="1_6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3"/>
  <p:tag name="KSO_WM_UNIT_INDEX" val="1_6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3"/>
  <p:tag name="KSO_WM_UNIT_INDEX" val="1_3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3"/>
  <p:tag name="KSO_WM_UNIT_INDEX" val="1_4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27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二 章"/>
  <p:tag name="KSO_WM_UNIT_TYPE" val="e"/>
  <p:tag name="KSO_WM_UNIT_VALUE" val="6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1.87893886081457,&quot;width&quot;:862.056741721673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1.87893886081457,&quot;width&quot;:862.056741721673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1.87893886081457,&quot;width&quot;:862.056741721673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1.87893886081457,&quot;width&quot;:862.056741721673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1.87893886081457,&quot;width&quot;:862.056741721673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1.87893886081457,&quot;width&quot;:862.056741721673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1.87893886081457,&quot;width&quot;:862.056741721673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1.87893886081457,&quot;width&quot;:862.056741721673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1.87893886081457,&quot;width&quot;:862.056741721673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1.87893886081457,&quot;width&quot;:862.056741721673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1.87893886081457,&quot;width&quot;:862.056741721673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1.87893886081457,&quot;width&quot;:862.056741721673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三 章"/>
  <p:tag name="KSO_WM_UNIT_TYPE" val="e"/>
  <p:tag name="KSO_WM_UNIT_VALUE" val="6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89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1">
      <a:dk1>
        <a:sysClr val="windowText" lastClr="000000"/>
      </a:dk1>
      <a:lt1>
        <a:sysClr val="window" lastClr="FFFFFF"/>
      </a:lt1>
      <a:dk2>
        <a:srgbClr val="571D11"/>
      </a:dk2>
      <a:lt2>
        <a:srgbClr val="FCF2F0"/>
      </a:lt2>
      <a:accent1>
        <a:srgbClr val="E8898D"/>
      </a:accent1>
      <a:accent2>
        <a:srgbClr val="96C9F4"/>
      </a:accent2>
      <a:accent3>
        <a:srgbClr val="C9DF81"/>
      </a:accent3>
      <a:accent4>
        <a:srgbClr val="F5B765"/>
      </a:accent4>
      <a:accent5>
        <a:srgbClr val="A095CF"/>
      </a:accent5>
      <a:accent6>
        <a:srgbClr val="CCAA72"/>
      </a:accent6>
      <a:hlink>
        <a:srgbClr val="48A1FA"/>
      </a:hlink>
      <a:folHlink>
        <a:srgbClr val="951C13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微软雅黑</vt:lpstr>
      <vt:lpstr>Wingdings</vt:lpstr>
      <vt:lpstr>Calibri Light</vt:lpstr>
      <vt:lpstr>宋体</vt:lpstr>
      <vt:lpstr>Office Theme</vt:lpstr>
      <vt:lpstr>高考政治一轮复习 3.7个人收入的分配课件 新人教版必修</vt:lpstr>
      <vt:lpstr>目录</vt:lpstr>
      <vt:lpstr>个人收入的分配概述</vt:lpstr>
      <vt:lpstr>分配方式的种类</vt:lpstr>
      <vt:lpstr>分配方式的演变</vt:lpstr>
      <vt:lpstr>分配方式的地位和作用</vt:lpstr>
      <vt:lpstr>按劳分配为主体</vt:lpstr>
      <vt:lpstr>按劳分配的含义</vt:lpstr>
      <vt:lpstr>按劳分配的特点</vt:lpstr>
      <vt:lpstr>按劳分配的意义</vt:lpstr>
      <vt:lpstr>多种分配方式并存</vt:lpstr>
      <vt:lpstr>生产要素按贡献参与分配</vt:lpstr>
      <vt:lpstr>多种分配方式的内涵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2024-08-30T08:00:18.744</cp:lastPrinted>
  <dcterms:created xsi:type="dcterms:W3CDTF">2024-08-30T00:00:18Z</dcterms:created>
  <dcterms:modified xsi:type="dcterms:W3CDTF">2024-08-30T00:00:20Z</dcterms:modified>
</cp:coreProperties>
</file>