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fntdata" ContentType="application/x-fontdata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embedTrueTypeFonts="1" saveSubsetFonts="1">
  <p:sldMasterIdLst>
    <p:sldMasterId id="2147483648" r:id="rId1"/>
    <p:sldMasterId id="214748366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embeddedFontLst>
    <p:embeddedFont>
      <p:font typeface="IWBTWV+WLRPDA+ArialMT"/>
      <p:regular r:id="rId19"/>
    </p:embeddedFont>
    <p:embeddedFont>
      <p:font typeface="OFNTRU+MS-UIGothic"/>
      <p:regular r:id="rId20"/>
    </p:embeddedFont>
    <p:embeddedFont>
      <p:font typeface="BROQBG+UESMPU+MicrosoftYaHei"/>
      <p:regular r:id="rId21"/>
    </p:embeddedFont>
    <p:embeddedFont>
      <p:font typeface="MORELR+DIEWSV+MicrosoftYaHei-Bold"/>
      <p:regular r:id="rId22"/>
    </p:embeddedFont>
  </p:embeddedFontLst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font" Target="fonts/font1.fntdata" /><Relationship Id="rId2" Type="http://schemas.openxmlformats.org/officeDocument/2006/relationships/slideMaster" Target="slideMasters/slideMaster2.xml" /><Relationship Id="rId20" Type="http://schemas.openxmlformats.org/officeDocument/2006/relationships/font" Target="fonts/font2.fntdata" /><Relationship Id="rId21" Type="http://schemas.openxmlformats.org/officeDocument/2006/relationships/font" Target="fonts/font3.fntdata" /><Relationship Id="rId22" Type="http://schemas.openxmlformats.org/officeDocument/2006/relationships/font" Target="fonts/font4.fntdata" /><Relationship Id="rId23" Type="http://schemas.openxmlformats.org/officeDocument/2006/relationships/presProps" Target="presProps.xml" /><Relationship Id="rId24" Type="http://schemas.openxmlformats.org/officeDocument/2006/relationships/viewProps" Target="viewProps.xml" /><Relationship Id="rId25" Type="http://schemas.openxmlformats.org/officeDocument/2006/relationships/theme" Target="theme/theme1.xml" /><Relationship Id="rId26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706B1A6-AB44-4B65-9261-B076930E799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28F4C36-721A-495B-8A22-50113177ED9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8EC62DC-3569-4D96-8702-895A68A9E58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35902C8-CFBB-4618-A980-A784E469B64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F4BF257-D53D-4ACC-90B0-B648494E230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A685F8E-9FE3-4A73-851A-729D32F6F23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C5C240E-FDD6-45C4-8A27-51883AF8501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B2BD687-EDA0-4A94-8374-DABED1AB255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8FADB0A-6AC7-49FF-A479-362F3C9DB79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95FB769-18F5-4F5D-9C8E-B9C2E306C47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67B3BA6-47CD-43A8-8646-9DDAAA6EDF3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x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eader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Title</a:t>
            </a:r>
            <a:endParaRPr lang="en-US"/>
          </a:p>
        </p:txBody>
      </p:sp>
      <p:sp>
        <p:nvSpPr>
          <p:cNvPr id="3" name="Text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lvl="0"/>
            <a:r>
              <a:rPr lang="en-US" smtClean="0"/>
              <a:t>Text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6525B2-4347-4F72-BAF7-76B19438D329}" type="datetimeFigureOut">
              <a:rPr lang="en-US" smtClean="0"/>
              <a:t>27.02.2014</a:t>
            </a:fld>
            <a:endParaRPr lang="en-US"/>
          </a:p>
        </p:txBody>
      </p:sp>
      <p:sp>
        <p:nvSpPr>
          <p:cNvPr id="5" name="Foot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F073CC-40D5-4B23-8DF0-9BD0A0C12F2C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>
          <a:xfrm>
            <a:off x="377666" y="427735"/>
            <a:ext cx="6797992" cy="1710943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>
          <a:xfrm>
            <a:off x="377666" y="2459482"/>
            <a:ext cx="6797992" cy="7057644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>
          <a:xfrm>
            <a:off x="2568130" y="9944862"/>
            <a:ext cx="2417063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>
          <a:xfrm>
            <a:off x="377666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>
          <a:xfrm>
            <a:off x="5438394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В‹#В›</a:t>
            </a:fld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>
      <a:lvl1pPr>
        <a:defRPr>
          <a:latin typeface="+mj-lt"/>
          <a:ea typeface="+mj-ea"/>
          <a:cs typeface="+mj-cs"/>
        </a:defRPr>
      </a:lvl1pPr>
    </p:titleStyle>
    <p:body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bodyStyle>
    <p:other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4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5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6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7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8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9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0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1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68075002070006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6046470" y="1943290"/>
            <a:ext cx="2490509" cy="78400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8C8C8C"/>
                </a:solidFill>
                <a:latin typeface="IWBTWV+WLRPDA+ArialMT"/>
                <a:cs typeface="IWBTWV+WLRPDA+ArialMT"/>
              </a:rPr>
              <a:t>•</a:t>
            </a:r>
            <a:r>
              <a:rPr sz="2450" spc="128">
                <a:solidFill>
                  <a:srgbClr val="8C8C8C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8C8C8C"/>
                </a:solidFill>
                <a:latin typeface="OFNTRU+MS-UIGothic"/>
                <a:cs typeface="OFNTRU+MS-UIGothic"/>
              </a:rPr>
              <a:t>相关分析概述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2269489" y="2483446"/>
            <a:ext cx="1935677" cy="87164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813"/>
              </a:lnSpc>
              <a:spcBef>
                <a:spcPct val="0"/>
              </a:spcBef>
              <a:spcAft>
                <a:spcPct val="0"/>
              </a:spcAft>
            </a:pPr>
            <a:r>
              <a:rPr sz="2700">
                <a:solidFill>
                  <a:srgbClr val="FFFFFF"/>
                </a:solidFill>
                <a:latin typeface="BROQBG+UESMPU+MicrosoftYaHei"/>
                <a:cs typeface="BROQBG+UESMPU+MicrosoftYaHei"/>
              </a:rPr>
              <a:t>contents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6046470" y="2491930"/>
            <a:ext cx="2490509" cy="78400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8C8C8C"/>
                </a:solidFill>
                <a:latin typeface="IWBTWV+WLRPDA+ArialMT"/>
                <a:cs typeface="IWBTWV+WLRPDA+ArialMT"/>
              </a:rPr>
              <a:t>•</a:t>
            </a:r>
            <a:r>
              <a:rPr sz="2450" spc="128">
                <a:solidFill>
                  <a:srgbClr val="8C8C8C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8C8C8C"/>
                </a:solidFill>
                <a:latin typeface="OFNTRU+MS-UIGothic"/>
                <a:cs typeface="OFNTRU+MS-UIGothic"/>
              </a:rPr>
              <a:t>回</a:t>
            </a:r>
            <a:r>
              <a:rPr sz="2400">
                <a:solidFill>
                  <a:srgbClr val="8C8C8C"/>
                </a:solidFill>
                <a:latin typeface="SimSun"/>
                <a:cs typeface="SimSun"/>
              </a:rPr>
              <a:t>归</a:t>
            </a:r>
            <a:r>
              <a:rPr sz="2400">
                <a:solidFill>
                  <a:srgbClr val="8C8C8C"/>
                </a:solidFill>
                <a:latin typeface="OFNTRU+MS-UIGothic"/>
                <a:cs typeface="OFNTRU+MS-UIGothic"/>
              </a:rPr>
              <a:t>分析概述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6046470" y="3040570"/>
            <a:ext cx="5491421" cy="242930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8C8C8C"/>
                </a:solidFill>
                <a:latin typeface="IWBTWV+WLRPDA+ArialMT"/>
                <a:cs typeface="IWBTWV+WLRPDA+ArialMT"/>
              </a:rPr>
              <a:t>•</a:t>
            </a:r>
            <a:r>
              <a:rPr sz="2450" spc="128">
                <a:solidFill>
                  <a:srgbClr val="8C8C8C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8C8C8C"/>
                </a:solidFill>
                <a:latin typeface="OFNTRU+MS-UIGothic"/>
                <a:cs typeface="OFNTRU+MS-UIGothic"/>
              </a:rPr>
              <a:t>相关分析与回</a:t>
            </a:r>
            <a:r>
              <a:rPr sz="2400">
                <a:solidFill>
                  <a:srgbClr val="8C8C8C"/>
                </a:solidFill>
                <a:latin typeface="SimSun"/>
                <a:cs typeface="SimSun"/>
              </a:rPr>
              <a:t>归</a:t>
            </a:r>
            <a:r>
              <a:rPr sz="2400">
                <a:solidFill>
                  <a:srgbClr val="8C8C8C"/>
                </a:solidFill>
                <a:latin typeface="OFNTRU+MS-UIGothic"/>
                <a:cs typeface="OFNTRU+MS-UIGothic"/>
              </a:rPr>
              <a:t>分析的</a:t>
            </a:r>
            <a:r>
              <a:rPr sz="2400">
                <a:solidFill>
                  <a:srgbClr val="8C8C8C"/>
                </a:solidFill>
                <a:latin typeface="SimSun"/>
                <a:cs typeface="SimSun"/>
              </a:rPr>
              <a:t>联</a:t>
            </a:r>
            <a:r>
              <a:rPr sz="2400">
                <a:solidFill>
                  <a:srgbClr val="8C8C8C"/>
                </a:solidFill>
                <a:latin typeface="OFNTRU+MS-UIGothic"/>
                <a:cs typeface="OFNTRU+MS-UIGothic"/>
              </a:rPr>
              <a:t>系与区</a:t>
            </a:r>
            <a:r>
              <a:rPr sz="2400">
                <a:solidFill>
                  <a:srgbClr val="8C8C8C"/>
                </a:solidFill>
                <a:latin typeface="SimSun"/>
                <a:cs typeface="SimSun"/>
              </a:rPr>
              <a:t>别</a:t>
            </a:r>
          </a:p>
          <a:p>
            <a:pPr marL="0" marR="0">
              <a:lnSpc>
                <a:spcPts val="2552"/>
              </a:lnSpc>
              <a:spcBef>
                <a:spcPts val="1717"/>
              </a:spcBef>
              <a:spcAft>
                <a:spcPct val="0"/>
              </a:spcAft>
            </a:pPr>
            <a:r>
              <a:rPr sz="2450">
                <a:solidFill>
                  <a:srgbClr val="8C8C8C"/>
                </a:solidFill>
                <a:latin typeface="IWBTWV+WLRPDA+ArialMT"/>
                <a:cs typeface="IWBTWV+WLRPDA+ArialMT"/>
              </a:rPr>
              <a:t>•</a:t>
            </a:r>
            <a:r>
              <a:rPr sz="2450" spc="128">
                <a:solidFill>
                  <a:srgbClr val="8C8C8C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8C8C8C"/>
                </a:solidFill>
                <a:latin typeface="OFNTRU+MS-UIGothic"/>
                <a:cs typeface="OFNTRU+MS-UIGothic"/>
              </a:rPr>
              <a:t>相关分析的步</a:t>
            </a:r>
            <a:r>
              <a:rPr sz="2400">
                <a:solidFill>
                  <a:srgbClr val="8C8C8C"/>
                </a:solidFill>
                <a:latin typeface="SimSun"/>
                <a:cs typeface="SimSun"/>
              </a:rPr>
              <a:t>骤</a:t>
            </a:r>
            <a:r>
              <a:rPr sz="2400">
                <a:solidFill>
                  <a:srgbClr val="8C8C8C"/>
                </a:solidFill>
                <a:latin typeface="OFNTRU+MS-UIGothic"/>
                <a:cs typeface="OFNTRU+MS-UIGothic"/>
              </a:rPr>
              <a:t>与方法</a:t>
            </a:r>
          </a:p>
          <a:p>
            <a:pPr marL="0" marR="0">
              <a:lnSpc>
                <a:spcPts val="2552"/>
              </a:lnSpc>
              <a:spcBef>
                <a:spcPts val="1717"/>
              </a:spcBef>
              <a:spcAft>
                <a:spcPct val="0"/>
              </a:spcAft>
            </a:pPr>
            <a:r>
              <a:rPr sz="2450">
                <a:solidFill>
                  <a:srgbClr val="8C8C8C"/>
                </a:solidFill>
                <a:latin typeface="IWBTWV+WLRPDA+ArialMT"/>
                <a:cs typeface="IWBTWV+WLRPDA+ArialMT"/>
              </a:rPr>
              <a:t>•</a:t>
            </a:r>
            <a:r>
              <a:rPr sz="2450" spc="128">
                <a:solidFill>
                  <a:srgbClr val="8C8C8C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8C8C8C"/>
                </a:solidFill>
                <a:latin typeface="OFNTRU+MS-UIGothic"/>
                <a:cs typeface="OFNTRU+MS-UIGothic"/>
              </a:rPr>
              <a:t>回</a:t>
            </a:r>
            <a:r>
              <a:rPr sz="2400">
                <a:solidFill>
                  <a:srgbClr val="8C8C8C"/>
                </a:solidFill>
                <a:latin typeface="SimSun"/>
                <a:cs typeface="SimSun"/>
              </a:rPr>
              <a:t>归</a:t>
            </a:r>
            <a:r>
              <a:rPr sz="2400">
                <a:solidFill>
                  <a:srgbClr val="8C8C8C"/>
                </a:solidFill>
                <a:latin typeface="OFNTRU+MS-UIGothic"/>
                <a:cs typeface="OFNTRU+MS-UIGothic"/>
              </a:rPr>
              <a:t>分析的步</a:t>
            </a:r>
            <a:r>
              <a:rPr sz="2400">
                <a:solidFill>
                  <a:srgbClr val="8C8C8C"/>
                </a:solidFill>
                <a:latin typeface="SimSun"/>
                <a:cs typeface="SimSun"/>
              </a:rPr>
              <a:t>骤</a:t>
            </a:r>
            <a:r>
              <a:rPr sz="2400">
                <a:solidFill>
                  <a:srgbClr val="8C8C8C"/>
                </a:solidFill>
                <a:latin typeface="OFNTRU+MS-UIGothic"/>
                <a:cs typeface="OFNTRU+MS-UIGothic"/>
              </a:rPr>
              <a:t>与方法</a:t>
            </a:r>
          </a:p>
          <a:p>
            <a:pPr marL="0" marR="0">
              <a:lnSpc>
                <a:spcPts val="2552"/>
              </a:lnSpc>
              <a:spcBef>
                <a:spcPts val="1717"/>
              </a:spcBef>
              <a:spcAft>
                <a:spcPct val="0"/>
              </a:spcAft>
            </a:pPr>
            <a:r>
              <a:rPr sz="2450">
                <a:solidFill>
                  <a:srgbClr val="8C8C8C"/>
                </a:solidFill>
                <a:latin typeface="IWBTWV+WLRPDA+ArialMT"/>
                <a:cs typeface="IWBTWV+WLRPDA+ArialMT"/>
              </a:rPr>
              <a:t>•</a:t>
            </a:r>
            <a:r>
              <a:rPr sz="2450" spc="128">
                <a:solidFill>
                  <a:srgbClr val="8C8C8C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8C8C8C"/>
                </a:solidFill>
                <a:latin typeface="OFNTRU+MS-UIGothic"/>
                <a:cs typeface="OFNTRU+MS-UIGothic"/>
              </a:rPr>
              <a:t>相关分析与回</a:t>
            </a:r>
            <a:r>
              <a:rPr sz="2400">
                <a:solidFill>
                  <a:srgbClr val="8C8C8C"/>
                </a:solidFill>
                <a:latin typeface="SimSun"/>
                <a:cs typeface="SimSun"/>
              </a:rPr>
              <a:t>归</a:t>
            </a:r>
            <a:r>
              <a:rPr sz="2400">
                <a:solidFill>
                  <a:srgbClr val="8C8C8C"/>
                </a:solidFill>
                <a:latin typeface="OFNTRU+MS-UIGothic"/>
                <a:cs typeface="OFNTRU+MS-UIGothic"/>
              </a:rPr>
              <a:t>分析的案例解析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2106295" y="3340961"/>
            <a:ext cx="3400425" cy="242887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7650"/>
              </a:lnSpc>
              <a:spcBef>
                <a:spcPct val="0"/>
              </a:spcBef>
              <a:spcAft>
                <a:spcPct val="0"/>
              </a:spcAft>
            </a:pPr>
            <a:r>
              <a:rPr sz="7650">
                <a:solidFill>
                  <a:srgbClr val="FFFFFF"/>
                </a:solidFill>
                <a:latin typeface="OFNTRU+MS-UIGothic"/>
                <a:cs typeface="OFNTRU+MS-UIGothic"/>
              </a:rPr>
              <a:t>目</a:t>
            </a:r>
            <a:r>
              <a:rPr sz="7650">
                <a:solidFill>
                  <a:srgbClr val="FFFFFF"/>
                </a:solidFill>
                <a:latin typeface="SimSun"/>
                <a:cs typeface="SimSun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676909" y="1995949"/>
            <a:ext cx="5159197" cy="31045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7971"/>
              </a:lnSpc>
              <a:spcBef>
                <a:spcPct val="0"/>
              </a:spcBef>
              <a:spcAft>
                <a:spcPct val="0"/>
              </a:spcAft>
            </a:pPr>
            <a:r>
              <a:rPr sz="7650">
                <a:solidFill>
                  <a:srgbClr val="F7F7F7"/>
                </a:solidFill>
                <a:latin typeface="MORELR+DIEWSV+MicrosoftYaHei-Bold"/>
                <a:cs typeface="MORELR+DIEWSV+MicrosoftYaHei-Bold"/>
              </a:rPr>
              <a:t>01</a:t>
            </a:r>
          </a:p>
          <a:p>
            <a:pPr marL="0" marR="0">
              <a:lnSpc>
                <a:spcPts val="5150"/>
              </a:lnSpc>
              <a:spcBef>
                <a:spcPts val="2510"/>
              </a:spcBef>
              <a:spcAft>
                <a:spcPct val="0"/>
              </a:spcAft>
            </a:pPr>
            <a:r>
              <a:rPr sz="5150" spc="25">
                <a:solidFill>
                  <a:srgbClr val="F7F7F7"/>
                </a:solidFill>
                <a:latin typeface="OFNTRU+MS-UIGothic"/>
                <a:cs typeface="OFNTRU+MS-UIGothic"/>
              </a:rPr>
              <a:t>相关分析概述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3238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8C8C8C"/>
                </a:solidFill>
                <a:latin typeface="OFNTRU+MS-UIGothic"/>
                <a:cs typeface="OFNTRU+MS-UIGothic"/>
              </a:rPr>
              <a:t>相关分析的定</a:t>
            </a:r>
            <a:r>
              <a:rPr sz="3000">
                <a:solidFill>
                  <a:srgbClr val="8C8C8C"/>
                </a:solidFill>
                <a:latin typeface="SimSun"/>
                <a:cs typeface="SimSun"/>
              </a:rPr>
              <a:t> 义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9643744" y="2004055"/>
            <a:ext cx="892123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8C8C8C"/>
                </a:solidFill>
                <a:latin typeface="SimSun"/>
                <a:cs typeface="SimSun"/>
              </a:rPr>
              <a:t>总结词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8497569" y="2558268"/>
            <a:ext cx="2760345" cy="104584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F7F7F7"/>
                </a:solidFill>
                <a:latin typeface="OFNTRU+MS-UIGothic"/>
                <a:cs typeface="OFNTRU+MS-UIGothic"/>
              </a:rPr>
              <a:t>相关分析是一种</a:t>
            </a:r>
            <a:r>
              <a:rPr sz="1350">
                <a:solidFill>
                  <a:srgbClr val="F7F7F7"/>
                </a:solidFill>
                <a:latin typeface="SimSun"/>
                <a:cs typeface="SimSun"/>
              </a:rPr>
              <a:t>统计</a:t>
            </a:r>
            <a:r>
              <a:rPr sz="1350">
                <a:solidFill>
                  <a:srgbClr val="F7F7F7"/>
                </a:solidFill>
                <a:latin typeface="OFNTRU+MS-UIGothic"/>
                <a:cs typeface="OFNTRU+MS-UIGothic"/>
              </a:rPr>
              <a:t>学方法，用</a:t>
            </a:r>
          </a:p>
          <a:p>
            <a:pPr marL="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F7F7F7"/>
                </a:solidFill>
                <a:latin typeface="OFNTRU+MS-UIGothic"/>
                <a:cs typeface="OFNTRU+MS-UIGothic"/>
              </a:rPr>
              <a:t>于研究两个或多个</a:t>
            </a:r>
            <a:r>
              <a:rPr sz="1350">
                <a:solidFill>
                  <a:srgbClr val="F7F7F7"/>
                </a:solidFill>
                <a:latin typeface="SimSun"/>
                <a:cs typeface="SimSun"/>
              </a:rPr>
              <a:t>变</a:t>
            </a:r>
            <a:r>
              <a:rPr sz="1350">
                <a:solidFill>
                  <a:srgbClr val="F7F7F7"/>
                </a:solidFill>
                <a:latin typeface="OFNTRU+MS-UIGothic"/>
                <a:cs typeface="OFNTRU+MS-UIGothic"/>
              </a:rPr>
              <a:t>量之</a:t>
            </a:r>
            <a:r>
              <a:rPr sz="1350">
                <a:solidFill>
                  <a:srgbClr val="F7F7F7"/>
                </a:solidFill>
                <a:latin typeface="SimSun"/>
                <a:cs typeface="SimSun"/>
              </a:rPr>
              <a:t>间</a:t>
            </a:r>
            <a:r>
              <a:rPr sz="1350">
                <a:solidFill>
                  <a:srgbClr val="F7F7F7"/>
                </a:solidFill>
                <a:latin typeface="OFNTRU+MS-UIGothic"/>
                <a:cs typeface="OFNTRU+MS-UIGothic"/>
              </a:rPr>
              <a:t>的关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F7F7F7"/>
                </a:solidFill>
                <a:latin typeface="SimSun"/>
                <a:cs typeface="SimSun"/>
              </a:rPr>
              <a:t>联</a:t>
            </a:r>
            <a:r>
              <a:rPr sz="1350">
                <a:solidFill>
                  <a:srgbClr val="F7F7F7"/>
                </a:solidFill>
                <a:latin typeface="OFNTRU+MS-UIGothic"/>
                <a:cs typeface="OFNTRU+MS-UIGothic"/>
              </a:rPr>
              <a:t>程度。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9544050" y="4147815"/>
            <a:ext cx="1092124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8C8C8C"/>
                </a:solidFill>
                <a:latin typeface="SimSun"/>
                <a:cs typeface="SimSun"/>
              </a:rPr>
              <a:t>详细</a:t>
            </a:r>
            <a:r>
              <a:rPr sz="1550" spc="25">
                <a:solidFill>
                  <a:srgbClr val="8C8C8C"/>
                </a:solidFill>
                <a:latin typeface="OFNTRU+MS-UIGothic"/>
                <a:cs typeface="OFNTRU+MS-UIGothic"/>
              </a:rPr>
              <a:t>描述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8497569" y="4661388"/>
            <a:ext cx="2760345" cy="135445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F7F7F7"/>
                </a:solidFill>
                <a:latin typeface="OFNTRU+MS-UIGothic"/>
                <a:cs typeface="OFNTRU+MS-UIGothic"/>
              </a:rPr>
              <a:t>相关分析通</a:t>
            </a:r>
            <a:r>
              <a:rPr sz="1350">
                <a:solidFill>
                  <a:srgbClr val="F7F7F7"/>
                </a:solidFill>
                <a:latin typeface="SimSun"/>
                <a:cs typeface="SimSun"/>
              </a:rPr>
              <a:t>过计</a:t>
            </a:r>
            <a:r>
              <a:rPr sz="1350">
                <a:solidFill>
                  <a:srgbClr val="F7F7F7"/>
                </a:solidFill>
                <a:latin typeface="OFNTRU+MS-UIGothic"/>
                <a:cs typeface="OFNTRU+MS-UIGothic"/>
              </a:rPr>
              <a:t>算</a:t>
            </a:r>
            <a:r>
              <a:rPr sz="1350">
                <a:solidFill>
                  <a:srgbClr val="F7F7F7"/>
                </a:solidFill>
                <a:latin typeface="SimSun"/>
                <a:cs typeface="SimSun"/>
              </a:rPr>
              <a:t>变</a:t>
            </a:r>
            <a:r>
              <a:rPr sz="1350">
                <a:solidFill>
                  <a:srgbClr val="F7F7F7"/>
                </a:solidFill>
                <a:latin typeface="OFNTRU+MS-UIGothic"/>
                <a:cs typeface="OFNTRU+MS-UIGothic"/>
              </a:rPr>
              <a:t>量之</a:t>
            </a:r>
            <a:r>
              <a:rPr sz="1350">
                <a:solidFill>
                  <a:srgbClr val="F7F7F7"/>
                </a:solidFill>
                <a:latin typeface="SimSun"/>
                <a:cs typeface="SimSun"/>
              </a:rPr>
              <a:t>间</a:t>
            </a:r>
            <a:r>
              <a:rPr sz="1350">
                <a:solidFill>
                  <a:srgbClr val="F7F7F7"/>
                </a:solidFill>
                <a:latin typeface="OFNTRU+MS-UIGothic"/>
                <a:cs typeface="OFNTRU+MS-UIGothic"/>
              </a:rPr>
              <a:t>的相</a:t>
            </a:r>
          </a:p>
          <a:p>
            <a:pPr marL="0" marR="0">
              <a:lnSpc>
                <a:spcPts val="1350"/>
              </a:lnSpc>
              <a:spcBef>
                <a:spcPts val="1079"/>
              </a:spcBef>
              <a:spcAft>
                <a:spcPct val="0"/>
              </a:spcAft>
            </a:pPr>
            <a:r>
              <a:rPr sz="1350">
                <a:solidFill>
                  <a:srgbClr val="F7F7F7"/>
                </a:solidFill>
                <a:latin typeface="OFNTRU+MS-UIGothic"/>
                <a:cs typeface="OFNTRU+MS-UIGothic"/>
              </a:rPr>
              <a:t>关系数，衡量它</a:t>
            </a:r>
            <a:r>
              <a:rPr sz="1350">
                <a:solidFill>
                  <a:srgbClr val="F7F7F7"/>
                </a:solidFill>
                <a:latin typeface="SimSun"/>
                <a:cs typeface="SimSun"/>
              </a:rPr>
              <a:t>们</a:t>
            </a:r>
            <a:r>
              <a:rPr sz="1350">
                <a:solidFill>
                  <a:srgbClr val="F7F7F7"/>
                </a:solidFill>
                <a:latin typeface="OFNTRU+MS-UIGothic"/>
                <a:cs typeface="OFNTRU+MS-UIGothic"/>
              </a:rPr>
              <a:t>之</a:t>
            </a:r>
            <a:r>
              <a:rPr sz="1350">
                <a:solidFill>
                  <a:srgbClr val="F7F7F7"/>
                </a:solidFill>
                <a:latin typeface="SimSun"/>
                <a:cs typeface="SimSun"/>
              </a:rPr>
              <a:t>间</a:t>
            </a:r>
            <a:r>
              <a:rPr sz="1350">
                <a:solidFill>
                  <a:srgbClr val="F7F7F7"/>
                </a:solidFill>
                <a:latin typeface="OFNTRU+MS-UIGothic"/>
                <a:cs typeface="OFNTRU+MS-UIGothic"/>
              </a:rPr>
              <a:t>的</a:t>
            </a:r>
            <a:r>
              <a:rPr sz="1350">
                <a:solidFill>
                  <a:srgbClr val="F7F7F7"/>
                </a:solidFill>
                <a:latin typeface="SimSun"/>
                <a:cs typeface="SimSun"/>
              </a:rPr>
              <a:t>线</a:t>
            </a:r>
            <a:r>
              <a:rPr sz="1350">
                <a:solidFill>
                  <a:srgbClr val="F7F7F7"/>
                </a:solidFill>
                <a:latin typeface="OFNTRU+MS-UIGothic"/>
                <a:cs typeface="OFNTRU+MS-UIGothic"/>
              </a:rPr>
              <a:t>性关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F7F7F7"/>
                </a:solidFill>
                <a:latin typeface="OFNTRU+MS-UIGothic"/>
                <a:cs typeface="OFNTRU+MS-UIGothic"/>
              </a:rPr>
              <a:t>系</a:t>
            </a:r>
            <a:r>
              <a:rPr sz="1350">
                <a:solidFill>
                  <a:srgbClr val="F7F7F7"/>
                </a:solidFill>
                <a:latin typeface="SimSun"/>
                <a:cs typeface="SimSun"/>
              </a:rPr>
              <a:t>强</a:t>
            </a:r>
            <a:r>
              <a:rPr sz="1350">
                <a:solidFill>
                  <a:srgbClr val="F7F7F7"/>
                </a:solidFill>
                <a:latin typeface="OFNTRU+MS-UIGothic"/>
                <a:cs typeface="OFNTRU+MS-UIGothic"/>
              </a:rPr>
              <a:t>度和方向，从而判断</a:t>
            </a:r>
            <a:r>
              <a:rPr sz="1350">
                <a:solidFill>
                  <a:srgbClr val="F7F7F7"/>
                </a:solidFill>
                <a:latin typeface="SimSun"/>
                <a:cs typeface="SimSun"/>
              </a:rPr>
              <a:t>变</a:t>
            </a:r>
            <a:r>
              <a:rPr sz="1350">
                <a:solidFill>
                  <a:srgbClr val="F7F7F7"/>
                </a:solidFill>
                <a:latin typeface="OFNTRU+MS-UIGothic"/>
                <a:cs typeface="OFNTRU+MS-UIGothic"/>
              </a:rPr>
              <a:t>量之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F7F7F7"/>
                </a:solidFill>
                <a:latin typeface="SimSun"/>
                <a:cs typeface="SimSun"/>
              </a:rPr>
              <a:t>间</a:t>
            </a:r>
            <a:r>
              <a:rPr sz="1350">
                <a:solidFill>
                  <a:srgbClr val="F7F7F7"/>
                </a:solidFill>
                <a:latin typeface="OFNTRU+MS-UIGothic"/>
                <a:cs typeface="OFNTRU+MS-UIGothic"/>
              </a:rPr>
              <a:t>的关</a:t>
            </a:r>
            <a:r>
              <a:rPr sz="1350">
                <a:solidFill>
                  <a:srgbClr val="F7F7F7"/>
                </a:solidFill>
                <a:latin typeface="SimSun"/>
                <a:cs typeface="SimSun"/>
              </a:rPr>
              <a:t>联</a:t>
            </a:r>
            <a:r>
              <a:rPr sz="1350">
                <a:solidFill>
                  <a:srgbClr val="F7F7F7"/>
                </a:solidFill>
                <a:latin typeface="OFNTRU+MS-UIGothic"/>
                <a:cs typeface="OFNTRU+MS-UIGothic"/>
              </a:rPr>
              <a:t>程度。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3238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8C8C8C"/>
                </a:solidFill>
                <a:latin typeface="OFNTRU+MS-UIGothic"/>
                <a:cs typeface="OFNTRU+MS-UIGothic"/>
              </a:rPr>
              <a:t>相关分析的分</a:t>
            </a:r>
            <a:r>
              <a:rPr sz="3000">
                <a:solidFill>
                  <a:srgbClr val="8C8C8C"/>
                </a:solidFill>
                <a:latin typeface="SimSun"/>
                <a:cs typeface="SimSun"/>
              </a:rPr>
              <a:t> 类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4878704" y="1984176"/>
            <a:ext cx="1320876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FFFFFF"/>
                </a:solidFill>
                <a:latin typeface="SimSun"/>
                <a:cs typeface="SimSun"/>
              </a:rPr>
              <a:t>总结词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878704" y="2517628"/>
            <a:ext cx="4468617" cy="4286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OFNTRU+MS-UIGothic"/>
                <a:cs typeface="OFNTRU+MS-UIGothic"/>
              </a:rPr>
              <a:t>相关分析可以分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为线</a:t>
            </a:r>
            <a:r>
              <a:rPr sz="1350">
                <a:solidFill>
                  <a:srgbClr val="FFFFFF"/>
                </a:solidFill>
                <a:latin typeface="OFNTRU+MS-UIGothic"/>
                <a:cs typeface="OFNTRU+MS-UIGothic"/>
              </a:rPr>
              <a:t>性相关分析和非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线</a:t>
            </a:r>
            <a:r>
              <a:rPr sz="1350">
                <a:solidFill>
                  <a:srgbClr val="FFFFFF"/>
                </a:solidFill>
                <a:latin typeface="OFNTRU+MS-UIGothic"/>
                <a:cs typeface="OFNTRU+MS-UIGothic"/>
              </a:rPr>
              <a:t>性相关分析。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4878704" y="4040306"/>
            <a:ext cx="1616189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FFFFFF"/>
                </a:solidFill>
                <a:latin typeface="SimSun"/>
                <a:cs typeface="SimSun"/>
              </a:rPr>
              <a:t>详细</a:t>
            </a:r>
            <a:r>
              <a:rPr sz="2300" spc="25">
                <a:solidFill>
                  <a:srgbClr val="FFFFFF"/>
                </a:solidFill>
                <a:latin typeface="OFNTRU+MS-UIGothic"/>
                <a:cs typeface="OFNTRU+MS-UIGothic"/>
              </a:rPr>
              <a:t>描述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4878704" y="4650592"/>
            <a:ext cx="6768390" cy="104584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线</a:t>
            </a:r>
            <a:r>
              <a:rPr sz="1350">
                <a:solidFill>
                  <a:srgbClr val="FFFFFF"/>
                </a:solidFill>
                <a:latin typeface="OFNTRU+MS-UIGothic"/>
                <a:cs typeface="OFNTRU+MS-UIGothic"/>
              </a:rPr>
              <a:t>性相关分析是最常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见</a:t>
            </a:r>
            <a:r>
              <a:rPr sz="1350">
                <a:solidFill>
                  <a:srgbClr val="FFFFFF"/>
                </a:solidFill>
                <a:latin typeface="OFNTRU+MS-UIGothic"/>
                <a:cs typeface="OFNTRU+MS-UIGothic"/>
              </a:rPr>
              <a:t>的一种相关分析，它通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过计</a:t>
            </a:r>
            <a:r>
              <a:rPr sz="1350">
                <a:solidFill>
                  <a:srgbClr val="FFFFFF"/>
                </a:solidFill>
                <a:latin typeface="OFNTRU+MS-UIGothic"/>
                <a:cs typeface="OFNTRU+MS-UIGothic"/>
              </a:rPr>
              <a:t>算皮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尔逊</a:t>
            </a:r>
            <a:r>
              <a:rPr sz="1350">
                <a:solidFill>
                  <a:srgbClr val="FFFFFF"/>
                </a:solidFill>
                <a:latin typeface="OFNTRU+MS-UIGothic"/>
                <a:cs typeface="OFNTRU+MS-UIGothic"/>
              </a:rPr>
              <a:t>相关系数、斯皮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尔</a:t>
            </a:r>
            <a:r>
              <a:rPr sz="1350">
                <a:solidFill>
                  <a:srgbClr val="FFFFFF"/>
                </a:solidFill>
                <a:latin typeface="OFNTRU+MS-UIGothic"/>
                <a:cs typeface="OFNTRU+MS-UIGothic"/>
              </a:rPr>
              <a:t>曼</a:t>
            </a:r>
          </a:p>
          <a:p>
            <a:pPr marL="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OFNTRU+MS-UIGothic"/>
                <a:cs typeface="OFNTRU+MS-UIGothic"/>
              </a:rPr>
              <a:t>秩相关系数等指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标</a:t>
            </a:r>
            <a:r>
              <a:rPr sz="1350">
                <a:solidFill>
                  <a:srgbClr val="FFFFFF"/>
                </a:solidFill>
                <a:latin typeface="OFNTRU+MS-UIGothic"/>
                <a:cs typeface="OFNTRU+MS-UIGothic"/>
              </a:rPr>
              <a:t>，衡量两个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变</a:t>
            </a:r>
            <a:r>
              <a:rPr sz="1350">
                <a:solidFill>
                  <a:srgbClr val="FFFFFF"/>
                </a:solidFill>
                <a:latin typeface="OFNTRU+MS-UIGothic"/>
                <a:cs typeface="OFNTRU+MS-UIGothic"/>
              </a:rPr>
              <a:t>量之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间</a:t>
            </a:r>
            <a:r>
              <a:rPr sz="1350">
                <a:solidFill>
                  <a:srgbClr val="FFFFFF"/>
                </a:solidFill>
                <a:latin typeface="OFNTRU+MS-UIGothic"/>
                <a:cs typeface="OFNTRU+MS-UIGothic"/>
              </a:rPr>
              <a:t>的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线</a:t>
            </a:r>
            <a:r>
              <a:rPr sz="1350">
                <a:solidFill>
                  <a:srgbClr val="FFFFFF"/>
                </a:solidFill>
                <a:latin typeface="OFNTRU+MS-UIGothic"/>
                <a:cs typeface="OFNTRU+MS-UIGothic"/>
              </a:rPr>
              <a:t>性关系。非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线</a:t>
            </a:r>
            <a:r>
              <a:rPr sz="1350">
                <a:solidFill>
                  <a:srgbClr val="FFFFFF"/>
                </a:solidFill>
                <a:latin typeface="OFNTRU+MS-UIGothic"/>
                <a:cs typeface="OFNTRU+MS-UIGothic"/>
              </a:rPr>
              <a:t>性相关分析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则</a:t>
            </a:r>
            <a:r>
              <a:rPr sz="1350">
                <a:solidFill>
                  <a:srgbClr val="FFFFFF"/>
                </a:solidFill>
                <a:latin typeface="OFNTRU+MS-UIGothic"/>
                <a:cs typeface="OFNTRU+MS-UIGothic"/>
              </a:rPr>
              <a:t>研究两个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变</a:t>
            </a:r>
            <a:r>
              <a:rPr sz="1350">
                <a:solidFill>
                  <a:srgbClr val="FFFFFF"/>
                </a:solidFill>
                <a:latin typeface="OFNTRU+MS-UIGothic"/>
                <a:cs typeface="OFNTRU+MS-UIGothic"/>
              </a:rPr>
              <a:t>量之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间</a:t>
            </a:r>
            <a:r>
              <a:rPr sz="1350">
                <a:solidFill>
                  <a:srgbClr val="FFFFFF"/>
                </a:solidFill>
                <a:latin typeface="OFNTRU+MS-UIGothic"/>
                <a:cs typeface="OFNTRU+MS-UIGothic"/>
              </a:rPr>
              <a:t>的非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线</a:t>
            </a:r>
            <a:r>
              <a:rPr sz="1350">
                <a:solidFill>
                  <a:srgbClr val="FFFFFF"/>
                </a:solidFill>
                <a:latin typeface="OFNTRU+MS-UIGothic"/>
                <a:cs typeface="OFNTRU+MS-UIGothic"/>
              </a:rPr>
              <a:t>性关系，例如曲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线</a:t>
            </a:r>
            <a:r>
              <a:rPr sz="1350">
                <a:solidFill>
                  <a:srgbClr val="FFFFFF"/>
                </a:solidFill>
                <a:latin typeface="OFNTRU+MS-UIGothic"/>
                <a:cs typeface="OFNTRU+MS-UIGothic"/>
              </a:rPr>
              <a:t>相关分析和散点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图</a:t>
            </a:r>
            <a:r>
              <a:rPr sz="1350">
                <a:solidFill>
                  <a:srgbClr val="FFFFFF"/>
                </a:solidFill>
                <a:latin typeface="OFNTRU+MS-UIGothic"/>
                <a:cs typeface="OFNTRU+MS-UIGothic"/>
              </a:rPr>
              <a:t>分析。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4000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8C8C8C"/>
                </a:solidFill>
                <a:latin typeface="OFNTRU+MS-UIGothic"/>
                <a:cs typeface="OFNTRU+MS-UIGothic"/>
              </a:rPr>
              <a:t>相关分析的</a:t>
            </a:r>
            <a:r>
              <a:rPr sz="3000">
                <a:solidFill>
                  <a:srgbClr val="8C8C8C"/>
                </a:solidFill>
                <a:latin typeface="SimSun"/>
                <a:cs typeface="SimSun"/>
              </a:rPr>
              <a:t>应</a:t>
            </a:r>
            <a:r>
              <a:rPr sz="3000">
                <a:solidFill>
                  <a:srgbClr val="8C8C8C"/>
                </a:solidFill>
                <a:latin typeface="OFNTRU+MS-UIGothic"/>
                <a:cs typeface="OFNTRU+MS-UIGothic"/>
              </a:rPr>
              <a:t>用</a:t>
            </a:r>
            <a:r>
              <a:rPr sz="3000">
                <a:solidFill>
                  <a:srgbClr val="8C8C8C"/>
                </a:solidFill>
                <a:latin typeface="SimSun"/>
                <a:cs typeface="SimSun"/>
              </a:rPr>
              <a:t>场</a:t>
            </a:r>
            <a:r>
              <a:rPr sz="3000">
                <a:solidFill>
                  <a:srgbClr val="8C8C8C"/>
                </a:solidFill>
                <a:latin typeface="OFNTRU+MS-UIGothic"/>
                <a:cs typeface="OFNTRU+MS-UIGothic"/>
              </a:rPr>
              <a:t>景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341755" y="1479958"/>
            <a:ext cx="1114425" cy="619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950"/>
              </a:lnSpc>
              <a:spcBef>
                <a:spcPct val="0"/>
              </a:spcBef>
              <a:spcAft>
                <a:spcPct val="0"/>
              </a:spcAft>
            </a:pPr>
            <a:r>
              <a:rPr sz="1950">
                <a:solidFill>
                  <a:srgbClr val="FFFFFF"/>
                </a:solidFill>
                <a:latin typeface="OFNTRU+MS-UIGothic"/>
                <a:cs typeface="OFNTRU+MS-UIGothic"/>
              </a:rPr>
              <a:t>要点一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6899275" y="1494563"/>
            <a:ext cx="1114425" cy="619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950"/>
              </a:lnSpc>
              <a:spcBef>
                <a:spcPct val="0"/>
              </a:spcBef>
              <a:spcAft>
                <a:spcPct val="0"/>
              </a:spcAft>
            </a:pPr>
            <a:r>
              <a:rPr sz="1950">
                <a:solidFill>
                  <a:srgbClr val="FFFFFF"/>
                </a:solidFill>
                <a:latin typeface="OFNTRU+MS-UIGothic"/>
                <a:cs typeface="OFNTRU+MS-UIGothic"/>
              </a:rPr>
              <a:t>要点二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1151255" y="2248336"/>
            <a:ext cx="1320876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8C8C8C"/>
                </a:solidFill>
                <a:latin typeface="SimSun"/>
                <a:cs typeface="SimSun"/>
              </a:rPr>
              <a:t>总结词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6657340" y="2248336"/>
            <a:ext cx="1616188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8C8C8C"/>
                </a:solidFill>
                <a:latin typeface="SimSun"/>
                <a:cs typeface="SimSun"/>
              </a:rPr>
              <a:t>详细</a:t>
            </a:r>
            <a:r>
              <a:rPr sz="2300" spc="25">
                <a:solidFill>
                  <a:srgbClr val="8C8C8C"/>
                </a:solidFill>
                <a:latin typeface="OFNTRU+MS-UIGothic"/>
                <a:cs typeface="OFNTRU+MS-UIGothic"/>
              </a:rPr>
              <a:t>描述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1151255" y="3491083"/>
            <a:ext cx="4796715" cy="73723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F7F7F7"/>
                </a:solidFill>
                <a:latin typeface="OFNTRU+MS-UIGothic"/>
                <a:cs typeface="OFNTRU+MS-UIGothic"/>
              </a:rPr>
              <a:t>相关分析在多个</a:t>
            </a:r>
            <a:r>
              <a:rPr sz="1350">
                <a:solidFill>
                  <a:srgbClr val="F7F7F7"/>
                </a:solidFill>
                <a:latin typeface="SimSun"/>
                <a:cs typeface="SimSun"/>
              </a:rPr>
              <a:t>领</a:t>
            </a:r>
            <a:r>
              <a:rPr sz="1350">
                <a:solidFill>
                  <a:srgbClr val="F7F7F7"/>
                </a:solidFill>
                <a:latin typeface="OFNTRU+MS-UIGothic"/>
                <a:cs typeface="OFNTRU+MS-UIGothic"/>
              </a:rPr>
              <a:t>域都有广泛的</a:t>
            </a:r>
            <a:r>
              <a:rPr sz="1350">
                <a:solidFill>
                  <a:srgbClr val="F7F7F7"/>
                </a:solidFill>
                <a:latin typeface="SimSun"/>
                <a:cs typeface="SimSun"/>
              </a:rPr>
              <a:t>应</a:t>
            </a:r>
            <a:r>
              <a:rPr sz="1350">
                <a:solidFill>
                  <a:srgbClr val="F7F7F7"/>
                </a:solidFill>
                <a:latin typeface="OFNTRU+MS-UIGothic"/>
                <a:cs typeface="OFNTRU+MS-UIGothic"/>
              </a:rPr>
              <a:t>用，例如社会科学、医</a:t>
            </a:r>
          </a:p>
          <a:p>
            <a:pPr marL="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F7F7F7"/>
                </a:solidFill>
                <a:latin typeface="OFNTRU+MS-UIGothic"/>
                <a:cs typeface="OFNTRU+MS-UIGothic"/>
              </a:rPr>
              <a:t>学、</a:t>
            </a:r>
            <a:r>
              <a:rPr sz="1350">
                <a:solidFill>
                  <a:srgbClr val="F7F7F7"/>
                </a:solidFill>
                <a:latin typeface="SimSun"/>
                <a:cs typeface="SimSun"/>
              </a:rPr>
              <a:t>经济</a:t>
            </a:r>
            <a:r>
              <a:rPr sz="1350">
                <a:solidFill>
                  <a:srgbClr val="F7F7F7"/>
                </a:solidFill>
                <a:latin typeface="OFNTRU+MS-UIGothic"/>
                <a:cs typeface="OFNTRU+MS-UIGothic"/>
              </a:rPr>
              <a:t>学等。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6671944" y="3491083"/>
            <a:ext cx="4993883" cy="197167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F7F7F7"/>
                </a:solidFill>
                <a:latin typeface="OFNTRU+MS-UIGothic"/>
                <a:cs typeface="OFNTRU+MS-UIGothic"/>
              </a:rPr>
              <a:t>在社会科学中，相关分析常用于研究社会</a:t>
            </a:r>
            <a:r>
              <a:rPr sz="1350">
                <a:solidFill>
                  <a:srgbClr val="F7F7F7"/>
                </a:solidFill>
                <a:latin typeface="SimSun"/>
                <a:cs typeface="SimSun"/>
              </a:rPr>
              <a:t>现</a:t>
            </a:r>
            <a:r>
              <a:rPr sz="1350">
                <a:solidFill>
                  <a:srgbClr val="F7F7F7"/>
                </a:solidFill>
                <a:latin typeface="OFNTRU+MS-UIGothic"/>
                <a:cs typeface="OFNTRU+MS-UIGothic"/>
              </a:rPr>
              <a:t>象之</a:t>
            </a:r>
            <a:r>
              <a:rPr sz="1350">
                <a:solidFill>
                  <a:srgbClr val="F7F7F7"/>
                </a:solidFill>
                <a:latin typeface="SimSun"/>
                <a:cs typeface="SimSun"/>
              </a:rPr>
              <a:t>间</a:t>
            </a:r>
            <a:r>
              <a:rPr sz="1350">
                <a:solidFill>
                  <a:srgbClr val="F7F7F7"/>
                </a:solidFill>
                <a:latin typeface="OFNTRU+MS-UIGothic"/>
                <a:cs typeface="OFNTRU+MS-UIGothic"/>
              </a:rPr>
              <a:t>的关</a:t>
            </a:r>
            <a:r>
              <a:rPr sz="1350">
                <a:solidFill>
                  <a:srgbClr val="F7F7F7"/>
                </a:solidFill>
                <a:latin typeface="SimSun"/>
                <a:cs typeface="SimSun"/>
              </a:rPr>
              <a:t>联</a:t>
            </a:r>
          </a:p>
          <a:p>
            <a:pPr marL="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F7F7F7"/>
                </a:solidFill>
                <a:latin typeface="OFNTRU+MS-UIGothic"/>
                <a:cs typeface="OFNTRU+MS-UIGothic"/>
              </a:rPr>
              <a:t>程度，例如人口</a:t>
            </a:r>
            <a:r>
              <a:rPr sz="1350">
                <a:solidFill>
                  <a:srgbClr val="F7F7F7"/>
                </a:solidFill>
                <a:latin typeface="SimSun"/>
                <a:cs typeface="SimSun"/>
              </a:rPr>
              <a:t>统计</a:t>
            </a:r>
            <a:r>
              <a:rPr sz="1350">
                <a:solidFill>
                  <a:srgbClr val="F7F7F7"/>
                </a:solidFill>
                <a:latin typeface="OFNTRU+MS-UIGothic"/>
                <a:cs typeface="OFNTRU+MS-UIGothic"/>
              </a:rPr>
              <a:t>学特征与犯罪率之</a:t>
            </a:r>
            <a:r>
              <a:rPr sz="1350">
                <a:solidFill>
                  <a:srgbClr val="F7F7F7"/>
                </a:solidFill>
                <a:latin typeface="SimSun"/>
                <a:cs typeface="SimSun"/>
              </a:rPr>
              <a:t>间</a:t>
            </a:r>
            <a:r>
              <a:rPr sz="1350">
                <a:solidFill>
                  <a:srgbClr val="F7F7F7"/>
                </a:solidFill>
                <a:latin typeface="OFNTRU+MS-UIGothic"/>
                <a:cs typeface="OFNTRU+MS-UIGothic"/>
              </a:rPr>
              <a:t>的关系。在医学</a:t>
            </a:r>
          </a:p>
          <a:p>
            <a:pPr marL="0" marR="0">
              <a:lnSpc>
                <a:spcPts val="1350"/>
              </a:lnSpc>
              <a:spcBef>
                <a:spcPts val="1030"/>
              </a:spcBef>
              <a:spcAft>
                <a:spcPct val="0"/>
              </a:spcAft>
            </a:pPr>
            <a:r>
              <a:rPr sz="1350">
                <a:solidFill>
                  <a:srgbClr val="F7F7F7"/>
                </a:solidFill>
                <a:latin typeface="SimSun"/>
                <a:cs typeface="SimSun"/>
              </a:rPr>
              <a:t>领</a:t>
            </a:r>
            <a:r>
              <a:rPr sz="1350">
                <a:solidFill>
                  <a:srgbClr val="F7F7F7"/>
                </a:solidFill>
                <a:latin typeface="OFNTRU+MS-UIGothic"/>
                <a:cs typeface="OFNTRU+MS-UIGothic"/>
              </a:rPr>
              <a:t>域，相关分析用于研究疾病与各种</a:t>
            </a:r>
            <a:r>
              <a:rPr sz="1350">
                <a:solidFill>
                  <a:srgbClr val="F7F7F7"/>
                </a:solidFill>
                <a:latin typeface="SimSun"/>
                <a:cs typeface="SimSun"/>
              </a:rPr>
              <a:t>风险</a:t>
            </a:r>
            <a:r>
              <a:rPr sz="1350">
                <a:solidFill>
                  <a:srgbClr val="F7F7F7"/>
                </a:solidFill>
                <a:latin typeface="OFNTRU+MS-UIGothic"/>
                <a:cs typeface="OFNTRU+MS-UIGothic"/>
              </a:rPr>
              <a:t>因素之</a:t>
            </a:r>
            <a:r>
              <a:rPr sz="1350">
                <a:solidFill>
                  <a:srgbClr val="F7F7F7"/>
                </a:solidFill>
                <a:latin typeface="SimSun"/>
                <a:cs typeface="SimSun"/>
              </a:rPr>
              <a:t>间</a:t>
            </a:r>
            <a:r>
              <a:rPr sz="1350">
                <a:solidFill>
                  <a:srgbClr val="F7F7F7"/>
                </a:solidFill>
                <a:latin typeface="OFNTRU+MS-UIGothic"/>
                <a:cs typeface="OFNTRU+MS-UIGothic"/>
              </a:rPr>
              <a:t>的关系，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F7F7F7"/>
                </a:solidFill>
                <a:latin typeface="OFNTRU+MS-UIGothic"/>
                <a:cs typeface="OFNTRU+MS-UIGothic"/>
              </a:rPr>
              <a:t>例如糖尿病与</a:t>
            </a:r>
            <a:r>
              <a:rPr sz="1350">
                <a:solidFill>
                  <a:srgbClr val="F7F7F7"/>
                </a:solidFill>
                <a:latin typeface="SimSun"/>
                <a:cs typeface="SimSun"/>
              </a:rPr>
              <a:t>饮</a:t>
            </a:r>
            <a:r>
              <a:rPr sz="1350">
                <a:solidFill>
                  <a:srgbClr val="F7F7F7"/>
                </a:solidFill>
                <a:latin typeface="OFNTRU+MS-UIGothic"/>
                <a:cs typeface="OFNTRU+MS-UIGothic"/>
              </a:rPr>
              <a:t>食</a:t>
            </a:r>
            <a:r>
              <a:rPr sz="1350">
                <a:solidFill>
                  <a:srgbClr val="F7F7F7"/>
                </a:solidFill>
                <a:latin typeface="SimSun"/>
                <a:cs typeface="SimSun"/>
              </a:rPr>
              <a:t>习惯</a:t>
            </a:r>
            <a:r>
              <a:rPr sz="1350">
                <a:solidFill>
                  <a:srgbClr val="F7F7F7"/>
                </a:solidFill>
                <a:latin typeface="OFNTRU+MS-UIGothic"/>
                <a:cs typeface="OFNTRU+MS-UIGothic"/>
              </a:rPr>
              <a:t>之</a:t>
            </a:r>
            <a:r>
              <a:rPr sz="1350">
                <a:solidFill>
                  <a:srgbClr val="F7F7F7"/>
                </a:solidFill>
                <a:latin typeface="SimSun"/>
                <a:cs typeface="SimSun"/>
              </a:rPr>
              <a:t>间</a:t>
            </a:r>
            <a:r>
              <a:rPr sz="1350">
                <a:solidFill>
                  <a:srgbClr val="F7F7F7"/>
                </a:solidFill>
                <a:latin typeface="OFNTRU+MS-UIGothic"/>
                <a:cs typeface="OFNTRU+MS-UIGothic"/>
              </a:rPr>
              <a:t>的关系。在</a:t>
            </a:r>
            <a:r>
              <a:rPr sz="1350">
                <a:solidFill>
                  <a:srgbClr val="F7F7F7"/>
                </a:solidFill>
                <a:latin typeface="SimSun"/>
                <a:cs typeface="SimSun"/>
              </a:rPr>
              <a:t>经济</a:t>
            </a:r>
            <a:r>
              <a:rPr sz="1350">
                <a:solidFill>
                  <a:srgbClr val="F7F7F7"/>
                </a:solidFill>
                <a:latin typeface="OFNTRU+MS-UIGothic"/>
                <a:cs typeface="OFNTRU+MS-UIGothic"/>
              </a:rPr>
              <a:t>学中，相关分</a:t>
            </a:r>
          </a:p>
          <a:p>
            <a:pPr marL="0" marR="0">
              <a:lnSpc>
                <a:spcPts val="1406"/>
              </a:lnSpc>
              <a:spcBef>
                <a:spcPts val="1073"/>
              </a:spcBef>
              <a:spcAft>
                <a:spcPct val="0"/>
              </a:spcAft>
            </a:pPr>
            <a:r>
              <a:rPr sz="1350">
                <a:solidFill>
                  <a:srgbClr val="F7F7F7"/>
                </a:solidFill>
                <a:latin typeface="OFNTRU+MS-UIGothic"/>
                <a:cs typeface="OFNTRU+MS-UIGothic"/>
              </a:rPr>
              <a:t>析用于研究各种</a:t>
            </a:r>
            <a:r>
              <a:rPr sz="1350">
                <a:solidFill>
                  <a:srgbClr val="F7F7F7"/>
                </a:solidFill>
                <a:latin typeface="SimSun"/>
                <a:cs typeface="SimSun"/>
              </a:rPr>
              <a:t>经济</a:t>
            </a:r>
            <a:r>
              <a:rPr sz="1350">
                <a:solidFill>
                  <a:srgbClr val="F7F7F7"/>
                </a:solidFill>
                <a:latin typeface="OFNTRU+MS-UIGothic"/>
                <a:cs typeface="OFNTRU+MS-UIGothic"/>
              </a:rPr>
              <a:t>指</a:t>
            </a:r>
            <a:r>
              <a:rPr sz="1350">
                <a:solidFill>
                  <a:srgbClr val="F7F7F7"/>
                </a:solidFill>
                <a:latin typeface="SimSun"/>
                <a:cs typeface="SimSun"/>
              </a:rPr>
              <a:t>标</a:t>
            </a:r>
            <a:r>
              <a:rPr sz="1350">
                <a:solidFill>
                  <a:srgbClr val="F7F7F7"/>
                </a:solidFill>
                <a:latin typeface="OFNTRU+MS-UIGothic"/>
                <a:cs typeface="OFNTRU+MS-UIGothic"/>
              </a:rPr>
              <a:t>之</a:t>
            </a:r>
            <a:r>
              <a:rPr sz="1350">
                <a:solidFill>
                  <a:srgbClr val="F7F7F7"/>
                </a:solidFill>
                <a:latin typeface="SimSun"/>
                <a:cs typeface="SimSun"/>
              </a:rPr>
              <a:t>间</a:t>
            </a:r>
            <a:r>
              <a:rPr sz="1350">
                <a:solidFill>
                  <a:srgbClr val="F7F7F7"/>
                </a:solidFill>
                <a:latin typeface="OFNTRU+MS-UIGothic"/>
                <a:cs typeface="OFNTRU+MS-UIGothic"/>
              </a:rPr>
              <a:t>的关系，例如</a:t>
            </a:r>
            <a:r>
              <a:rPr sz="1350">
                <a:solidFill>
                  <a:srgbClr val="F7F7F7"/>
                </a:solidFill>
                <a:latin typeface="BROQBG+UESMPU+MicrosoftYaHei"/>
                <a:cs typeface="BROQBG+UESMPU+MicrosoftYaHei"/>
              </a:rPr>
              <a:t>GDP</a:t>
            </a:r>
            <a:r>
              <a:rPr sz="1350">
                <a:solidFill>
                  <a:srgbClr val="F7F7F7"/>
                </a:solidFill>
                <a:latin typeface="OFNTRU+MS-UIGothic"/>
                <a:cs typeface="OFNTRU+MS-UIGothic"/>
              </a:rPr>
              <a:t>与通</a:t>
            </a:r>
            <a:r>
              <a:rPr sz="1350">
                <a:solidFill>
                  <a:srgbClr val="F7F7F7"/>
                </a:solidFill>
                <a:latin typeface="SimSun"/>
                <a:cs typeface="SimSun"/>
              </a:rPr>
              <a:t>货</a:t>
            </a:r>
            <a:r>
              <a:rPr sz="1350">
                <a:solidFill>
                  <a:srgbClr val="F7F7F7"/>
                </a:solidFill>
                <a:latin typeface="OFNTRU+MS-UIGothic"/>
                <a:cs typeface="OFNTRU+MS-UIGothic"/>
              </a:rPr>
              <a:t>膨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F7F7F7"/>
                </a:solidFill>
                <a:latin typeface="SimSun"/>
                <a:cs typeface="SimSun"/>
              </a:rPr>
              <a:t>胀</a:t>
            </a:r>
            <a:r>
              <a:rPr sz="1350">
                <a:solidFill>
                  <a:srgbClr val="F7F7F7"/>
                </a:solidFill>
                <a:latin typeface="OFNTRU+MS-UIGothic"/>
                <a:cs typeface="OFNTRU+MS-UIGothic"/>
              </a:rPr>
              <a:t>率之</a:t>
            </a:r>
            <a:r>
              <a:rPr sz="1350">
                <a:solidFill>
                  <a:srgbClr val="F7F7F7"/>
                </a:solidFill>
                <a:latin typeface="SimSun"/>
                <a:cs typeface="SimSun"/>
              </a:rPr>
              <a:t>间</a:t>
            </a:r>
            <a:r>
              <a:rPr sz="1350">
                <a:solidFill>
                  <a:srgbClr val="F7F7F7"/>
                </a:solidFill>
                <a:latin typeface="OFNTRU+MS-UIGothic"/>
                <a:cs typeface="OFNTRU+MS-UIGothic"/>
              </a:rPr>
              <a:t>的关系。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676909" y="1995949"/>
            <a:ext cx="5159197" cy="31045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7971"/>
              </a:lnSpc>
              <a:spcBef>
                <a:spcPct val="0"/>
              </a:spcBef>
              <a:spcAft>
                <a:spcPct val="0"/>
              </a:spcAft>
            </a:pPr>
            <a:r>
              <a:rPr sz="7650">
                <a:solidFill>
                  <a:srgbClr val="F7F7F7"/>
                </a:solidFill>
                <a:latin typeface="MORELR+DIEWSV+MicrosoftYaHei-Bold"/>
                <a:cs typeface="MORELR+DIEWSV+MicrosoftYaHei-Bold"/>
              </a:rPr>
              <a:t>02</a:t>
            </a:r>
          </a:p>
          <a:p>
            <a:pPr marL="0" marR="0">
              <a:lnSpc>
                <a:spcPts val="5150"/>
              </a:lnSpc>
              <a:spcBef>
                <a:spcPts val="2510"/>
              </a:spcBef>
              <a:spcAft>
                <a:spcPct val="0"/>
              </a:spcAft>
            </a:pPr>
            <a:r>
              <a:rPr sz="5150" spc="25">
                <a:solidFill>
                  <a:srgbClr val="F7F7F7"/>
                </a:solidFill>
                <a:latin typeface="OFNTRU+MS-UIGothic"/>
                <a:cs typeface="OFNTRU+MS-UIGothic"/>
              </a:rPr>
              <a:t>回</a:t>
            </a:r>
            <a:r>
              <a:rPr sz="5150" spc="25">
                <a:solidFill>
                  <a:srgbClr val="F7F7F7"/>
                </a:solidFill>
                <a:latin typeface="SimSun"/>
                <a:cs typeface="SimSun"/>
              </a:rPr>
              <a:t>归</a:t>
            </a:r>
            <a:r>
              <a:rPr sz="5150" spc="23">
                <a:solidFill>
                  <a:srgbClr val="F7F7F7"/>
                </a:solidFill>
                <a:latin typeface="OFNTRU+MS-UIGothic"/>
                <a:cs typeface="OFNTRU+MS-UIGothic"/>
              </a:rPr>
              <a:t>分析概述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3238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8C8C8C"/>
                </a:solidFill>
                <a:latin typeface="OFNTRU+MS-UIGothic"/>
                <a:cs typeface="OFNTRU+MS-UIGothic"/>
              </a:rPr>
              <a:t>回</a:t>
            </a:r>
            <a:r>
              <a:rPr sz="3000">
                <a:solidFill>
                  <a:srgbClr val="8C8C8C"/>
                </a:solidFill>
                <a:latin typeface="SimSun"/>
                <a:cs typeface="SimSun"/>
              </a:rPr>
              <a:t>归</a:t>
            </a:r>
            <a:r>
              <a:rPr sz="3000">
                <a:solidFill>
                  <a:srgbClr val="8C8C8C"/>
                </a:solidFill>
                <a:latin typeface="OFNTRU+MS-UIGothic"/>
                <a:cs typeface="OFNTRU+MS-UIGothic"/>
              </a:rPr>
              <a:t>分析的定</a:t>
            </a:r>
            <a:r>
              <a:rPr sz="3000">
                <a:solidFill>
                  <a:srgbClr val="8C8C8C"/>
                </a:solidFill>
                <a:latin typeface="SimSun"/>
                <a:cs typeface="SimSun"/>
              </a:rPr>
              <a:t>义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9709150" y="2074078"/>
            <a:ext cx="1041539" cy="96849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125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8C8C8C"/>
                </a:solidFill>
                <a:latin typeface="MORELR+DIEWSV+MicrosoftYaHei-Bold"/>
                <a:cs typeface="MORELR+DIEWSV+MicrosoftYaHei-Bold"/>
              </a:rPr>
              <a:t>01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8497569" y="2730353"/>
            <a:ext cx="2760345" cy="135445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F7F7F7"/>
                </a:solidFill>
                <a:latin typeface="OFNTRU+MS-UIGothic"/>
                <a:cs typeface="OFNTRU+MS-UIGothic"/>
              </a:rPr>
              <a:t>回</a:t>
            </a:r>
            <a:r>
              <a:rPr sz="1350">
                <a:solidFill>
                  <a:srgbClr val="F7F7F7"/>
                </a:solidFill>
                <a:latin typeface="SimSun"/>
                <a:cs typeface="SimSun"/>
              </a:rPr>
              <a:t>归</a:t>
            </a:r>
            <a:r>
              <a:rPr sz="1350">
                <a:solidFill>
                  <a:srgbClr val="F7F7F7"/>
                </a:solidFill>
                <a:latin typeface="OFNTRU+MS-UIGothic"/>
                <a:cs typeface="OFNTRU+MS-UIGothic"/>
              </a:rPr>
              <a:t>分析是一种</a:t>
            </a:r>
            <a:r>
              <a:rPr sz="1350">
                <a:solidFill>
                  <a:srgbClr val="F7F7F7"/>
                </a:solidFill>
                <a:latin typeface="SimSun"/>
                <a:cs typeface="SimSun"/>
              </a:rPr>
              <a:t>统计</a:t>
            </a:r>
            <a:r>
              <a:rPr sz="1350">
                <a:solidFill>
                  <a:srgbClr val="F7F7F7"/>
                </a:solidFill>
                <a:latin typeface="OFNTRU+MS-UIGothic"/>
                <a:cs typeface="OFNTRU+MS-UIGothic"/>
              </a:rPr>
              <a:t>学方法，用</a:t>
            </a:r>
          </a:p>
          <a:p>
            <a:pPr marL="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F7F7F7"/>
                </a:solidFill>
                <a:latin typeface="OFNTRU+MS-UIGothic"/>
                <a:cs typeface="OFNTRU+MS-UIGothic"/>
              </a:rPr>
              <a:t>于研究自</a:t>
            </a:r>
            <a:r>
              <a:rPr sz="1350">
                <a:solidFill>
                  <a:srgbClr val="F7F7F7"/>
                </a:solidFill>
                <a:latin typeface="SimSun"/>
                <a:cs typeface="SimSun"/>
              </a:rPr>
              <a:t>变</a:t>
            </a:r>
            <a:r>
              <a:rPr sz="1350">
                <a:solidFill>
                  <a:srgbClr val="F7F7F7"/>
                </a:solidFill>
                <a:latin typeface="OFNTRU+MS-UIGothic"/>
                <a:cs typeface="OFNTRU+MS-UIGothic"/>
              </a:rPr>
              <a:t>量和因</a:t>
            </a:r>
            <a:r>
              <a:rPr sz="1350">
                <a:solidFill>
                  <a:srgbClr val="F7F7F7"/>
                </a:solidFill>
                <a:latin typeface="SimSun"/>
                <a:cs typeface="SimSun"/>
              </a:rPr>
              <a:t>变</a:t>
            </a:r>
            <a:r>
              <a:rPr sz="1350">
                <a:solidFill>
                  <a:srgbClr val="F7F7F7"/>
                </a:solidFill>
                <a:latin typeface="OFNTRU+MS-UIGothic"/>
                <a:cs typeface="OFNTRU+MS-UIGothic"/>
              </a:rPr>
              <a:t>量之</a:t>
            </a:r>
            <a:r>
              <a:rPr sz="1350">
                <a:solidFill>
                  <a:srgbClr val="F7F7F7"/>
                </a:solidFill>
                <a:latin typeface="SimSun"/>
                <a:cs typeface="SimSun"/>
              </a:rPr>
              <a:t>间</a:t>
            </a:r>
            <a:r>
              <a:rPr sz="1350">
                <a:solidFill>
                  <a:srgbClr val="F7F7F7"/>
                </a:solidFill>
                <a:latin typeface="OFNTRU+MS-UIGothic"/>
                <a:cs typeface="OFNTRU+MS-UIGothic"/>
              </a:rPr>
              <a:t>的相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F7F7F7"/>
                </a:solidFill>
                <a:latin typeface="OFNTRU+MS-UIGothic"/>
                <a:cs typeface="OFNTRU+MS-UIGothic"/>
              </a:rPr>
              <a:t>关关系，并建立数学模型来描述</a:t>
            </a:r>
          </a:p>
          <a:p>
            <a:pPr marL="0" marR="0">
              <a:lnSpc>
                <a:spcPts val="1350"/>
              </a:lnSpc>
              <a:spcBef>
                <a:spcPts val="1030"/>
              </a:spcBef>
              <a:spcAft>
                <a:spcPct val="0"/>
              </a:spcAft>
            </a:pPr>
            <a:r>
              <a:rPr sz="1350">
                <a:solidFill>
                  <a:srgbClr val="F7F7F7"/>
                </a:solidFill>
                <a:latin typeface="SimSun"/>
                <a:cs typeface="SimSun"/>
              </a:rPr>
              <a:t>这</a:t>
            </a:r>
            <a:r>
              <a:rPr sz="1350">
                <a:solidFill>
                  <a:srgbClr val="F7F7F7"/>
                </a:solidFill>
                <a:latin typeface="OFNTRU+MS-UIGothic"/>
                <a:cs typeface="OFNTRU+MS-UIGothic"/>
              </a:rPr>
              <a:t>种关系。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9709150" y="4024798"/>
            <a:ext cx="1041539" cy="96849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125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8C8C8C"/>
                </a:solidFill>
                <a:latin typeface="MORELR+DIEWSV+MicrosoftYaHei-Bold"/>
                <a:cs typeface="MORELR+DIEWSV+MicrosoftYaHei-Bold"/>
              </a:rPr>
              <a:t>02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8497569" y="4661388"/>
            <a:ext cx="2760345" cy="104584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F7F7F7"/>
                </a:solidFill>
                <a:latin typeface="OFNTRU+MS-UIGothic"/>
                <a:cs typeface="OFNTRU+MS-UIGothic"/>
              </a:rPr>
              <a:t>它通</a:t>
            </a:r>
            <a:r>
              <a:rPr sz="1350">
                <a:solidFill>
                  <a:srgbClr val="F7F7F7"/>
                </a:solidFill>
                <a:latin typeface="SimSun"/>
                <a:cs typeface="SimSun"/>
              </a:rPr>
              <a:t>过</a:t>
            </a:r>
            <a:r>
              <a:rPr sz="1350">
                <a:solidFill>
                  <a:srgbClr val="F7F7F7"/>
                </a:solidFill>
                <a:latin typeface="OFNTRU+MS-UIGothic"/>
                <a:cs typeface="OFNTRU+MS-UIGothic"/>
              </a:rPr>
              <a:t>分析因</a:t>
            </a:r>
            <a:r>
              <a:rPr sz="1350">
                <a:solidFill>
                  <a:srgbClr val="F7F7F7"/>
                </a:solidFill>
                <a:latin typeface="SimSun"/>
                <a:cs typeface="SimSun"/>
              </a:rPr>
              <a:t>变</a:t>
            </a:r>
            <a:r>
              <a:rPr sz="1350">
                <a:solidFill>
                  <a:srgbClr val="F7F7F7"/>
                </a:solidFill>
                <a:latin typeface="OFNTRU+MS-UIGothic"/>
                <a:cs typeface="OFNTRU+MS-UIGothic"/>
              </a:rPr>
              <a:t>量</a:t>
            </a:r>
            <a:r>
              <a:rPr sz="1350">
                <a:solidFill>
                  <a:srgbClr val="F7F7F7"/>
                </a:solidFill>
                <a:latin typeface="SimSun"/>
                <a:cs typeface="SimSun"/>
              </a:rPr>
              <a:t>对</a:t>
            </a:r>
            <a:r>
              <a:rPr sz="1350">
                <a:solidFill>
                  <a:srgbClr val="F7F7F7"/>
                </a:solidFill>
                <a:latin typeface="OFNTRU+MS-UIGothic"/>
                <a:cs typeface="OFNTRU+MS-UIGothic"/>
              </a:rPr>
              <a:t>自</a:t>
            </a:r>
            <a:r>
              <a:rPr sz="1350">
                <a:solidFill>
                  <a:srgbClr val="F7F7F7"/>
                </a:solidFill>
                <a:latin typeface="SimSun"/>
                <a:cs typeface="SimSun"/>
              </a:rPr>
              <a:t>变</a:t>
            </a:r>
            <a:r>
              <a:rPr sz="1350">
                <a:solidFill>
                  <a:srgbClr val="F7F7F7"/>
                </a:solidFill>
                <a:latin typeface="OFNTRU+MS-UIGothic"/>
                <a:cs typeface="OFNTRU+MS-UIGothic"/>
              </a:rPr>
              <a:t>量的依</a:t>
            </a:r>
          </a:p>
          <a:p>
            <a:pPr marL="0" marR="0">
              <a:lnSpc>
                <a:spcPts val="1350"/>
              </a:lnSpc>
              <a:spcBef>
                <a:spcPts val="1079"/>
              </a:spcBef>
              <a:spcAft>
                <a:spcPct val="0"/>
              </a:spcAft>
            </a:pPr>
            <a:r>
              <a:rPr sz="1350">
                <a:solidFill>
                  <a:srgbClr val="F7F7F7"/>
                </a:solidFill>
                <a:latin typeface="SimSun"/>
                <a:cs typeface="SimSun"/>
              </a:rPr>
              <a:t>赖</a:t>
            </a:r>
            <a:r>
              <a:rPr sz="1350">
                <a:solidFill>
                  <a:srgbClr val="F7F7F7"/>
                </a:solidFill>
                <a:latin typeface="OFNTRU+MS-UIGothic"/>
                <a:cs typeface="OFNTRU+MS-UIGothic"/>
              </a:rPr>
              <a:t>程度，来</a:t>
            </a:r>
            <a:r>
              <a:rPr sz="1350">
                <a:solidFill>
                  <a:srgbClr val="F7F7F7"/>
                </a:solidFill>
                <a:latin typeface="SimSun"/>
                <a:cs typeface="SimSun"/>
              </a:rPr>
              <a:t>预测</a:t>
            </a:r>
            <a:r>
              <a:rPr sz="1350">
                <a:solidFill>
                  <a:srgbClr val="F7F7F7"/>
                </a:solidFill>
                <a:latin typeface="OFNTRU+MS-UIGothic"/>
                <a:cs typeface="OFNTRU+MS-UIGothic"/>
              </a:rPr>
              <a:t>因</a:t>
            </a:r>
            <a:r>
              <a:rPr sz="1350">
                <a:solidFill>
                  <a:srgbClr val="F7F7F7"/>
                </a:solidFill>
                <a:latin typeface="SimSun"/>
                <a:cs typeface="SimSun"/>
              </a:rPr>
              <a:t>变</a:t>
            </a:r>
            <a:r>
              <a:rPr sz="1350">
                <a:solidFill>
                  <a:srgbClr val="F7F7F7"/>
                </a:solidFill>
                <a:latin typeface="OFNTRU+MS-UIGothic"/>
                <a:cs typeface="OFNTRU+MS-UIGothic"/>
              </a:rPr>
              <a:t>量的取</a:t>
            </a:r>
            <a:r>
              <a:rPr sz="1350">
                <a:solidFill>
                  <a:srgbClr val="F7F7F7"/>
                </a:solidFill>
                <a:latin typeface="SimSun"/>
                <a:cs typeface="SimSun"/>
              </a:rPr>
              <a:t>值</a:t>
            </a:r>
            <a:r>
              <a:rPr sz="1350">
                <a:solidFill>
                  <a:srgbClr val="F7F7F7"/>
                </a:solidFill>
                <a:latin typeface="OFNTRU+MS-UIGothic"/>
                <a:cs typeface="OFNTRU+MS-UIGothic"/>
              </a:rPr>
              <a:t>，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F7F7F7"/>
                </a:solidFill>
                <a:latin typeface="OFNTRU+MS-UIGothic"/>
                <a:cs typeface="OFNTRU+MS-UIGothic"/>
              </a:rPr>
              <a:t>并</a:t>
            </a:r>
            <a:r>
              <a:rPr sz="1350">
                <a:solidFill>
                  <a:srgbClr val="F7F7F7"/>
                </a:solidFill>
                <a:latin typeface="SimSun"/>
                <a:cs typeface="SimSun"/>
              </a:rPr>
              <a:t>评</a:t>
            </a:r>
            <a:r>
              <a:rPr sz="1350">
                <a:solidFill>
                  <a:srgbClr val="F7F7F7"/>
                </a:solidFill>
                <a:latin typeface="OFNTRU+MS-UIGothic"/>
                <a:cs typeface="OFNTRU+MS-UIGothic"/>
              </a:rPr>
              <a:t>估</a:t>
            </a:r>
            <a:r>
              <a:rPr sz="1350">
                <a:solidFill>
                  <a:srgbClr val="F7F7F7"/>
                </a:solidFill>
                <a:latin typeface="SimSun"/>
                <a:cs typeface="SimSun"/>
              </a:rPr>
              <a:t>预测</a:t>
            </a:r>
            <a:r>
              <a:rPr sz="1350">
                <a:solidFill>
                  <a:srgbClr val="F7F7F7"/>
                </a:solidFill>
                <a:latin typeface="OFNTRU+MS-UIGothic"/>
                <a:cs typeface="OFNTRU+MS-UIGothic"/>
              </a:rPr>
              <a:t>的精度和可靠性。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3238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8C8C8C"/>
                </a:solidFill>
                <a:latin typeface="OFNTRU+MS-UIGothic"/>
                <a:cs typeface="OFNTRU+MS-UIGothic"/>
              </a:rPr>
              <a:t>回</a:t>
            </a:r>
            <a:r>
              <a:rPr sz="3000">
                <a:solidFill>
                  <a:srgbClr val="8C8C8C"/>
                </a:solidFill>
                <a:latin typeface="SimSun"/>
                <a:cs typeface="SimSun"/>
              </a:rPr>
              <a:t>归</a:t>
            </a:r>
            <a:r>
              <a:rPr sz="3000">
                <a:solidFill>
                  <a:srgbClr val="8C8C8C"/>
                </a:solidFill>
                <a:latin typeface="OFNTRU+MS-UIGothic"/>
                <a:cs typeface="OFNTRU+MS-UIGothic"/>
              </a:rPr>
              <a:t>分析的分</a:t>
            </a:r>
            <a:r>
              <a:rPr sz="3000">
                <a:solidFill>
                  <a:srgbClr val="8C8C8C"/>
                </a:solidFill>
                <a:latin typeface="SimSun"/>
                <a:cs typeface="SimSun"/>
              </a:rPr>
              <a:t>类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6385559" y="1629262"/>
            <a:ext cx="5060119" cy="104584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F7F7F7"/>
                </a:solidFill>
                <a:latin typeface="OFNTRU+MS-UIGothic"/>
                <a:cs typeface="OFNTRU+MS-UIGothic"/>
              </a:rPr>
              <a:t>根据自</a:t>
            </a:r>
            <a:r>
              <a:rPr sz="1350">
                <a:solidFill>
                  <a:srgbClr val="F7F7F7"/>
                </a:solidFill>
                <a:latin typeface="SimSun"/>
                <a:cs typeface="SimSun"/>
              </a:rPr>
              <a:t>变</a:t>
            </a:r>
            <a:r>
              <a:rPr sz="1350">
                <a:solidFill>
                  <a:srgbClr val="F7F7F7"/>
                </a:solidFill>
                <a:latin typeface="OFNTRU+MS-UIGothic"/>
                <a:cs typeface="OFNTRU+MS-UIGothic"/>
              </a:rPr>
              <a:t>量的数量，回</a:t>
            </a:r>
            <a:r>
              <a:rPr sz="1350">
                <a:solidFill>
                  <a:srgbClr val="F7F7F7"/>
                </a:solidFill>
                <a:latin typeface="SimSun"/>
                <a:cs typeface="SimSun"/>
              </a:rPr>
              <a:t>归</a:t>
            </a:r>
            <a:r>
              <a:rPr sz="1350">
                <a:solidFill>
                  <a:srgbClr val="F7F7F7"/>
                </a:solidFill>
                <a:latin typeface="OFNTRU+MS-UIGothic"/>
                <a:cs typeface="OFNTRU+MS-UIGothic"/>
              </a:rPr>
              <a:t>分析可以分</a:t>
            </a:r>
            <a:r>
              <a:rPr sz="1350">
                <a:solidFill>
                  <a:srgbClr val="F7F7F7"/>
                </a:solidFill>
                <a:latin typeface="SimSun"/>
                <a:cs typeface="SimSun"/>
              </a:rPr>
              <a:t>为</a:t>
            </a:r>
            <a:r>
              <a:rPr sz="1350">
                <a:solidFill>
                  <a:srgbClr val="F7F7F7"/>
                </a:solidFill>
                <a:latin typeface="OFNTRU+MS-UIGothic"/>
                <a:cs typeface="OFNTRU+MS-UIGothic"/>
              </a:rPr>
              <a:t>一元回</a:t>
            </a:r>
            <a:r>
              <a:rPr sz="1350">
                <a:solidFill>
                  <a:srgbClr val="F7F7F7"/>
                </a:solidFill>
                <a:latin typeface="SimSun"/>
                <a:cs typeface="SimSun"/>
              </a:rPr>
              <a:t>归</a:t>
            </a:r>
            <a:r>
              <a:rPr sz="1350">
                <a:solidFill>
                  <a:srgbClr val="F7F7F7"/>
                </a:solidFill>
                <a:latin typeface="OFNTRU+MS-UIGothic"/>
                <a:cs typeface="OFNTRU+MS-UIGothic"/>
              </a:rPr>
              <a:t>分析和多元</a:t>
            </a:r>
          </a:p>
          <a:p>
            <a:pPr marL="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F7F7F7"/>
                </a:solidFill>
                <a:latin typeface="OFNTRU+MS-UIGothic"/>
                <a:cs typeface="OFNTRU+MS-UIGothic"/>
              </a:rPr>
              <a:t>回</a:t>
            </a:r>
            <a:r>
              <a:rPr sz="1350">
                <a:solidFill>
                  <a:srgbClr val="F7F7F7"/>
                </a:solidFill>
                <a:latin typeface="SimSun"/>
                <a:cs typeface="SimSun"/>
              </a:rPr>
              <a:t>归</a:t>
            </a:r>
            <a:r>
              <a:rPr sz="1350">
                <a:solidFill>
                  <a:srgbClr val="F7F7F7"/>
                </a:solidFill>
                <a:latin typeface="OFNTRU+MS-UIGothic"/>
                <a:cs typeface="OFNTRU+MS-UIGothic"/>
              </a:rPr>
              <a:t>分析。一元回</a:t>
            </a:r>
            <a:r>
              <a:rPr sz="1350">
                <a:solidFill>
                  <a:srgbClr val="F7F7F7"/>
                </a:solidFill>
                <a:latin typeface="SimSun"/>
                <a:cs typeface="SimSun"/>
              </a:rPr>
              <a:t>归</a:t>
            </a:r>
            <a:r>
              <a:rPr sz="1350">
                <a:solidFill>
                  <a:srgbClr val="F7F7F7"/>
                </a:solidFill>
                <a:latin typeface="OFNTRU+MS-UIGothic"/>
                <a:cs typeface="OFNTRU+MS-UIGothic"/>
              </a:rPr>
              <a:t>分析只有一个自</a:t>
            </a:r>
            <a:r>
              <a:rPr sz="1350">
                <a:solidFill>
                  <a:srgbClr val="F7F7F7"/>
                </a:solidFill>
                <a:latin typeface="SimSun"/>
                <a:cs typeface="SimSun"/>
              </a:rPr>
              <a:t>变</a:t>
            </a:r>
            <a:r>
              <a:rPr sz="1350">
                <a:solidFill>
                  <a:srgbClr val="F7F7F7"/>
                </a:solidFill>
                <a:latin typeface="OFNTRU+MS-UIGothic"/>
                <a:cs typeface="OFNTRU+MS-UIGothic"/>
              </a:rPr>
              <a:t>量，而多元回</a:t>
            </a:r>
            <a:r>
              <a:rPr sz="1350">
                <a:solidFill>
                  <a:srgbClr val="F7F7F7"/>
                </a:solidFill>
                <a:latin typeface="SimSun"/>
                <a:cs typeface="SimSun"/>
              </a:rPr>
              <a:t>归</a:t>
            </a:r>
            <a:r>
              <a:rPr sz="1350">
                <a:solidFill>
                  <a:srgbClr val="F7F7F7"/>
                </a:solidFill>
                <a:latin typeface="OFNTRU+MS-UIGothic"/>
                <a:cs typeface="OFNTRU+MS-UIGothic"/>
              </a:rPr>
              <a:t>分析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F7F7F7"/>
                </a:solidFill>
                <a:latin typeface="OFNTRU+MS-UIGothic"/>
                <a:cs typeface="OFNTRU+MS-UIGothic"/>
              </a:rPr>
              <a:t>有多个自</a:t>
            </a:r>
            <a:r>
              <a:rPr sz="1350">
                <a:solidFill>
                  <a:srgbClr val="F7F7F7"/>
                </a:solidFill>
                <a:latin typeface="SimSun"/>
                <a:cs typeface="SimSun"/>
              </a:rPr>
              <a:t>变</a:t>
            </a:r>
            <a:r>
              <a:rPr sz="1350">
                <a:solidFill>
                  <a:srgbClr val="F7F7F7"/>
                </a:solidFill>
                <a:latin typeface="OFNTRU+MS-UIGothic"/>
                <a:cs typeface="OFNTRU+MS-UIGothic"/>
              </a:rPr>
              <a:t>量。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6385559" y="3924788"/>
            <a:ext cx="5060119" cy="135445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F7F7F7"/>
                </a:solidFill>
                <a:latin typeface="OFNTRU+MS-UIGothic"/>
                <a:cs typeface="OFNTRU+MS-UIGothic"/>
              </a:rPr>
              <a:t>根据因</a:t>
            </a:r>
            <a:r>
              <a:rPr sz="1350">
                <a:solidFill>
                  <a:srgbClr val="F7F7F7"/>
                </a:solidFill>
                <a:latin typeface="SimSun"/>
                <a:cs typeface="SimSun"/>
              </a:rPr>
              <a:t>变</a:t>
            </a:r>
            <a:r>
              <a:rPr sz="1350">
                <a:solidFill>
                  <a:srgbClr val="F7F7F7"/>
                </a:solidFill>
                <a:latin typeface="OFNTRU+MS-UIGothic"/>
                <a:cs typeface="OFNTRU+MS-UIGothic"/>
              </a:rPr>
              <a:t>量的性</a:t>
            </a:r>
            <a:r>
              <a:rPr sz="1350">
                <a:solidFill>
                  <a:srgbClr val="F7F7F7"/>
                </a:solidFill>
                <a:latin typeface="SimSun"/>
                <a:cs typeface="SimSun"/>
              </a:rPr>
              <a:t>质</a:t>
            </a:r>
            <a:r>
              <a:rPr sz="1350">
                <a:solidFill>
                  <a:srgbClr val="F7F7F7"/>
                </a:solidFill>
                <a:latin typeface="OFNTRU+MS-UIGothic"/>
                <a:cs typeface="OFNTRU+MS-UIGothic"/>
              </a:rPr>
              <a:t>，回</a:t>
            </a:r>
            <a:r>
              <a:rPr sz="1350">
                <a:solidFill>
                  <a:srgbClr val="F7F7F7"/>
                </a:solidFill>
                <a:latin typeface="SimSun"/>
                <a:cs typeface="SimSun"/>
              </a:rPr>
              <a:t>归</a:t>
            </a:r>
            <a:r>
              <a:rPr sz="1350">
                <a:solidFill>
                  <a:srgbClr val="F7F7F7"/>
                </a:solidFill>
                <a:latin typeface="OFNTRU+MS-UIGothic"/>
                <a:cs typeface="OFNTRU+MS-UIGothic"/>
              </a:rPr>
              <a:t>分析可以分</a:t>
            </a:r>
            <a:r>
              <a:rPr sz="1350">
                <a:solidFill>
                  <a:srgbClr val="F7F7F7"/>
                </a:solidFill>
                <a:latin typeface="SimSun"/>
                <a:cs typeface="SimSun"/>
              </a:rPr>
              <a:t>为线</a:t>
            </a:r>
            <a:r>
              <a:rPr sz="1350">
                <a:solidFill>
                  <a:srgbClr val="F7F7F7"/>
                </a:solidFill>
                <a:latin typeface="OFNTRU+MS-UIGothic"/>
                <a:cs typeface="OFNTRU+MS-UIGothic"/>
              </a:rPr>
              <a:t>性回</a:t>
            </a:r>
            <a:r>
              <a:rPr sz="1350">
                <a:solidFill>
                  <a:srgbClr val="F7F7F7"/>
                </a:solidFill>
                <a:latin typeface="SimSun"/>
                <a:cs typeface="SimSun"/>
              </a:rPr>
              <a:t>归</a:t>
            </a:r>
            <a:r>
              <a:rPr sz="1350">
                <a:solidFill>
                  <a:srgbClr val="F7F7F7"/>
                </a:solidFill>
                <a:latin typeface="OFNTRU+MS-UIGothic"/>
                <a:cs typeface="OFNTRU+MS-UIGothic"/>
              </a:rPr>
              <a:t>分析和非</a:t>
            </a:r>
            <a:r>
              <a:rPr sz="1350">
                <a:solidFill>
                  <a:srgbClr val="F7F7F7"/>
                </a:solidFill>
                <a:latin typeface="SimSun"/>
                <a:cs typeface="SimSun"/>
              </a:rPr>
              <a:t>线</a:t>
            </a:r>
          </a:p>
          <a:p>
            <a:pPr marL="0" marR="0">
              <a:lnSpc>
                <a:spcPts val="1350"/>
              </a:lnSpc>
              <a:spcBef>
                <a:spcPts val="1079"/>
              </a:spcBef>
              <a:spcAft>
                <a:spcPct val="0"/>
              </a:spcAft>
            </a:pPr>
            <a:r>
              <a:rPr sz="1350">
                <a:solidFill>
                  <a:srgbClr val="F7F7F7"/>
                </a:solidFill>
                <a:latin typeface="OFNTRU+MS-UIGothic"/>
                <a:cs typeface="OFNTRU+MS-UIGothic"/>
              </a:rPr>
              <a:t>性回</a:t>
            </a:r>
            <a:r>
              <a:rPr sz="1350">
                <a:solidFill>
                  <a:srgbClr val="F7F7F7"/>
                </a:solidFill>
                <a:latin typeface="SimSun"/>
                <a:cs typeface="SimSun"/>
              </a:rPr>
              <a:t>归</a:t>
            </a:r>
            <a:r>
              <a:rPr sz="1350">
                <a:solidFill>
                  <a:srgbClr val="F7F7F7"/>
                </a:solidFill>
                <a:latin typeface="OFNTRU+MS-UIGothic"/>
                <a:cs typeface="OFNTRU+MS-UIGothic"/>
              </a:rPr>
              <a:t>分析。</a:t>
            </a:r>
            <a:r>
              <a:rPr sz="1350">
                <a:solidFill>
                  <a:srgbClr val="F7F7F7"/>
                </a:solidFill>
                <a:latin typeface="SimSun"/>
                <a:cs typeface="SimSun"/>
              </a:rPr>
              <a:t>线</a:t>
            </a:r>
            <a:r>
              <a:rPr sz="1350">
                <a:solidFill>
                  <a:srgbClr val="F7F7F7"/>
                </a:solidFill>
                <a:latin typeface="OFNTRU+MS-UIGothic"/>
                <a:cs typeface="OFNTRU+MS-UIGothic"/>
              </a:rPr>
              <a:t>性回</a:t>
            </a:r>
            <a:r>
              <a:rPr sz="1350">
                <a:solidFill>
                  <a:srgbClr val="F7F7F7"/>
                </a:solidFill>
                <a:latin typeface="SimSun"/>
                <a:cs typeface="SimSun"/>
              </a:rPr>
              <a:t>归</a:t>
            </a:r>
            <a:r>
              <a:rPr sz="1350">
                <a:solidFill>
                  <a:srgbClr val="F7F7F7"/>
                </a:solidFill>
                <a:latin typeface="OFNTRU+MS-UIGothic"/>
                <a:cs typeface="OFNTRU+MS-UIGothic"/>
              </a:rPr>
              <a:t>分析中因</a:t>
            </a:r>
            <a:r>
              <a:rPr sz="1350">
                <a:solidFill>
                  <a:srgbClr val="F7F7F7"/>
                </a:solidFill>
                <a:latin typeface="SimSun"/>
                <a:cs typeface="SimSun"/>
              </a:rPr>
              <a:t>变</a:t>
            </a:r>
            <a:r>
              <a:rPr sz="1350">
                <a:solidFill>
                  <a:srgbClr val="F7F7F7"/>
                </a:solidFill>
                <a:latin typeface="OFNTRU+MS-UIGothic"/>
                <a:cs typeface="OFNTRU+MS-UIGothic"/>
              </a:rPr>
              <a:t>量与自</a:t>
            </a:r>
            <a:r>
              <a:rPr sz="1350">
                <a:solidFill>
                  <a:srgbClr val="F7F7F7"/>
                </a:solidFill>
                <a:latin typeface="SimSun"/>
                <a:cs typeface="SimSun"/>
              </a:rPr>
              <a:t>变</a:t>
            </a:r>
            <a:r>
              <a:rPr sz="1350">
                <a:solidFill>
                  <a:srgbClr val="F7F7F7"/>
                </a:solidFill>
                <a:latin typeface="OFNTRU+MS-UIGothic"/>
                <a:cs typeface="OFNTRU+MS-UIGothic"/>
              </a:rPr>
              <a:t>量之</a:t>
            </a:r>
            <a:r>
              <a:rPr sz="1350">
                <a:solidFill>
                  <a:srgbClr val="F7F7F7"/>
                </a:solidFill>
                <a:latin typeface="SimSun"/>
                <a:cs typeface="SimSun"/>
              </a:rPr>
              <a:t>间</a:t>
            </a:r>
            <a:r>
              <a:rPr sz="1350">
                <a:solidFill>
                  <a:srgbClr val="F7F7F7"/>
                </a:solidFill>
                <a:latin typeface="OFNTRU+MS-UIGothic"/>
                <a:cs typeface="OFNTRU+MS-UIGothic"/>
              </a:rPr>
              <a:t>存在</a:t>
            </a:r>
            <a:r>
              <a:rPr sz="1350">
                <a:solidFill>
                  <a:srgbClr val="F7F7F7"/>
                </a:solidFill>
                <a:latin typeface="SimSun"/>
                <a:cs typeface="SimSun"/>
              </a:rPr>
              <a:t>线</a:t>
            </a:r>
            <a:r>
              <a:rPr sz="1350">
                <a:solidFill>
                  <a:srgbClr val="F7F7F7"/>
                </a:solidFill>
                <a:latin typeface="OFNTRU+MS-UIGothic"/>
                <a:cs typeface="OFNTRU+MS-UIGothic"/>
              </a:rPr>
              <a:t>性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F7F7F7"/>
                </a:solidFill>
                <a:latin typeface="OFNTRU+MS-UIGothic"/>
                <a:cs typeface="OFNTRU+MS-UIGothic"/>
              </a:rPr>
              <a:t>关系，而非</a:t>
            </a:r>
            <a:r>
              <a:rPr sz="1350">
                <a:solidFill>
                  <a:srgbClr val="F7F7F7"/>
                </a:solidFill>
                <a:latin typeface="SimSun"/>
                <a:cs typeface="SimSun"/>
              </a:rPr>
              <a:t>线</a:t>
            </a:r>
            <a:r>
              <a:rPr sz="1350">
                <a:solidFill>
                  <a:srgbClr val="F7F7F7"/>
                </a:solidFill>
                <a:latin typeface="OFNTRU+MS-UIGothic"/>
                <a:cs typeface="OFNTRU+MS-UIGothic"/>
              </a:rPr>
              <a:t>性回</a:t>
            </a:r>
            <a:r>
              <a:rPr sz="1350">
                <a:solidFill>
                  <a:srgbClr val="F7F7F7"/>
                </a:solidFill>
                <a:latin typeface="SimSun"/>
                <a:cs typeface="SimSun"/>
              </a:rPr>
              <a:t>归</a:t>
            </a:r>
            <a:r>
              <a:rPr sz="1350">
                <a:solidFill>
                  <a:srgbClr val="F7F7F7"/>
                </a:solidFill>
                <a:latin typeface="OFNTRU+MS-UIGothic"/>
                <a:cs typeface="OFNTRU+MS-UIGothic"/>
              </a:rPr>
              <a:t>分析中因</a:t>
            </a:r>
            <a:r>
              <a:rPr sz="1350">
                <a:solidFill>
                  <a:srgbClr val="F7F7F7"/>
                </a:solidFill>
                <a:latin typeface="SimSun"/>
                <a:cs typeface="SimSun"/>
              </a:rPr>
              <a:t>变</a:t>
            </a:r>
            <a:r>
              <a:rPr sz="1350">
                <a:solidFill>
                  <a:srgbClr val="F7F7F7"/>
                </a:solidFill>
                <a:latin typeface="OFNTRU+MS-UIGothic"/>
                <a:cs typeface="OFNTRU+MS-UIGothic"/>
              </a:rPr>
              <a:t>量与自</a:t>
            </a:r>
            <a:r>
              <a:rPr sz="1350">
                <a:solidFill>
                  <a:srgbClr val="F7F7F7"/>
                </a:solidFill>
                <a:latin typeface="SimSun"/>
                <a:cs typeface="SimSun"/>
              </a:rPr>
              <a:t>变</a:t>
            </a:r>
            <a:r>
              <a:rPr sz="1350">
                <a:solidFill>
                  <a:srgbClr val="F7F7F7"/>
                </a:solidFill>
                <a:latin typeface="OFNTRU+MS-UIGothic"/>
                <a:cs typeface="OFNTRU+MS-UIGothic"/>
              </a:rPr>
              <a:t>量之</a:t>
            </a:r>
            <a:r>
              <a:rPr sz="1350">
                <a:solidFill>
                  <a:srgbClr val="F7F7F7"/>
                </a:solidFill>
                <a:latin typeface="SimSun"/>
                <a:cs typeface="SimSun"/>
              </a:rPr>
              <a:t>间</a:t>
            </a:r>
            <a:r>
              <a:rPr sz="1350">
                <a:solidFill>
                  <a:srgbClr val="F7F7F7"/>
                </a:solidFill>
                <a:latin typeface="OFNTRU+MS-UIGothic"/>
                <a:cs typeface="OFNTRU+MS-UIGothic"/>
              </a:rPr>
              <a:t>存在非</a:t>
            </a:r>
            <a:r>
              <a:rPr sz="1350">
                <a:solidFill>
                  <a:srgbClr val="F7F7F7"/>
                </a:solidFill>
                <a:latin typeface="SimSun"/>
                <a:cs typeface="SimSun"/>
              </a:rPr>
              <a:t>线</a:t>
            </a:r>
            <a:r>
              <a:rPr sz="1350">
                <a:solidFill>
                  <a:srgbClr val="F7F7F7"/>
                </a:solidFill>
                <a:latin typeface="OFNTRU+MS-UIGothic"/>
                <a:cs typeface="OFNTRU+MS-UIGothic"/>
              </a:rPr>
              <a:t>性</a:t>
            </a:r>
          </a:p>
          <a:p>
            <a:pPr marL="0" marR="0">
              <a:lnSpc>
                <a:spcPts val="1350"/>
              </a:lnSpc>
              <a:spcBef>
                <a:spcPts val="1030"/>
              </a:spcBef>
              <a:spcAft>
                <a:spcPct val="0"/>
              </a:spcAft>
            </a:pPr>
            <a:r>
              <a:rPr sz="1350">
                <a:solidFill>
                  <a:srgbClr val="F7F7F7"/>
                </a:solidFill>
                <a:latin typeface="OFNTRU+MS-UIGothic"/>
                <a:cs typeface="OFNTRU+MS-UIGothic"/>
              </a:rPr>
              <a:t>关系。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4000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8C8C8C"/>
                </a:solidFill>
                <a:latin typeface="OFNTRU+MS-UIGothic"/>
                <a:cs typeface="OFNTRU+MS-UIGothic"/>
              </a:rPr>
              <a:t>回</a:t>
            </a:r>
            <a:r>
              <a:rPr sz="3000">
                <a:solidFill>
                  <a:srgbClr val="8C8C8C"/>
                </a:solidFill>
                <a:latin typeface="SimSun"/>
                <a:cs typeface="SimSun"/>
              </a:rPr>
              <a:t>归</a:t>
            </a:r>
            <a:r>
              <a:rPr sz="3000">
                <a:solidFill>
                  <a:srgbClr val="8C8C8C"/>
                </a:solidFill>
                <a:latin typeface="OFNTRU+MS-UIGothic"/>
                <a:cs typeface="OFNTRU+MS-UIGothic"/>
              </a:rPr>
              <a:t>分析的</a:t>
            </a:r>
            <a:r>
              <a:rPr sz="3000">
                <a:solidFill>
                  <a:srgbClr val="8C8C8C"/>
                </a:solidFill>
                <a:latin typeface="SimSun"/>
                <a:cs typeface="SimSun"/>
              </a:rPr>
              <a:t>应</a:t>
            </a:r>
            <a:r>
              <a:rPr sz="3000">
                <a:solidFill>
                  <a:srgbClr val="8C8C8C"/>
                </a:solidFill>
                <a:latin typeface="OFNTRU+MS-UIGothic"/>
                <a:cs typeface="OFNTRU+MS-UIGothic"/>
              </a:rPr>
              <a:t>用</a:t>
            </a:r>
            <a:r>
              <a:rPr sz="3000">
                <a:solidFill>
                  <a:srgbClr val="8C8C8C"/>
                </a:solidFill>
                <a:latin typeface="SimSun"/>
                <a:cs typeface="SimSun"/>
              </a:rPr>
              <a:t>场</a:t>
            </a:r>
            <a:r>
              <a:rPr sz="3000">
                <a:solidFill>
                  <a:srgbClr val="8C8C8C"/>
                </a:solidFill>
                <a:latin typeface="OFNTRU+MS-UIGothic"/>
                <a:cs typeface="OFNTRU+MS-UIGothic"/>
              </a:rPr>
              <a:t>景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2209800" y="2105655"/>
            <a:ext cx="1292320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8C8C8C"/>
                </a:solidFill>
                <a:latin typeface="SimSun"/>
                <a:cs typeface="SimSun"/>
              </a:rPr>
              <a:t>预测</a:t>
            </a:r>
            <a:r>
              <a:rPr sz="1550" spc="25">
                <a:solidFill>
                  <a:srgbClr val="8C8C8C"/>
                </a:solidFill>
                <a:latin typeface="OFNTRU+MS-UIGothic"/>
                <a:cs typeface="OFNTRU+MS-UIGothic"/>
              </a:rPr>
              <a:t>和决策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8963659" y="2139946"/>
            <a:ext cx="1092124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8C8C8C"/>
                </a:solidFill>
                <a:latin typeface="OFNTRU+MS-UIGothic"/>
                <a:cs typeface="OFNTRU+MS-UIGothic"/>
              </a:rPr>
              <a:t>医学研究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981075" y="2537948"/>
            <a:ext cx="2694109" cy="104584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F7F7F7"/>
                </a:solidFill>
                <a:latin typeface="OFNTRU+MS-UIGothic"/>
                <a:cs typeface="OFNTRU+MS-UIGothic"/>
              </a:rPr>
              <a:t>通</a:t>
            </a:r>
            <a:r>
              <a:rPr sz="1350">
                <a:solidFill>
                  <a:srgbClr val="F7F7F7"/>
                </a:solidFill>
                <a:latin typeface="SimSun"/>
                <a:cs typeface="SimSun"/>
              </a:rPr>
              <a:t>过</a:t>
            </a:r>
            <a:r>
              <a:rPr sz="1350">
                <a:solidFill>
                  <a:srgbClr val="F7F7F7"/>
                </a:solidFill>
                <a:latin typeface="OFNTRU+MS-UIGothic"/>
                <a:cs typeface="OFNTRU+MS-UIGothic"/>
              </a:rPr>
              <a:t>建立回</a:t>
            </a:r>
            <a:r>
              <a:rPr sz="1350">
                <a:solidFill>
                  <a:srgbClr val="F7F7F7"/>
                </a:solidFill>
                <a:latin typeface="SimSun"/>
                <a:cs typeface="SimSun"/>
              </a:rPr>
              <a:t>归</a:t>
            </a:r>
            <a:r>
              <a:rPr sz="1350">
                <a:solidFill>
                  <a:srgbClr val="F7F7F7"/>
                </a:solidFill>
                <a:latin typeface="OFNTRU+MS-UIGothic"/>
                <a:cs typeface="OFNTRU+MS-UIGothic"/>
              </a:rPr>
              <a:t>模型，可以</a:t>
            </a:r>
            <a:r>
              <a:rPr sz="1350">
                <a:solidFill>
                  <a:srgbClr val="F7F7F7"/>
                </a:solidFill>
                <a:latin typeface="SimSun"/>
                <a:cs typeface="SimSun"/>
              </a:rPr>
              <a:t>预测</a:t>
            </a:r>
          </a:p>
          <a:p>
            <a:pPr marL="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F7F7F7"/>
                </a:solidFill>
                <a:latin typeface="OFNTRU+MS-UIGothic"/>
                <a:cs typeface="OFNTRU+MS-UIGothic"/>
              </a:rPr>
              <a:t>因</a:t>
            </a:r>
            <a:r>
              <a:rPr sz="1350">
                <a:solidFill>
                  <a:srgbClr val="F7F7F7"/>
                </a:solidFill>
                <a:latin typeface="SimSun"/>
                <a:cs typeface="SimSun"/>
              </a:rPr>
              <a:t>变</a:t>
            </a:r>
            <a:r>
              <a:rPr sz="1350">
                <a:solidFill>
                  <a:srgbClr val="F7F7F7"/>
                </a:solidFill>
                <a:latin typeface="OFNTRU+MS-UIGothic"/>
                <a:cs typeface="OFNTRU+MS-UIGothic"/>
              </a:rPr>
              <a:t>量的未来</a:t>
            </a:r>
            <a:r>
              <a:rPr sz="1350">
                <a:solidFill>
                  <a:srgbClr val="F7F7F7"/>
                </a:solidFill>
                <a:latin typeface="SimSun"/>
                <a:cs typeface="SimSun"/>
              </a:rPr>
              <a:t>趋势</a:t>
            </a:r>
            <a:r>
              <a:rPr sz="1350">
                <a:solidFill>
                  <a:srgbClr val="F7F7F7"/>
                </a:solidFill>
                <a:latin typeface="OFNTRU+MS-UIGothic"/>
                <a:cs typeface="OFNTRU+MS-UIGothic"/>
              </a:rPr>
              <a:t>，</a:t>
            </a:r>
            <a:r>
              <a:rPr sz="1350">
                <a:solidFill>
                  <a:srgbClr val="F7F7F7"/>
                </a:solidFill>
                <a:latin typeface="SimSun"/>
                <a:cs typeface="SimSun"/>
              </a:rPr>
              <a:t>为</a:t>
            </a:r>
            <a:r>
              <a:rPr sz="1350">
                <a:solidFill>
                  <a:srgbClr val="F7F7F7"/>
                </a:solidFill>
                <a:latin typeface="OFNTRU+MS-UIGothic"/>
                <a:cs typeface="OFNTRU+MS-UIGothic"/>
              </a:rPr>
              <a:t>决策提</a:t>
            </a:r>
          </a:p>
          <a:p>
            <a:pPr marL="171450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F7F7F7"/>
                </a:solidFill>
                <a:latin typeface="OFNTRU+MS-UIGothic"/>
                <a:cs typeface="OFNTRU+MS-UIGothic"/>
              </a:rPr>
              <a:t>供依据。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8963659" y="2537948"/>
            <a:ext cx="2825040" cy="104584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F7F7F7"/>
                </a:solidFill>
                <a:latin typeface="OFNTRU+MS-UIGothic"/>
                <a:cs typeface="OFNTRU+MS-UIGothic"/>
              </a:rPr>
              <a:t>在医学</a:t>
            </a:r>
            <a:r>
              <a:rPr sz="1350">
                <a:solidFill>
                  <a:srgbClr val="F7F7F7"/>
                </a:solidFill>
                <a:latin typeface="SimSun"/>
                <a:cs typeface="SimSun"/>
              </a:rPr>
              <a:t>领</a:t>
            </a:r>
            <a:r>
              <a:rPr sz="1350">
                <a:solidFill>
                  <a:srgbClr val="F7F7F7"/>
                </a:solidFill>
                <a:latin typeface="OFNTRU+MS-UIGothic"/>
                <a:cs typeface="OFNTRU+MS-UIGothic"/>
              </a:rPr>
              <a:t>域，回</a:t>
            </a:r>
            <a:r>
              <a:rPr sz="1350">
                <a:solidFill>
                  <a:srgbClr val="F7F7F7"/>
                </a:solidFill>
                <a:latin typeface="SimSun"/>
                <a:cs typeface="SimSun"/>
              </a:rPr>
              <a:t>归</a:t>
            </a:r>
            <a:r>
              <a:rPr sz="1350">
                <a:solidFill>
                  <a:srgbClr val="F7F7F7"/>
                </a:solidFill>
                <a:latin typeface="OFNTRU+MS-UIGothic"/>
                <a:cs typeface="OFNTRU+MS-UIGothic"/>
              </a:rPr>
              <a:t>分析可用于</a:t>
            </a:r>
          </a:p>
          <a:p>
            <a:pPr marL="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F7F7F7"/>
                </a:solidFill>
                <a:latin typeface="OFNTRU+MS-UIGothic"/>
                <a:cs typeface="OFNTRU+MS-UIGothic"/>
              </a:rPr>
              <a:t>研究疾病与各种因素之</a:t>
            </a:r>
            <a:r>
              <a:rPr sz="1350">
                <a:solidFill>
                  <a:srgbClr val="F7F7F7"/>
                </a:solidFill>
                <a:latin typeface="SimSun"/>
                <a:cs typeface="SimSun"/>
              </a:rPr>
              <a:t>间</a:t>
            </a:r>
            <a:r>
              <a:rPr sz="1350">
                <a:solidFill>
                  <a:srgbClr val="F7F7F7"/>
                </a:solidFill>
                <a:latin typeface="OFNTRU+MS-UIGothic"/>
                <a:cs typeface="OFNTRU+MS-UIGothic"/>
              </a:rPr>
              <a:t>的关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F7F7F7"/>
                </a:solidFill>
                <a:latin typeface="OFNTRU+MS-UIGothic"/>
                <a:cs typeface="OFNTRU+MS-UIGothic"/>
              </a:rPr>
              <a:t>系，</a:t>
            </a:r>
            <a:r>
              <a:rPr sz="1350">
                <a:solidFill>
                  <a:srgbClr val="F7F7F7"/>
                </a:solidFill>
                <a:latin typeface="SimSun"/>
                <a:cs typeface="SimSun"/>
              </a:rPr>
              <a:t>为</a:t>
            </a:r>
            <a:r>
              <a:rPr sz="1350">
                <a:solidFill>
                  <a:srgbClr val="F7F7F7"/>
                </a:solidFill>
                <a:latin typeface="OFNTRU+MS-UIGothic"/>
                <a:cs typeface="OFNTRU+MS-UIGothic"/>
              </a:rPr>
              <a:t>疾病</a:t>
            </a:r>
            <a:r>
              <a:rPr sz="1350">
                <a:solidFill>
                  <a:srgbClr val="F7F7F7"/>
                </a:solidFill>
                <a:latin typeface="SimSun"/>
                <a:cs typeface="SimSun"/>
              </a:rPr>
              <a:t>诊</a:t>
            </a:r>
            <a:r>
              <a:rPr sz="1350">
                <a:solidFill>
                  <a:srgbClr val="F7F7F7"/>
                </a:solidFill>
                <a:latin typeface="OFNTRU+MS-UIGothic"/>
                <a:cs typeface="OFNTRU+MS-UIGothic"/>
              </a:rPr>
              <a:t>断和治</a:t>
            </a:r>
            <a:r>
              <a:rPr sz="1350">
                <a:solidFill>
                  <a:srgbClr val="F7F7F7"/>
                </a:solidFill>
                <a:latin typeface="SimSun"/>
                <a:cs typeface="SimSun"/>
              </a:rPr>
              <a:t>疗</a:t>
            </a:r>
            <a:r>
              <a:rPr sz="1350">
                <a:solidFill>
                  <a:srgbClr val="F7F7F7"/>
                </a:solidFill>
                <a:latin typeface="OFNTRU+MS-UIGothic"/>
                <a:cs typeface="OFNTRU+MS-UIGothic"/>
              </a:rPr>
              <a:t>提供支持。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2032000" y="4764401"/>
            <a:ext cx="1092123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8C8C8C"/>
                </a:solidFill>
                <a:latin typeface="SimSun"/>
                <a:cs typeface="SimSun"/>
              </a:rPr>
              <a:t>质</a:t>
            </a:r>
            <a:r>
              <a:rPr sz="1550" spc="25">
                <a:solidFill>
                  <a:srgbClr val="8C8C8C"/>
                </a:solidFill>
                <a:latin typeface="OFNTRU+MS-UIGothic"/>
                <a:cs typeface="OFNTRU+MS-UIGothic"/>
              </a:rPr>
              <a:t>量控制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9507219" y="4764401"/>
            <a:ext cx="1092124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8C8C8C"/>
                </a:solidFill>
                <a:latin typeface="SimSun"/>
                <a:cs typeface="SimSun"/>
              </a:rPr>
              <a:t>经济</a:t>
            </a:r>
            <a:r>
              <a:rPr sz="1550" spc="25">
                <a:solidFill>
                  <a:srgbClr val="8C8C8C"/>
                </a:solidFill>
                <a:latin typeface="OFNTRU+MS-UIGothic"/>
                <a:cs typeface="OFNTRU+MS-UIGothic"/>
              </a:rPr>
              <a:t>分析</a:t>
            </a:r>
          </a:p>
        </p:txBody>
      </p:sp>
      <p:sp>
        <p:nvSpPr>
          <p:cNvPr id="10" name="object 10"/>
          <p:cNvSpPr txBox="1"/>
          <p:nvPr/>
        </p:nvSpPr>
        <p:spPr>
          <a:xfrm>
            <a:off x="2032000" y="5183992"/>
            <a:ext cx="2496941" cy="92138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F7F7F7"/>
                </a:solidFill>
                <a:latin typeface="OFNTRU+MS-UIGothic"/>
                <a:cs typeface="OFNTRU+MS-UIGothic"/>
              </a:rPr>
              <a:t>在生</a:t>
            </a:r>
            <a:r>
              <a:rPr sz="1350">
                <a:solidFill>
                  <a:srgbClr val="F7F7F7"/>
                </a:solidFill>
                <a:latin typeface="SimSun"/>
                <a:cs typeface="SimSun"/>
              </a:rPr>
              <a:t>产过</a:t>
            </a:r>
            <a:r>
              <a:rPr sz="1350">
                <a:solidFill>
                  <a:srgbClr val="F7F7F7"/>
                </a:solidFill>
                <a:latin typeface="OFNTRU+MS-UIGothic"/>
                <a:cs typeface="OFNTRU+MS-UIGothic"/>
              </a:rPr>
              <a:t>程中，可以使用回</a:t>
            </a:r>
            <a:r>
              <a:rPr sz="1350">
                <a:solidFill>
                  <a:srgbClr val="F7F7F7"/>
                </a:solidFill>
                <a:latin typeface="SimSun"/>
                <a:cs typeface="SimSun"/>
              </a:rPr>
              <a:t>归</a:t>
            </a:r>
          </a:p>
          <a:p>
            <a:pPr marL="0" marR="0">
              <a:lnSpc>
                <a:spcPts val="1350"/>
              </a:lnSpc>
              <a:spcBef>
                <a:spcPts val="590"/>
              </a:spcBef>
              <a:spcAft>
                <a:spcPct val="0"/>
              </a:spcAft>
            </a:pPr>
            <a:r>
              <a:rPr sz="1350">
                <a:solidFill>
                  <a:srgbClr val="F7F7F7"/>
                </a:solidFill>
                <a:latin typeface="OFNTRU+MS-UIGothic"/>
                <a:cs typeface="OFNTRU+MS-UIGothic"/>
              </a:rPr>
              <a:t>分析来</a:t>
            </a:r>
            <a:r>
              <a:rPr sz="1350">
                <a:solidFill>
                  <a:srgbClr val="F7F7F7"/>
                </a:solidFill>
                <a:latin typeface="SimSun"/>
                <a:cs typeface="SimSun"/>
              </a:rPr>
              <a:t>监测产</a:t>
            </a:r>
            <a:r>
              <a:rPr sz="1350">
                <a:solidFill>
                  <a:srgbClr val="F7F7F7"/>
                </a:solidFill>
                <a:latin typeface="OFNTRU+MS-UIGothic"/>
                <a:cs typeface="OFNTRU+MS-UIGothic"/>
              </a:rPr>
              <a:t>品</a:t>
            </a:r>
            <a:r>
              <a:rPr sz="1350">
                <a:solidFill>
                  <a:srgbClr val="F7F7F7"/>
                </a:solidFill>
                <a:latin typeface="SimSun"/>
                <a:cs typeface="SimSun"/>
              </a:rPr>
              <a:t>质</a:t>
            </a:r>
            <a:r>
              <a:rPr sz="1350">
                <a:solidFill>
                  <a:srgbClr val="F7F7F7"/>
                </a:solidFill>
                <a:latin typeface="OFNTRU+MS-UIGothic"/>
                <a:cs typeface="OFNTRU+MS-UIGothic"/>
              </a:rPr>
              <a:t>量，及</a:t>
            </a:r>
            <a:r>
              <a:rPr sz="1350">
                <a:solidFill>
                  <a:srgbClr val="F7F7F7"/>
                </a:solidFill>
                <a:latin typeface="SimSun"/>
                <a:cs typeface="SimSun"/>
              </a:rPr>
              <a:t>时发</a:t>
            </a:r>
          </a:p>
          <a:p>
            <a:pPr marL="0" marR="0">
              <a:lnSpc>
                <a:spcPts val="1350"/>
              </a:lnSpc>
              <a:spcBef>
                <a:spcPts val="539"/>
              </a:spcBef>
              <a:spcAft>
                <a:spcPct val="0"/>
              </a:spcAft>
            </a:pPr>
            <a:r>
              <a:rPr sz="1350">
                <a:solidFill>
                  <a:srgbClr val="F7F7F7"/>
                </a:solidFill>
                <a:latin typeface="SimSun"/>
                <a:cs typeface="SimSun"/>
              </a:rPr>
              <a:t>现</a:t>
            </a:r>
            <a:r>
              <a:rPr sz="1350">
                <a:solidFill>
                  <a:srgbClr val="F7F7F7"/>
                </a:solidFill>
                <a:latin typeface="OFNTRU+MS-UIGothic"/>
                <a:cs typeface="OFNTRU+MS-UIGothic"/>
              </a:rPr>
              <a:t>并解决潜在</a:t>
            </a:r>
            <a:r>
              <a:rPr sz="1350">
                <a:solidFill>
                  <a:srgbClr val="F7F7F7"/>
                </a:solidFill>
                <a:latin typeface="SimSun"/>
                <a:cs typeface="SimSun"/>
              </a:rPr>
              <a:t>问题</a:t>
            </a:r>
            <a:r>
              <a:rPr sz="1350">
                <a:solidFill>
                  <a:srgbClr val="F7F7F7"/>
                </a:solidFill>
                <a:latin typeface="OFNTRU+MS-UIGothic"/>
                <a:cs typeface="OFNTRU+MS-UIGothic"/>
              </a:rPr>
              <a:t>。</a:t>
            </a:r>
          </a:p>
        </p:txBody>
      </p:sp>
      <p:sp>
        <p:nvSpPr>
          <p:cNvPr id="11" name="object 11"/>
          <p:cNvSpPr txBox="1"/>
          <p:nvPr/>
        </p:nvSpPr>
        <p:spPr>
          <a:xfrm>
            <a:off x="8046719" y="5248762"/>
            <a:ext cx="2496941" cy="4286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F7F7F7"/>
                </a:solidFill>
                <a:latin typeface="OFNTRU+MS-UIGothic"/>
                <a:cs typeface="OFNTRU+MS-UIGothic"/>
              </a:rPr>
              <a:t>在</a:t>
            </a:r>
            <a:r>
              <a:rPr sz="1350">
                <a:solidFill>
                  <a:srgbClr val="F7F7F7"/>
                </a:solidFill>
                <a:latin typeface="SimSun"/>
                <a:cs typeface="SimSun"/>
              </a:rPr>
              <a:t>经济领</a:t>
            </a:r>
            <a:r>
              <a:rPr sz="1350">
                <a:solidFill>
                  <a:srgbClr val="F7F7F7"/>
                </a:solidFill>
                <a:latin typeface="OFNTRU+MS-UIGothic"/>
                <a:cs typeface="OFNTRU+MS-UIGothic"/>
              </a:rPr>
              <a:t>域，回</a:t>
            </a:r>
            <a:r>
              <a:rPr sz="1350">
                <a:solidFill>
                  <a:srgbClr val="F7F7F7"/>
                </a:solidFill>
                <a:latin typeface="SimSun"/>
                <a:cs typeface="SimSun"/>
              </a:rPr>
              <a:t>归</a:t>
            </a:r>
            <a:r>
              <a:rPr sz="1350">
                <a:solidFill>
                  <a:srgbClr val="F7F7F7"/>
                </a:solidFill>
                <a:latin typeface="OFNTRU+MS-UIGothic"/>
                <a:cs typeface="OFNTRU+MS-UIGothic"/>
              </a:rPr>
              <a:t>分析可用于</a:t>
            </a:r>
          </a:p>
        </p:txBody>
      </p:sp>
      <p:sp>
        <p:nvSpPr>
          <p:cNvPr id="12" name="object 12"/>
          <p:cNvSpPr txBox="1"/>
          <p:nvPr/>
        </p:nvSpPr>
        <p:spPr>
          <a:xfrm>
            <a:off x="7875269" y="5557373"/>
            <a:ext cx="2758779" cy="73723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F7F7F7"/>
                </a:solidFill>
                <a:latin typeface="OFNTRU+MS-UIGothic"/>
                <a:cs typeface="OFNTRU+MS-UIGothic"/>
              </a:rPr>
              <a:t>研究各种</a:t>
            </a:r>
            <a:r>
              <a:rPr sz="1350">
                <a:solidFill>
                  <a:srgbClr val="F7F7F7"/>
                </a:solidFill>
                <a:latin typeface="SimSun"/>
                <a:cs typeface="SimSun"/>
              </a:rPr>
              <a:t>经济现</a:t>
            </a:r>
            <a:r>
              <a:rPr sz="1350">
                <a:solidFill>
                  <a:srgbClr val="F7F7F7"/>
                </a:solidFill>
                <a:latin typeface="OFNTRU+MS-UIGothic"/>
                <a:cs typeface="OFNTRU+MS-UIGothic"/>
              </a:rPr>
              <a:t>象之</a:t>
            </a:r>
            <a:r>
              <a:rPr sz="1350">
                <a:solidFill>
                  <a:srgbClr val="F7F7F7"/>
                </a:solidFill>
                <a:latin typeface="SimSun"/>
                <a:cs typeface="SimSun"/>
              </a:rPr>
              <a:t>间</a:t>
            </a:r>
            <a:r>
              <a:rPr sz="1350">
                <a:solidFill>
                  <a:srgbClr val="F7F7F7"/>
                </a:solidFill>
                <a:latin typeface="OFNTRU+MS-UIGothic"/>
                <a:cs typeface="OFNTRU+MS-UIGothic"/>
              </a:rPr>
              <a:t>的关系，</a:t>
            </a:r>
          </a:p>
          <a:p>
            <a:pPr marL="68580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F7F7F7"/>
                </a:solidFill>
                <a:latin typeface="OFNTRU+MS-UIGothic"/>
                <a:cs typeface="OFNTRU+MS-UIGothic"/>
              </a:rPr>
              <a:t>如价格、消</a:t>
            </a:r>
            <a:r>
              <a:rPr sz="1350">
                <a:solidFill>
                  <a:srgbClr val="F7F7F7"/>
                </a:solidFill>
                <a:latin typeface="SimSun"/>
                <a:cs typeface="SimSun"/>
              </a:rPr>
              <a:t>费</a:t>
            </a:r>
            <a:r>
              <a:rPr sz="1350">
                <a:solidFill>
                  <a:srgbClr val="F7F7F7"/>
                </a:solidFill>
                <a:latin typeface="OFNTRU+MS-UIGothic"/>
                <a:cs typeface="OFNTRU+MS-UIGothic"/>
              </a:rPr>
              <a:t>、收入等。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676909" y="1995949"/>
            <a:ext cx="10577590" cy="31045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7971"/>
              </a:lnSpc>
              <a:spcBef>
                <a:spcPct val="0"/>
              </a:spcBef>
              <a:spcAft>
                <a:spcPct val="0"/>
              </a:spcAft>
            </a:pPr>
            <a:r>
              <a:rPr sz="7650">
                <a:solidFill>
                  <a:srgbClr val="F7F7F7"/>
                </a:solidFill>
                <a:latin typeface="MORELR+DIEWSV+MicrosoftYaHei-Bold"/>
                <a:cs typeface="MORELR+DIEWSV+MicrosoftYaHei-Bold"/>
              </a:rPr>
              <a:t>03</a:t>
            </a:r>
          </a:p>
          <a:p>
            <a:pPr marL="0" marR="0">
              <a:lnSpc>
                <a:spcPts val="5150"/>
              </a:lnSpc>
              <a:spcBef>
                <a:spcPts val="2510"/>
              </a:spcBef>
              <a:spcAft>
                <a:spcPct val="0"/>
              </a:spcAft>
            </a:pPr>
            <a:r>
              <a:rPr sz="5150" spc="25">
                <a:solidFill>
                  <a:srgbClr val="F7F7F7"/>
                </a:solidFill>
                <a:latin typeface="OFNTRU+MS-UIGothic"/>
                <a:cs typeface="OFNTRU+MS-UIGothic"/>
              </a:rPr>
              <a:t>相关分析与回</a:t>
            </a:r>
            <a:r>
              <a:rPr sz="5150" spc="25">
                <a:solidFill>
                  <a:srgbClr val="F7F7F7"/>
                </a:solidFill>
                <a:latin typeface="SimSun"/>
                <a:cs typeface="SimSun"/>
              </a:rPr>
              <a:t>归</a:t>
            </a:r>
            <a:r>
              <a:rPr sz="5150" spc="25">
                <a:solidFill>
                  <a:srgbClr val="F7F7F7"/>
                </a:solidFill>
                <a:latin typeface="OFNTRU+MS-UIGothic"/>
                <a:cs typeface="OFNTRU+MS-UIGothic"/>
              </a:rPr>
              <a:t>分析的</a:t>
            </a:r>
            <a:r>
              <a:rPr sz="5150" spc="20">
                <a:solidFill>
                  <a:srgbClr val="F7F7F7"/>
                </a:solidFill>
                <a:latin typeface="SimSun"/>
                <a:cs typeface="SimSun"/>
              </a:rPr>
              <a:t>联</a:t>
            </a:r>
            <a:r>
              <a:rPr sz="5150" spc="25">
                <a:solidFill>
                  <a:srgbClr val="F7F7F7"/>
                </a:solidFill>
                <a:latin typeface="OFNTRU+MS-UIGothic"/>
                <a:cs typeface="OFNTRU+MS-UIGothic"/>
              </a:rPr>
              <a:t>系与区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676909" y="4173374"/>
            <a:ext cx="1635125" cy="1635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5150"/>
              </a:lnSpc>
              <a:spcBef>
                <a:spcPct val="0"/>
              </a:spcBef>
              <a:spcAft>
                <a:spcPct val="0"/>
              </a:spcAft>
            </a:pPr>
            <a:r>
              <a:rPr sz="5150">
                <a:solidFill>
                  <a:srgbClr val="F7F7F7"/>
                </a:solidFill>
                <a:latin typeface="SimSun"/>
                <a:cs typeface="SimSun"/>
              </a:rPr>
              <a:t>别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1333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8C8C8C"/>
                </a:solidFill>
                <a:latin typeface="SimSun"/>
                <a:cs typeface="SimSun"/>
              </a:rPr>
              <a:t>联</a:t>
            </a:r>
            <a:r>
              <a:rPr sz="3000">
                <a:solidFill>
                  <a:srgbClr val="8C8C8C"/>
                </a:solidFill>
                <a:latin typeface="OFNTRU+MS-UIGothic"/>
                <a:cs typeface="OFNTRU+MS-UIGothic"/>
              </a:rPr>
              <a:t>系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112519" y="1712876"/>
            <a:ext cx="696137" cy="64566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83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FFFFFF"/>
                </a:solidFill>
                <a:latin typeface="MORELR+DIEWSV+MicrosoftYaHei-Bold"/>
                <a:cs typeface="MORELR+DIEWSV+MicrosoftYaHei-Bold"/>
              </a:rPr>
              <a:t>01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820920" y="1702716"/>
            <a:ext cx="696137" cy="64566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83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FFFFFF"/>
                </a:solidFill>
                <a:latin typeface="MORELR+DIEWSV+MicrosoftYaHei-Bold"/>
                <a:cs typeface="MORELR+DIEWSV+MicrosoftYaHei-Bold"/>
              </a:rPr>
              <a:t>02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8524240" y="1712876"/>
            <a:ext cx="696137" cy="64566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83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FFFFFF"/>
                </a:solidFill>
                <a:latin typeface="MORELR+DIEWSV+MicrosoftYaHei-Bold"/>
                <a:cs typeface="MORELR+DIEWSV+MicrosoftYaHei-Bold"/>
              </a:rPr>
              <a:t>03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1104264" y="3905789"/>
            <a:ext cx="1406651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3">
                <a:solidFill>
                  <a:srgbClr val="8C8C8C"/>
                </a:solidFill>
                <a:latin typeface="OFNTRU+MS-UIGothic"/>
                <a:cs typeface="OFNTRU+MS-UIGothic"/>
              </a:rPr>
              <a:t>理</a:t>
            </a:r>
            <a:r>
              <a:rPr sz="2000" spc="25">
                <a:solidFill>
                  <a:srgbClr val="8C8C8C"/>
                </a:solidFill>
                <a:latin typeface="SimSun"/>
                <a:cs typeface="SimSun"/>
              </a:rPr>
              <a:t>论</a:t>
            </a:r>
            <a:r>
              <a:rPr sz="2000" spc="25">
                <a:solidFill>
                  <a:srgbClr val="8C8C8C"/>
                </a:solidFill>
                <a:latin typeface="OFNTRU+MS-UIGothic"/>
                <a:cs typeface="OFNTRU+MS-UIGothic"/>
              </a:rPr>
              <a:t>基</a:t>
            </a:r>
            <a:r>
              <a:rPr sz="2000">
                <a:solidFill>
                  <a:srgbClr val="8C8C8C"/>
                </a:solidFill>
                <a:latin typeface="SimSun"/>
                <a:cs typeface="SimSun"/>
              </a:rPr>
              <a:t>础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4785359" y="3905789"/>
            <a:ext cx="140665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3">
                <a:solidFill>
                  <a:srgbClr val="8C8C8C"/>
                </a:solidFill>
                <a:latin typeface="SimSun"/>
                <a:cs typeface="SimSun"/>
              </a:rPr>
              <a:t>应</a:t>
            </a:r>
            <a:r>
              <a:rPr sz="2000" spc="25">
                <a:solidFill>
                  <a:srgbClr val="8C8C8C"/>
                </a:solidFill>
                <a:latin typeface="OFNTRU+MS-UIGothic"/>
                <a:cs typeface="OFNTRU+MS-UIGothic"/>
              </a:rPr>
              <a:t>用</a:t>
            </a:r>
            <a:r>
              <a:rPr sz="2000" spc="25">
                <a:solidFill>
                  <a:srgbClr val="8C8C8C"/>
                </a:solidFill>
                <a:latin typeface="SimSun"/>
                <a:cs typeface="SimSun"/>
              </a:rPr>
              <a:t>场</a:t>
            </a:r>
            <a:r>
              <a:rPr sz="2000">
                <a:solidFill>
                  <a:srgbClr val="8C8C8C"/>
                </a:solidFill>
                <a:latin typeface="OFNTRU+MS-UIGothic"/>
                <a:cs typeface="OFNTRU+MS-UIGothic"/>
              </a:rPr>
              <a:t>景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8487409" y="3905789"/>
            <a:ext cx="140665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8C8C8C"/>
                </a:solidFill>
                <a:latin typeface="OFNTRU+MS-UIGothic"/>
                <a:cs typeface="OFNTRU+MS-UIGothic"/>
              </a:rPr>
              <a:t>分析步</a:t>
            </a:r>
            <a:r>
              <a:rPr sz="2000">
                <a:solidFill>
                  <a:srgbClr val="8C8C8C"/>
                </a:solidFill>
                <a:latin typeface="SimSun"/>
                <a:cs typeface="SimSun"/>
              </a:rPr>
              <a:t>骤</a:t>
            </a:r>
          </a:p>
        </p:txBody>
      </p:sp>
      <p:sp>
        <p:nvSpPr>
          <p:cNvPr id="10" name="object 10"/>
          <p:cNvSpPr txBox="1"/>
          <p:nvPr/>
        </p:nvSpPr>
        <p:spPr>
          <a:xfrm>
            <a:off x="1104264" y="4746997"/>
            <a:ext cx="2555304" cy="91567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7F7F7"/>
                </a:solidFill>
                <a:latin typeface="OFNTRU+MS-UIGothic"/>
                <a:cs typeface="OFNTRU+MS-UIGothic"/>
              </a:rPr>
              <a:t>相关分析与回</a:t>
            </a:r>
            <a:r>
              <a:rPr sz="1500">
                <a:solidFill>
                  <a:srgbClr val="F7F7F7"/>
                </a:solidFill>
                <a:latin typeface="SimSun"/>
                <a:cs typeface="SimSun"/>
              </a:rPr>
              <a:t>归</a:t>
            </a:r>
            <a:r>
              <a:rPr sz="1500">
                <a:solidFill>
                  <a:srgbClr val="F7F7F7"/>
                </a:solidFill>
                <a:latin typeface="OFNTRU+MS-UIGothic"/>
                <a:cs typeface="OFNTRU+MS-UIGothic"/>
              </a:rPr>
              <a:t>分析都基</a:t>
            </a:r>
          </a:p>
          <a:p>
            <a:pPr marL="0" marR="0">
              <a:lnSpc>
                <a:spcPts val="1500"/>
              </a:lnSpc>
              <a:spcBef>
                <a:spcPts val="230"/>
              </a:spcBef>
              <a:spcAft>
                <a:spcPct val="0"/>
              </a:spcAft>
            </a:pPr>
            <a:r>
              <a:rPr sz="1500">
                <a:solidFill>
                  <a:srgbClr val="F7F7F7"/>
                </a:solidFill>
                <a:latin typeface="OFNTRU+MS-UIGothic"/>
                <a:cs typeface="OFNTRU+MS-UIGothic"/>
              </a:rPr>
              <a:t>于概率</a:t>
            </a:r>
            <a:r>
              <a:rPr sz="1500">
                <a:solidFill>
                  <a:srgbClr val="F7F7F7"/>
                </a:solidFill>
                <a:latin typeface="SimSun"/>
                <a:cs typeface="SimSun"/>
              </a:rPr>
              <a:t>论</a:t>
            </a:r>
            <a:r>
              <a:rPr sz="1500">
                <a:solidFill>
                  <a:srgbClr val="F7F7F7"/>
                </a:solidFill>
                <a:latin typeface="OFNTRU+MS-UIGothic"/>
                <a:cs typeface="OFNTRU+MS-UIGothic"/>
              </a:rPr>
              <a:t>和</a:t>
            </a:r>
            <a:r>
              <a:rPr sz="1500">
                <a:solidFill>
                  <a:srgbClr val="F7F7F7"/>
                </a:solidFill>
                <a:latin typeface="SimSun"/>
                <a:cs typeface="SimSun"/>
              </a:rPr>
              <a:t>统计</a:t>
            </a:r>
            <a:r>
              <a:rPr sz="1500">
                <a:solidFill>
                  <a:srgbClr val="F7F7F7"/>
                </a:solidFill>
                <a:latin typeface="OFNTRU+MS-UIGothic"/>
                <a:cs typeface="OFNTRU+MS-UIGothic"/>
              </a:rPr>
              <a:t>学原理，</a:t>
            </a:r>
          </a:p>
          <a:p>
            <a:pPr marL="0" marR="0">
              <a:lnSpc>
                <a:spcPts val="1500"/>
              </a:lnSpc>
              <a:spcBef>
                <a:spcPts val="280"/>
              </a:spcBef>
              <a:spcAft>
                <a:spcPct val="0"/>
              </a:spcAft>
            </a:pPr>
            <a:r>
              <a:rPr sz="1500">
                <a:solidFill>
                  <a:srgbClr val="F7F7F7"/>
                </a:solidFill>
                <a:latin typeface="OFNTRU+MS-UIGothic"/>
                <a:cs typeface="OFNTRU+MS-UIGothic"/>
              </a:rPr>
              <a:t>用于研究</a:t>
            </a:r>
            <a:r>
              <a:rPr sz="1500">
                <a:solidFill>
                  <a:srgbClr val="F7F7F7"/>
                </a:solidFill>
                <a:latin typeface="SimSun"/>
                <a:cs typeface="SimSun"/>
              </a:rPr>
              <a:t>变</a:t>
            </a:r>
            <a:r>
              <a:rPr sz="1500">
                <a:solidFill>
                  <a:srgbClr val="F7F7F7"/>
                </a:solidFill>
                <a:latin typeface="OFNTRU+MS-UIGothic"/>
                <a:cs typeface="OFNTRU+MS-UIGothic"/>
              </a:rPr>
              <a:t>量之</a:t>
            </a:r>
            <a:r>
              <a:rPr sz="1500">
                <a:solidFill>
                  <a:srgbClr val="F7F7F7"/>
                </a:solidFill>
                <a:latin typeface="SimSun"/>
                <a:cs typeface="SimSun"/>
              </a:rPr>
              <a:t>间</a:t>
            </a:r>
            <a:r>
              <a:rPr sz="1500">
                <a:solidFill>
                  <a:srgbClr val="F7F7F7"/>
                </a:solidFill>
                <a:latin typeface="OFNTRU+MS-UIGothic"/>
                <a:cs typeface="OFNTRU+MS-UIGothic"/>
              </a:rPr>
              <a:t>的关系。</a:t>
            </a:r>
          </a:p>
        </p:txBody>
      </p:sp>
      <p:sp>
        <p:nvSpPr>
          <p:cNvPr id="11" name="object 11"/>
          <p:cNvSpPr txBox="1"/>
          <p:nvPr/>
        </p:nvSpPr>
        <p:spPr>
          <a:xfrm>
            <a:off x="4785359" y="4746997"/>
            <a:ext cx="2409825" cy="91567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7F7F7"/>
                </a:solidFill>
                <a:latin typeface="OFNTRU+MS-UIGothic"/>
                <a:cs typeface="OFNTRU+MS-UIGothic"/>
              </a:rPr>
              <a:t>两者都适用于探索两个或</a:t>
            </a:r>
          </a:p>
          <a:p>
            <a:pPr marL="0" marR="0">
              <a:lnSpc>
                <a:spcPts val="1500"/>
              </a:lnSpc>
              <a:spcBef>
                <a:spcPts val="230"/>
              </a:spcBef>
              <a:spcAft>
                <a:spcPct val="0"/>
              </a:spcAft>
            </a:pPr>
            <a:r>
              <a:rPr sz="1500">
                <a:solidFill>
                  <a:srgbClr val="F7F7F7"/>
                </a:solidFill>
                <a:latin typeface="OFNTRU+MS-UIGothic"/>
                <a:cs typeface="OFNTRU+MS-UIGothic"/>
              </a:rPr>
              <a:t>多个</a:t>
            </a:r>
            <a:r>
              <a:rPr sz="1500">
                <a:solidFill>
                  <a:srgbClr val="F7F7F7"/>
                </a:solidFill>
                <a:latin typeface="SimSun"/>
                <a:cs typeface="SimSun"/>
              </a:rPr>
              <a:t>变</a:t>
            </a:r>
            <a:r>
              <a:rPr sz="1500">
                <a:solidFill>
                  <a:srgbClr val="F7F7F7"/>
                </a:solidFill>
                <a:latin typeface="OFNTRU+MS-UIGothic"/>
                <a:cs typeface="OFNTRU+MS-UIGothic"/>
              </a:rPr>
              <a:t>量之</a:t>
            </a:r>
            <a:r>
              <a:rPr sz="1500">
                <a:solidFill>
                  <a:srgbClr val="F7F7F7"/>
                </a:solidFill>
                <a:latin typeface="SimSun"/>
                <a:cs typeface="SimSun"/>
              </a:rPr>
              <a:t>间</a:t>
            </a:r>
            <a:r>
              <a:rPr sz="1500">
                <a:solidFill>
                  <a:srgbClr val="F7F7F7"/>
                </a:solidFill>
                <a:latin typeface="OFNTRU+MS-UIGothic"/>
                <a:cs typeface="OFNTRU+MS-UIGothic"/>
              </a:rPr>
              <a:t>的关系，</a:t>
            </a:r>
            <a:r>
              <a:rPr sz="1500">
                <a:solidFill>
                  <a:srgbClr val="F7F7F7"/>
                </a:solidFill>
                <a:latin typeface="SimSun"/>
                <a:cs typeface="SimSun"/>
              </a:rPr>
              <a:t>为</a:t>
            </a:r>
          </a:p>
          <a:p>
            <a:pPr marL="0" marR="0">
              <a:lnSpc>
                <a:spcPts val="1500"/>
              </a:lnSpc>
              <a:spcBef>
                <a:spcPts val="280"/>
              </a:spcBef>
              <a:spcAft>
                <a:spcPct val="0"/>
              </a:spcAft>
            </a:pPr>
            <a:r>
              <a:rPr sz="1500">
                <a:solidFill>
                  <a:srgbClr val="F7F7F7"/>
                </a:solidFill>
                <a:latin typeface="OFNTRU+MS-UIGothic"/>
                <a:cs typeface="OFNTRU+MS-UIGothic"/>
              </a:rPr>
              <a:t>决策提供依据。</a:t>
            </a:r>
          </a:p>
        </p:txBody>
      </p:sp>
      <p:sp>
        <p:nvSpPr>
          <p:cNvPr id="12" name="object 12"/>
          <p:cNvSpPr txBox="1"/>
          <p:nvPr/>
        </p:nvSpPr>
        <p:spPr>
          <a:xfrm>
            <a:off x="8487409" y="4746997"/>
            <a:ext cx="2336229" cy="91567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7F7F7"/>
                </a:solidFill>
                <a:latin typeface="OFNTRU+MS-UIGothic"/>
                <a:cs typeface="OFNTRU+MS-UIGothic"/>
              </a:rPr>
              <a:t>两者都包括数据收集、模</a:t>
            </a:r>
          </a:p>
          <a:p>
            <a:pPr marL="0" marR="0">
              <a:lnSpc>
                <a:spcPts val="1500"/>
              </a:lnSpc>
              <a:spcBef>
                <a:spcPts val="230"/>
              </a:spcBef>
              <a:spcAft>
                <a:spcPct val="0"/>
              </a:spcAft>
            </a:pPr>
            <a:r>
              <a:rPr sz="1500">
                <a:solidFill>
                  <a:srgbClr val="F7F7F7"/>
                </a:solidFill>
                <a:latin typeface="OFNTRU+MS-UIGothic"/>
                <a:cs typeface="OFNTRU+MS-UIGothic"/>
              </a:rPr>
              <a:t>型建立、参数估</a:t>
            </a:r>
            <a:r>
              <a:rPr sz="1500">
                <a:solidFill>
                  <a:srgbClr val="F7F7F7"/>
                </a:solidFill>
                <a:latin typeface="SimSun"/>
                <a:cs typeface="SimSun"/>
              </a:rPr>
              <a:t>计</a:t>
            </a:r>
            <a:r>
              <a:rPr sz="1500">
                <a:solidFill>
                  <a:srgbClr val="F7F7F7"/>
                </a:solidFill>
                <a:latin typeface="OFNTRU+MS-UIGothic"/>
                <a:cs typeface="OFNTRU+MS-UIGothic"/>
              </a:rPr>
              <a:t>和</a:t>
            </a:r>
            <a:r>
              <a:rPr sz="1500">
                <a:solidFill>
                  <a:srgbClr val="F7F7F7"/>
                </a:solidFill>
                <a:latin typeface="SimSun"/>
                <a:cs typeface="SimSun"/>
              </a:rPr>
              <a:t>结</a:t>
            </a:r>
            <a:r>
              <a:rPr sz="1500">
                <a:solidFill>
                  <a:srgbClr val="F7F7F7"/>
                </a:solidFill>
                <a:latin typeface="OFNTRU+MS-UIGothic"/>
                <a:cs typeface="OFNTRU+MS-UIGothic"/>
              </a:rPr>
              <a:t>果</a:t>
            </a:r>
          </a:p>
          <a:p>
            <a:pPr marL="0" marR="0">
              <a:lnSpc>
                <a:spcPts val="1500"/>
              </a:lnSpc>
              <a:spcBef>
                <a:spcPts val="280"/>
              </a:spcBef>
              <a:spcAft>
                <a:spcPct val="0"/>
              </a:spcAft>
            </a:pPr>
            <a:r>
              <a:rPr sz="1500">
                <a:solidFill>
                  <a:srgbClr val="F7F7F7"/>
                </a:solidFill>
                <a:latin typeface="OFNTRU+MS-UIGothic"/>
                <a:cs typeface="OFNTRU+MS-UIGothic"/>
              </a:rPr>
              <a:t>解</a:t>
            </a:r>
            <a:r>
              <a:rPr sz="1500">
                <a:solidFill>
                  <a:srgbClr val="F7F7F7"/>
                </a:solidFill>
                <a:latin typeface="SimSun"/>
                <a:cs typeface="SimSun"/>
              </a:rPr>
              <a:t>释</a:t>
            </a:r>
            <a:r>
              <a:rPr sz="1500">
                <a:solidFill>
                  <a:srgbClr val="F7F7F7"/>
                </a:solidFill>
                <a:latin typeface="OFNTRU+MS-UIGothic"/>
                <a:cs typeface="OFNTRU+MS-UIGothic"/>
              </a:rPr>
              <a:t>等步</a:t>
            </a:r>
            <a:r>
              <a:rPr sz="1500">
                <a:solidFill>
                  <a:srgbClr val="F7F7F7"/>
                </a:solidFill>
                <a:latin typeface="SimSun"/>
                <a:cs typeface="SimSun"/>
              </a:rPr>
              <a:t>骤</a:t>
            </a:r>
            <a:r>
              <a:rPr sz="1500">
                <a:solidFill>
                  <a:srgbClr val="F7F7F7"/>
                </a:solidFill>
                <a:latin typeface="OFNTRU+MS-UIGothic"/>
                <a:cs typeface="OFNTRU+MS-UIGothic"/>
              </a:rPr>
              <a:t>。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1333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8C8C8C"/>
                </a:solidFill>
                <a:latin typeface="OFNTRU+MS-UIGothic"/>
                <a:cs typeface="OFNTRU+MS-UIGothic"/>
              </a:rPr>
              <a:t>区</a:t>
            </a:r>
            <a:r>
              <a:rPr sz="3000">
                <a:solidFill>
                  <a:srgbClr val="8C8C8C"/>
                </a:solidFill>
                <a:latin typeface="SimSun"/>
                <a:cs typeface="SimSun"/>
              </a:rPr>
              <a:t>别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2538095" y="1119409"/>
            <a:ext cx="140665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3">
                <a:solidFill>
                  <a:srgbClr val="8C8C8C"/>
                </a:solidFill>
                <a:latin typeface="SimSun"/>
                <a:cs typeface="SimSun"/>
              </a:rPr>
              <a:t>变</a:t>
            </a:r>
            <a:r>
              <a:rPr sz="2000" spc="25">
                <a:solidFill>
                  <a:srgbClr val="8C8C8C"/>
                </a:solidFill>
                <a:latin typeface="OFNTRU+MS-UIGothic"/>
                <a:cs typeface="OFNTRU+MS-UIGothic"/>
              </a:rPr>
              <a:t>量关系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1487805" y="1690742"/>
            <a:ext cx="3650679" cy="15049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7F7F7"/>
                </a:solidFill>
                <a:latin typeface="OFNTRU+MS-UIGothic"/>
                <a:cs typeface="OFNTRU+MS-UIGothic"/>
              </a:rPr>
              <a:t>相关分析只研究</a:t>
            </a:r>
            <a:r>
              <a:rPr sz="1500">
                <a:solidFill>
                  <a:srgbClr val="F7F7F7"/>
                </a:solidFill>
                <a:latin typeface="SimSun"/>
                <a:cs typeface="SimSun"/>
              </a:rPr>
              <a:t>变</a:t>
            </a:r>
            <a:r>
              <a:rPr sz="1500">
                <a:solidFill>
                  <a:srgbClr val="F7F7F7"/>
                </a:solidFill>
                <a:latin typeface="OFNTRU+MS-UIGothic"/>
                <a:cs typeface="OFNTRU+MS-UIGothic"/>
              </a:rPr>
              <a:t>量之</a:t>
            </a:r>
            <a:r>
              <a:rPr sz="1500">
                <a:solidFill>
                  <a:srgbClr val="F7F7F7"/>
                </a:solidFill>
                <a:latin typeface="SimSun"/>
                <a:cs typeface="SimSun"/>
              </a:rPr>
              <a:t>间</a:t>
            </a:r>
            <a:r>
              <a:rPr sz="1500">
                <a:solidFill>
                  <a:srgbClr val="F7F7F7"/>
                </a:solidFill>
                <a:latin typeface="OFNTRU+MS-UIGothic"/>
                <a:cs typeface="OFNTRU+MS-UIGothic"/>
              </a:rPr>
              <a:t>的相关关系，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7F7F7"/>
                </a:solidFill>
                <a:latin typeface="OFNTRU+MS-UIGothic"/>
                <a:cs typeface="OFNTRU+MS-UIGothic"/>
              </a:rPr>
              <a:t>不涉及因果关系；回</a:t>
            </a:r>
            <a:r>
              <a:rPr sz="1500">
                <a:solidFill>
                  <a:srgbClr val="F7F7F7"/>
                </a:solidFill>
                <a:latin typeface="SimSun"/>
                <a:cs typeface="SimSun"/>
              </a:rPr>
              <a:t>归</a:t>
            </a:r>
            <a:r>
              <a:rPr sz="1500">
                <a:solidFill>
                  <a:srgbClr val="F7F7F7"/>
                </a:solidFill>
                <a:latin typeface="OFNTRU+MS-UIGothic"/>
                <a:cs typeface="OFNTRU+MS-UIGothic"/>
              </a:rPr>
              <a:t>分析</a:t>
            </a:r>
            <a:r>
              <a:rPr sz="1500">
                <a:solidFill>
                  <a:srgbClr val="F7F7F7"/>
                </a:solidFill>
                <a:latin typeface="SimSun"/>
                <a:cs typeface="SimSun"/>
              </a:rPr>
              <a:t>则</a:t>
            </a:r>
            <a:r>
              <a:rPr sz="1500">
                <a:solidFill>
                  <a:srgbClr val="F7F7F7"/>
                </a:solidFill>
                <a:latin typeface="OFNTRU+MS-UIGothic"/>
                <a:cs typeface="OFNTRU+MS-UIGothic"/>
              </a:rPr>
              <a:t>可以揭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7F7F7"/>
                </a:solidFill>
                <a:latin typeface="OFNTRU+MS-UIGothic"/>
                <a:cs typeface="OFNTRU+MS-UIGothic"/>
              </a:rPr>
              <a:t>示自</a:t>
            </a:r>
            <a:r>
              <a:rPr sz="1500">
                <a:solidFill>
                  <a:srgbClr val="F7F7F7"/>
                </a:solidFill>
                <a:latin typeface="SimSun"/>
                <a:cs typeface="SimSun"/>
              </a:rPr>
              <a:t>变</a:t>
            </a:r>
            <a:r>
              <a:rPr sz="1500">
                <a:solidFill>
                  <a:srgbClr val="F7F7F7"/>
                </a:solidFill>
                <a:latin typeface="OFNTRU+MS-UIGothic"/>
                <a:cs typeface="OFNTRU+MS-UIGothic"/>
              </a:rPr>
              <a:t>量</a:t>
            </a:r>
            <a:r>
              <a:rPr sz="1500">
                <a:solidFill>
                  <a:srgbClr val="F7F7F7"/>
                </a:solidFill>
                <a:latin typeface="SimSun"/>
                <a:cs typeface="SimSun"/>
              </a:rPr>
              <a:t>对</a:t>
            </a:r>
            <a:r>
              <a:rPr sz="1500">
                <a:solidFill>
                  <a:srgbClr val="F7F7F7"/>
                </a:solidFill>
                <a:latin typeface="OFNTRU+MS-UIGothic"/>
                <a:cs typeface="OFNTRU+MS-UIGothic"/>
              </a:rPr>
              <a:t>因</a:t>
            </a:r>
            <a:r>
              <a:rPr sz="1500">
                <a:solidFill>
                  <a:srgbClr val="F7F7F7"/>
                </a:solidFill>
                <a:latin typeface="SimSun"/>
                <a:cs typeface="SimSun"/>
              </a:rPr>
              <a:t>变</a:t>
            </a:r>
            <a:r>
              <a:rPr sz="1500">
                <a:solidFill>
                  <a:srgbClr val="F7F7F7"/>
                </a:solidFill>
                <a:latin typeface="OFNTRU+MS-UIGothic"/>
                <a:cs typeface="OFNTRU+MS-UIGothic"/>
              </a:rPr>
              <a:t>量的影响程度和方向，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7F7F7"/>
                </a:solidFill>
                <a:latin typeface="OFNTRU+MS-UIGothic"/>
                <a:cs typeface="OFNTRU+MS-UIGothic"/>
              </a:rPr>
              <a:t>更具因果性。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8625205" y="2098580"/>
            <a:ext cx="140665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3">
                <a:solidFill>
                  <a:srgbClr val="A8A8A8"/>
                </a:solidFill>
                <a:latin typeface="SimSun"/>
                <a:cs typeface="SimSun"/>
              </a:rPr>
              <a:t>变</a:t>
            </a:r>
            <a:r>
              <a:rPr sz="2000" spc="25">
                <a:solidFill>
                  <a:srgbClr val="A8A8A8"/>
                </a:solidFill>
                <a:latin typeface="OFNTRU+MS-UIGothic"/>
                <a:cs typeface="OFNTRU+MS-UIGothic"/>
              </a:rPr>
              <a:t>量</a:t>
            </a:r>
            <a:r>
              <a:rPr sz="2000" spc="25">
                <a:solidFill>
                  <a:srgbClr val="A8A8A8"/>
                </a:solidFill>
                <a:latin typeface="SimSun"/>
                <a:cs typeface="SimSun"/>
              </a:rPr>
              <a:t>类</a:t>
            </a:r>
            <a:r>
              <a:rPr sz="2000">
                <a:solidFill>
                  <a:srgbClr val="A8A8A8"/>
                </a:solidFill>
                <a:latin typeface="OFNTRU+MS-UIGothic"/>
                <a:cs typeface="OFNTRU+MS-UIGothic"/>
              </a:rPr>
              <a:t>型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7574915" y="2841363"/>
            <a:ext cx="3614737" cy="11620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7F7F7"/>
                </a:solidFill>
                <a:latin typeface="OFNTRU+MS-UIGothic"/>
                <a:cs typeface="OFNTRU+MS-UIGothic"/>
              </a:rPr>
              <a:t>相关分析适用于</a:t>
            </a:r>
            <a:r>
              <a:rPr sz="1500">
                <a:solidFill>
                  <a:srgbClr val="F7F7F7"/>
                </a:solidFill>
                <a:latin typeface="SimSun"/>
                <a:cs typeface="SimSun"/>
              </a:rPr>
              <a:t>连续变</a:t>
            </a:r>
            <a:r>
              <a:rPr sz="1500">
                <a:solidFill>
                  <a:srgbClr val="F7F7F7"/>
                </a:solidFill>
                <a:latin typeface="OFNTRU+MS-UIGothic"/>
                <a:cs typeface="OFNTRU+MS-UIGothic"/>
              </a:rPr>
              <a:t>量和分</a:t>
            </a:r>
            <a:r>
              <a:rPr sz="1500">
                <a:solidFill>
                  <a:srgbClr val="F7F7F7"/>
                </a:solidFill>
                <a:latin typeface="SimSun"/>
                <a:cs typeface="SimSun"/>
              </a:rPr>
              <a:t>类变</a:t>
            </a:r>
            <a:r>
              <a:rPr sz="1500">
                <a:solidFill>
                  <a:srgbClr val="F7F7F7"/>
                </a:solidFill>
                <a:latin typeface="OFNTRU+MS-UIGothic"/>
                <a:cs typeface="OFNTRU+MS-UIGothic"/>
              </a:rPr>
              <a:t>量；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7F7F7"/>
                </a:solidFill>
                <a:latin typeface="OFNTRU+MS-UIGothic"/>
                <a:cs typeface="OFNTRU+MS-UIGothic"/>
              </a:rPr>
              <a:t>回</a:t>
            </a:r>
            <a:r>
              <a:rPr sz="1500">
                <a:solidFill>
                  <a:srgbClr val="F7F7F7"/>
                </a:solidFill>
                <a:latin typeface="SimSun"/>
                <a:cs typeface="SimSun"/>
              </a:rPr>
              <a:t>归</a:t>
            </a:r>
            <a:r>
              <a:rPr sz="1500">
                <a:solidFill>
                  <a:srgbClr val="F7F7F7"/>
                </a:solidFill>
                <a:latin typeface="OFNTRU+MS-UIGothic"/>
                <a:cs typeface="OFNTRU+MS-UIGothic"/>
              </a:rPr>
              <a:t>分析</a:t>
            </a:r>
            <a:r>
              <a:rPr sz="1500">
                <a:solidFill>
                  <a:srgbClr val="F7F7F7"/>
                </a:solidFill>
                <a:latin typeface="SimSun"/>
                <a:cs typeface="SimSun"/>
              </a:rPr>
              <a:t>则</a:t>
            </a:r>
            <a:r>
              <a:rPr sz="1500">
                <a:solidFill>
                  <a:srgbClr val="F7F7F7"/>
                </a:solidFill>
                <a:latin typeface="OFNTRU+MS-UIGothic"/>
                <a:cs typeface="OFNTRU+MS-UIGothic"/>
              </a:rPr>
              <a:t>更适用于</a:t>
            </a:r>
            <a:r>
              <a:rPr sz="1500">
                <a:solidFill>
                  <a:srgbClr val="F7F7F7"/>
                </a:solidFill>
                <a:latin typeface="SimSun"/>
                <a:cs typeface="SimSun"/>
              </a:rPr>
              <a:t>连续变</a:t>
            </a:r>
            <a:r>
              <a:rPr sz="1500">
                <a:solidFill>
                  <a:srgbClr val="F7F7F7"/>
                </a:solidFill>
                <a:latin typeface="OFNTRU+MS-UIGothic"/>
                <a:cs typeface="OFNTRU+MS-UIGothic"/>
              </a:rPr>
              <a:t>量，尤其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7F7F7"/>
                </a:solidFill>
                <a:latin typeface="OFNTRU+MS-UIGothic"/>
                <a:cs typeface="OFNTRU+MS-UIGothic"/>
              </a:rPr>
              <a:t>是数</a:t>
            </a:r>
            <a:r>
              <a:rPr sz="1500">
                <a:solidFill>
                  <a:srgbClr val="F7F7F7"/>
                </a:solidFill>
                <a:latin typeface="SimSun"/>
                <a:cs typeface="SimSun"/>
              </a:rPr>
              <a:t>值</a:t>
            </a:r>
            <a:r>
              <a:rPr sz="1500">
                <a:solidFill>
                  <a:srgbClr val="F7F7F7"/>
                </a:solidFill>
                <a:latin typeface="OFNTRU+MS-UIGothic"/>
                <a:cs typeface="OFNTRU+MS-UIGothic"/>
              </a:rPr>
              <a:t>型</a:t>
            </a:r>
            <a:r>
              <a:rPr sz="1500">
                <a:solidFill>
                  <a:srgbClr val="F7F7F7"/>
                </a:solidFill>
                <a:latin typeface="SimSun"/>
                <a:cs typeface="SimSun"/>
              </a:rPr>
              <a:t>变</a:t>
            </a:r>
            <a:r>
              <a:rPr sz="1500">
                <a:solidFill>
                  <a:srgbClr val="F7F7F7"/>
                </a:solidFill>
                <a:latin typeface="OFNTRU+MS-UIGothic"/>
                <a:cs typeface="OFNTRU+MS-UIGothic"/>
              </a:rPr>
              <a:t>量。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2538095" y="3753389"/>
            <a:ext cx="140665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8C8C8C"/>
                </a:solidFill>
                <a:latin typeface="OFNTRU+MS-UIGothic"/>
                <a:cs typeface="OFNTRU+MS-UIGothic"/>
              </a:rPr>
              <a:t>模型假</a:t>
            </a:r>
            <a:r>
              <a:rPr sz="2000">
                <a:solidFill>
                  <a:srgbClr val="8C8C8C"/>
                </a:solidFill>
                <a:latin typeface="SimSun"/>
                <a:cs typeface="SimSun"/>
              </a:rPr>
              <a:t>设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1583055" y="4496172"/>
            <a:ext cx="3431604" cy="11620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7F7F7"/>
                </a:solidFill>
                <a:latin typeface="OFNTRU+MS-UIGothic"/>
                <a:cs typeface="OFNTRU+MS-UIGothic"/>
              </a:rPr>
              <a:t>相关分析不涉及</a:t>
            </a:r>
            <a:r>
              <a:rPr sz="1500">
                <a:solidFill>
                  <a:srgbClr val="F7F7F7"/>
                </a:solidFill>
                <a:latin typeface="SimSun"/>
                <a:cs typeface="SimSun"/>
              </a:rPr>
              <a:t>严</a:t>
            </a:r>
            <a:r>
              <a:rPr sz="1500">
                <a:solidFill>
                  <a:srgbClr val="F7F7F7"/>
                </a:solidFill>
                <a:latin typeface="OFNTRU+MS-UIGothic"/>
                <a:cs typeface="OFNTRU+MS-UIGothic"/>
              </a:rPr>
              <a:t>格的模型假</a:t>
            </a:r>
            <a:r>
              <a:rPr sz="1500">
                <a:solidFill>
                  <a:srgbClr val="F7F7F7"/>
                </a:solidFill>
                <a:latin typeface="SimSun"/>
                <a:cs typeface="SimSun"/>
              </a:rPr>
              <a:t>设</a:t>
            </a:r>
            <a:r>
              <a:rPr sz="1500">
                <a:solidFill>
                  <a:srgbClr val="F7F7F7"/>
                </a:solidFill>
                <a:latin typeface="OFNTRU+MS-UIGothic"/>
                <a:cs typeface="OFNTRU+MS-UIGothic"/>
              </a:rPr>
              <a:t>，而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7F7F7"/>
                </a:solidFill>
                <a:latin typeface="OFNTRU+MS-UIGothic"/>
                <a:cs typeface="OFNTRU+MS-UIGothic"/>
              </a:rPr>
              <a:t>回</a:t>
            </a:r>
            <a:r>
              <a:rPr sz="1500">
                <a:solidFill>
                  <a:srgbClr val="F7F7F7"/>
                </a:solidFill>
                <a:latin typeface="SimSun"/>
                <a:cs typeface="SimSun"/>
              </a:rPr>
              <a:t>归</a:t>
            </a:r>
            <a:r>
              <a:rPr sz="1500">
                <a:solidFill>
                  <a:srgbClr val="F7F7F7"/>
                </a:solidFill>
                <a:latin typeface="OFNTRU+MS-UIGothic"/>
                <a:cs typeface="OFNTRU+MS-UIGothic"/>
              </a:rPr>
              <a:t>分析</a:t>
            </a:r>
            <a:r>
              <a:rPr sz="1500">
                <a:solidFill>
                  <a:srgbClr val="F7F7F7"/>
                </a:solidFill>
                <a:latin typeface="SimSun"/>
                <a:cs typeface="SimSun"/>
              </a:rPr>
              <a:t>则</a:t>
            </a:r>
            <a:r>
              <a:rPr sz="1500">
                <a:solidFill>
                  <a:srgbClr val="F7F7F7"/>
                </a:solidFill>
                <a:latin typeface="OFNTRU+MS-UIGothic"/>
                <a:cs typeface="OFNTRU+MS-UIGothic"/>
              </a:rPr>
              <a:t>需要</a:t>
            </a:r>
            <a:r>
              <a:rPr sz="1500">
                <a:solidFill>
                  <a:srgbClr val="F7F7F7"/>
                </a:solidFill>
                <a:latin typeface="SimSun"/>
                <a:cs typeface="SimSun"/>
              </a:rPr>
              <a:t>满</a:t>
            </a:r>
            <a:r>
              <a:rPr sz="1500">
                <a:solidFill>
                  <a:srgbClr val="F7F7F7"/>
                </a:solidFill>
                <a:latin typeface="OFNTRU+MS-UIGothic"/>
                <a:cs typeface="OFNTRU+MS-UIGothic"/>
              </a:rPr>
              <a:t>足</a:t>
            </a:r>
            <a:r>
              <a:rPr sz="1500">
                <a:solidFill>
                  <a:srgbClr val="F7F7F7"/>
                </a:solidFill>
                <a:latin typeface="SimSun"/>
                <a:cs typeface="SimSun"/>
              </a:rPr>
              <a:t>线</a:t>
            </a:r>
            <a:r>
              <a:rPr sz="1500">
                <a:solidFill>
                  <a:srgbClr val="F7F7F7"/>
                </a:solidFill>
                <a:latin typeface="OFNTRU+MS-UIGothic"/>
                <a:cs typeface="OFNTRU+MS-UIGothic"/>
              </a:rPr>
              <a:t>性、</a:t>
            </a:r>
            <a:r>
              <a:rPr sz="1500">
                <a:solidFill>
                  <a:srgbClr val="F7F7F7"/>
                </a:solidFill>
                <a:latin typeface="SimSun"/>
                <a:cs typeface="SimSun"/>
              </a:rPr>
              <a:t>误</a:t>
            </a:r>
            <a:r>
              <a:rPr sz="1500">
                <a:solidFill>
                  <a:srgbClr val="F7F7F7"/>
                </a:solidFill>
                <a:latin typeface="OFNTRU+MS-UIGothic"/>
                <a:cs typeface="OFNTRU+MS-UIGothic"/>
              </a:rPr>
              <a:t>差独立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7F7F7"/>
                </a:solidFill>
                <a:latin typeface="OFNTRU+MS-UIGothic"/>
                <a:cs typeface="OFNTRU+MS-UIGothic"/>
              </a:rPr>
              <a:t>同分布等假</a:t>
            </a:r>
            <a:r>
              <a:rPr sz="1500">
                <a:solidFill>
                  <a:srgbClr val="F7F7F7"/>
                </a:solidFill>
                <a:latin typeface="SimSun"/>
                <a:cs typeface="SimSun"/>
              </a:rPr>
              <a:t>设</a:t>
            </a:r>
            <a:r>
              <a:rPr sz="1500">
                <a:solidFill>
                  <a:srgbClr val="F7F7F7"/>
                </a:solidFill>
                <a:latin typeface="OFNTRU+MS-UIGothic"/>
                <a:cs typeface="OFNTRU+MS-UIGothic"/>
              </a:rPr>
              <a:t>。</a:t>
            </a:r>
          </a:p>
        </p:txBody>
      </p:sp>
      <p:sp>
        <p:nvSpPr>
          <p:cNvPr id="10" name="object 10"/>
          <p:cNvSpPr txBox="1"/>
          <p:nvPr/>
        </p:nvSpPr>
        <p:spPr>
          <a:xfrm>
            <a:off x="8679815" y="4512214"/>
            <a:ext cx="140665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A8A8A8"/>
                </a:solidFill>
                <a:latin typeface="OFNTRU+MS-UIGothic"/>
                <a:cs typeface="OFNTRU+MS-UIGothic"/>
              </a:rPr>
              <a:t>分析方法</a:t>
            </a:r>
          </a:p>
        </p:txBody>
      </p:sp>
      <p:sp>
        <p:nvSpPr>
          <p:cNvPr id="11" name="object 11"/>
          <p:cNvSpPr txBox="1"/>
          <p:nvPr/>
        </p:nvSpPr>
        <p:spPr>
          <a:xfrm>
            <a:off x="7724140" y="5083547"/>
            <a:ext cx="3431604" cy="15049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7F7F7"/>
                </a:solidFill>
                <a:latin typeface="OFNTRU+MS-UIGothic"/>
                <a:cs typeface="OFNTRU+MS-UIGothic"/>
              </a:rPr>
              <a:t>相关分析主要采用描述</a:t>
            </a:r>
            <a:r>
              <a:rPr sz="1500">
                <a:solidFill>
                  <a:srgbClr val="F7F7F7"/>
                </a:solidFill>
                <a:latin typeface="SimSun"/>
                <a:cs typeface="SimSun"/>
              </a:rPr>
              <a:t>统计</a:t>
            </a:r>
            <a:r>
              <a:rPr sz="1500">
                <a:solidFill>
                  <a:srgbClr val="F7F7F7"/>
                </a:solidFill>
                <a:latin typeface="OFNTRU+MS-UIGothic"/>
                <a:cs typeface="OFNTRU+MS-UIGothic"/>
              </a:rPr>
              <a:t>的方法，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7F7F7"/>
                </a:solidFill>
                <a:latin typeface="OFNTRU+MS-UIGothic"/>
                <a:cs typeface="OFNTRU+MS-UIGothic"/>
              </a:rPr>
              <a:t>如</a:t>
            </a:r>
            <a:r>
              <a:rPr sz="1500">
                <a:solidFill>
                  <a:srgbClr val="F7F7F7"/>
                </a:solidFill>
                <a:latin typeface="SimSun"/>
                <a:cs typeface="SimSun"/>
              </a:rPr>
              <a:t>绘</a:t>
            </a:r>
            <a:r>
              <a:rPr sz="1500">
                <a:solidFill>
                  <a:srgbClr val="F7F7F7"/>
                </a:solidFill>
                <a:latin typeface="OFNTRU+MS-UIGothic"/>
                <a:cs typeface="OFNTRU+MS-UIGothic"/>
              </a:rPr>
              <a:t>制散点</a:t>
            </a:r>
            <a:r>
              <a:rPr sz="1500">
                <a:solidFill>
                  <a:srgbClr val="F7F7F7"/>
                </a:solidFill>
                <a:latin typeface="SimSun"/>
                <a:cs typeface="SimSun"/>
              </a:rPr>
              <a:t>图</a:t>
            </a:r>
            <a:r>
              <a:rPr sz="1500">
                <a:solidFill>
                  <a:srgbClr val="F7F7F7"/>
                </a:solidFill>
                <a:latin typeface="OFNTRU+MS-UIGothic"/>
                <a:cs typeface="OFNTRU+MS-UIGothic"/>
              </a:rPr>
              <a:t>、</a:t>
            </a:r>
            <a:r>
              <a:rPr sz="1500">
                <a:solidFill>
                  <a:srgbClr val="F7F7F7"/>
                </a:solidFill>
                <a:latin typeface="SimSun"/>
                <a:cs typeface="SimSun"/>
              </a:rPr>
              <a:t>计</a:t>
            </a:r>
            <a:r>
              <a:rPr sz="1500">
                <a:solidFill>
                  <a:srgbClr val="F7F7F7"/>
                </a:solidFill>
                <a:latin typeface="OFNTRU+MS-UIGothic"/>
                <a:cs typeface="OFNTRU+MS-UIGothic"/>
              </a:rPr>
              <a:t>算相关系数等；回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7F7F7"/>
                </a:solidFill>
                <a:latin typeface="SimSun"/>
                <a:cs typeface="SimSun"/>
              </a:rPr>
              <a:t>归</a:t>
            </a:r>
            <a:r>
              <a:rPr sz="1500">
                <a:solidFill>
                  <a:srgbClr val="F7F7F7"/>
                </a:solidFill>
                <a:latin typeface="OFNTRU+MS-UIGothic"/>
                <a:cs typeface="OFNTRU+MS-UIGothic"/>
              </a:rPr>
              <a:t>分析</a:t>
            </a:r>
            <a:r>
              <a:rPr sz="1500">
                <a:solidFill>
                  <a:srgbClr val="F7F7F7"/>
                </a:solidFill>
                <a:latin typeface="SimSun"/>
                <a:cs typeface="SimSun"/>
              </a:rPr>
              <a:t>则</a:t>
            </a:r>
            <a:r>
              <a:rPr sz="1500">
                <a:solidFill>
                  <a:srgbClr val="F7F7F7"/>
                </a:solidFill>
                <a:latin typeface="OFNTRU+MS-UIGothic"/>
                <a:cs typeface="OFNTRU+MS-UIGothic"/>
              </a:rPr>
              <a:t>需要建立数学模型，使用最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7F7F7"/>
                </a:solidFill>
                <a:latin typeface="OFNTRU+MS-UIGothic"/>
                <a:cs typeface="OFNTRU+MS-UIGothic"/>
              </a:rPr>
              <a:t>小二乘法等参数估</a:t>
            </a:r>
            <a:r>
              <a:rPr sz="1500">
                <a:solidFill>
                  <a:srgbClr val="F7F7F7"/>
                </a:solidFill>
                <a:latin typeface="SimSun"/>
                <a:cs typeface="SimSun"/>
              </a:rPr>
              <a:t>计</a:t>
            </a:r>
            <a:r>
              <a:rPr sz="1500">
                <a:solidFill>
                  <a:srgbClr val="F7F7F7"/>
                </a:solidFill>
                <a:latin typeface="OFNTRU+MS-UIGothic"/>
                <a:cs typeface="OFNTRU+MS-UIGothic"/>
              </a:rPr>
              <a:t>方法。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676909" y="1995949"/>
            <a:ext cx="7788478" cy="31045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7971"/>
              </a:lnSpc>
              <a:spcBef>
                <a:spcPct val="0"/>
              </a:spcBef>
              <a:spcAft>
                <a:spcPct val="0"/>
              </a:spcAft>
            </a:pPr>
            <a:r>
              <a:rPr sz="7650">
                <a:solidFill>
                  <a:srgbClr val="F7F7F7"/>
                </a:solidFill>
                <a:latin typeface="MORELR+DIEWSV+MicrosoftYaHei-Bold"/>
                <a:cs typeface="MORELR+DIEWSV+MicrosoftYaHei-Bold"/>
              </a:rPr>
              <a:t>04</a:t>
            </a:r>
          </a:p>
          <a:p>
            <a:pPr marL="0" marR="0">
              <a:lnSpc>
                <a:spcPts val="5150"/>
              </a:lnSpc>
              <a:spcBef>
                <a:spcPts val="2510"/>
              </a:spcBef>
              <a:spcAft>
                <a:spcPct val="0"/>
              </a:spcAft>
            </a:pPr>
            <a:r>
              <a:rPr sz="5150" spc="25">
                <a:solidFill>
                  <a:srgbClr val="F7F7F7"/>
                </a:solidFill>
                <a:latin typeface="OFNTRU+MS-UIGothic"/>
                <a:cs typeface="OFNTRU+MS-UIGothic"/>
              </a:rPr>
              <a:t>相关分析的步</a:t>
            </a:r>
            <a:r>
              <a:rPr sz="5150" spc="25">
                <a:solidFill>
                  <a:srgbClr val="F7F7F7"/>
                </a:solidFill>
                <a:latin typeface="SimSun"/>
                <a:cs typeface="SimSun"/>
              </a:rPr>
              <a:t>骤</a:t>
            </a:r>
            <a:r>
              <a:rPr sz="5150" spc="25">
                <a:solidFill>
                  <a:srgbClr val="F7F7F7"/>
                </a:solidFill>
                <a:latin typeface="OFNTRU+MS-UIGothic"/>
                <a:cs typeface="OFNTRU+MS-UIGothic"/>
              </a:rPr>
              <a:t>与方法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https://d.book118.com/668075002070006042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Theme Office">
  <a:themeElements>
    <a:clrScheme name="Standard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Standard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Standard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118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24">
      <vt:lpstr>Arial</vt:lpstr>
      <vt:lpstr>Calibri</vt:lpstr>
      <vt:lpstr>IWBTWV+WLRPDA+ArialMT</vt:lpstr>
      <vt:lpstr>Times New Roman</vt:lpstr>
      <vt:lpstr>OFNTRU+MS-UIGothic</vt:lpstr>
      <vt:lpstr>BROQBG+UESMPU+MicrosoftYaHei</vt:lpstr>
      <vt:lpstr>SimSun</vt:lpstr>
      <vt:lpstr>MORELR+DIEWSV+MicrosoftYaHei-Bold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2024-09-21T16:36:12.768</cp:lastPrinted>
  <dcterms:created xsi:type="dcterms:W3CDTF">2024-09-21T08:36:12Z</dcterms:created>
  <dcterms:modified xsi:type="dcterms:W3CDTF">2024-09-21T08:36:14Z</dcterms:modified>
</cp:coreProperties>
</file>