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9144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D74BB-81E3-4817-A1EE-B2E9631CB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31B41-B585-45CC-8C04-C1FB73067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D9C24-9C5C-4AE9-821D-4EC177ECB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34CBFE-D1DF-44C0-9BED-D617B1733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D47A30-8235-42D3-B47F-988589C16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441A96-F720-49C6-ADB2-537771D79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D73FE4-936E-4A42-982B-F7B4823A0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44F097-F941-41D4-995A-DB090DE2B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8FF285-922E-4630-B404-8EFA61766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BDCC6-EA98-4E54-9697-D810D62F6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8014D-F9C1-43FC-948C-D608BF149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828800" y="1905000"/>
            <a:ext cx="33909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372100" y="1905000"/>
            <a:ext cx="33909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77050" y="990600"/>
            <a:ext cx="1885950" cy="5105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19200" y="990600"/>
            <a:ext cx="5505450" cy="5105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/>
          <p:nvPr/>
        </p:nvGrpSpPr>
        <p:grpSpPr>
          <a:xfrm>
            <a:off x="1219200" y="-9525"/>
            <a:ext cx="7924800" cy="6867525"/>
            <a:chExt cx="5762" cy="4326"/>
          </a:xfrm>
        </p:grpSpPr>
        <p:sp>
          <p:nvSpPr>
            <p:cNvPr id="1031" name="Rectangle 3"/>
            <p:cNvSpPr/>
            <p:nvPr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2" name="Rectangle 4"/>
            <p:cNvSpPr/>
            <p:nvPr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3" name="Rectangle 5"/>
            <p:cNvSpPr/>
            <p:nvPr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4" name="Rectangle 6"/>
            <p:cNvSpPr/>
            <p:nvPr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5" name="Rectangle 7"/>
            <p:cNvSpPr/>
            <p:nvPr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6" name="Rectangle 8"/>
            <p:cNvSpPr/>
            <p:nvPr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7" name="Rectangle 9"/>
            <p:cNvSpPr/>
            <p:nvPr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8" name="Rectangle 10"/>
            <p:cNvSpPr/>
            <p:nvPr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39" name="Rectangle 11"/>
            <p:cNvSpPr/>
            <p:nvPr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0" name="Rectangle 12"/>
            <p:cNvSpPr/>
            <p:nvPr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1" name="Rectangle 13"/>
            <p:cNvSpPr/>
            <p:nvPr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2" name="Rectangle 14"/>
            <p:cNvSpPr/>
            <p:nvPr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3" name="Rectangle 15"/>
            <p:cNvSpPr/>
            <p:nvPr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4" name="Rectangle 16"/>
            <p:cNvSpPr/>
            <p:nvPr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5" name="Rectangle 17"/>
            <p:cNvSpPr/>
            <p:nvPr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6" name="Rectangle 18"/>
            <p:cNvSpPr/>
            <p:nvPr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7" name="Rectangle 19"/>
            <p:cNvSpPr/>
            <p:nvPr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8" name="Rectangle 20"/>
            <p:cNvSpPr/>
            <p:nvPr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49" name="Rectangle 21"/>
            <p:cNvSpPr/>
            <p:nvPr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0" name="Rectangle 22"/>
            <p:cNvSpPr/>
            <p:nvPr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1" name="Rectangle 23"/>
            <p:cNvSpPr/>
            <p:nvPr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2" name="Rectangle 24"/>
            <p:cNvSpPr/>
            <p:nvPr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3" name="Rectangle 25"/>
            <p:cNvSpPr/>
            <p:nvPr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4" name="Rectangle 26"/>
            <p:cNvSpPr/>
            <p:nvPr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5" name="Rectangle 27"/>
            <p:cNvSpPr/>
            <p:nvPr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6" name="Rectangle 28"/>
            <p:cNvSpPr/>
            <p:nvPr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7" name="Rectangle 29"/>
            <p:cNvSpPr/>
            <p:nvPr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8" name="Rectangle 30"/>
            <p:cNvSpPr/>
            <p:nvPr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59" name="Rectangle 31"/>
            <p:cNvSpPr/>
            <p:nvPr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0" name="Rectangle 32"/>
            <p:cNvSpPr/>
            <p:nvPr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1" name="Rectangle 33"/>
            <p:cNvSpPr/>
            <p:nvPr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2" name="Rectangle 34"/>
            <p:cNvSpPr/>
            <p:nvPr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3" name="Rectangle 35"/>
            <p:cNvSpPr/>
            <p:nvPr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4" name="Rectangle 36"/>
            <p:cNvSpPr/>
            <p:nvPr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5" name="Rectangle 37"/>
            <p:cNvSpPr/>
            <p:nvPr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6" name="Rectangle 38"/>
            <p:cNvSpPr/>
            <p:nvPr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7" name="Rectangle 39"/>
            <p:cNvSpPr/>
            <p:nvPr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8" name="Rectangle 40"/>
            <p:cNvSpPr/>
            <p:nvPr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69" name="Rectangle 41"/>
            <p:cNvSpPr/>
            <p:nvPr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0" name="Rectangle 42"/>
            <p:cNvSpPr/>
            <p:nvPr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1" name="Rectangle 43"/>
            <p:cNvSpPr/>
            <p:nvPr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2" name="Rectangle 44"/>
            <p:cNvSpPr/>
            <p:nvPr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3" name="Rectangle 45"/>
            <p:cNvSpPr/>
            <p:nvPr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4" name="Rectangle 46"/>
            <p:cNvSpPr/>
            <p:nvPr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5" name="Rectangle 47"/>
            <p:cNvSpPr/>
            <p:nvPr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6" name="Rectangle 48"/>
            <p:cNvSpPr/>
            <p:nvPr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7" name="Rectangle 49"/>
            <p:cNvSpPr/>
            <p:nvPr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8" name="Rectangle 50"/>
            <p:cNvSpPr/>
            <p:nvPr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79" name="Rectangle 51"/>
            <p:cNvSpPr/>
            <p:nvPr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0" name="Rectangle 52"/>
            <p:cNvSpPr/>
            <p:nvPr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1" name="Rectangle 53"/>
            <p:cNvSpPr/>
            <p:nvPr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2" name="Rectangle 54"/>
            <p:cNvSpPr/>
            <p:nvPr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3" name="Rectangle 55"/>
            <p:cNvSpPr/>
            <p:nvPr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4" name="Rectangle 56"/>
            <p:cNvSpPr/>
            <p:nvPr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5" name="Rectangle 57"/>
            <p:cNvSpPr/>
            <p:nvPr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6" name="Rectangle 58"/>
            <p:cNvSpPr/>
            <p:nvPr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7" name="Rectangle 59"/>
            <p:cNvSpPr/>
            <p:nvPr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8" name="Rectangle 60"/>
            <p:cNvSpPr/>
            <p:nvPr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89" name="Rectangle 61"/>
            <p:cNvSpPr/>
            <p:nvPr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90" name="Rectangle 62"/>
            <p:cNvSpPr/>
            <p:nvPr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91" name="Rectangle 63"/>
            <p:cNvSpPr/>
            <p:nvPr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  <p:sp>
          <p:nvSpPr>
            <p:cNvPr id="1092" name="Rectangle 64"/>
            <p:cNvSpPr/>
            <p:nvPr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indent="0"/>
            </a:p>
          </p:txBody>
        </p:sp>
      </p:grpSp>
      <p:sp>
        <p:nvSpPr>
          <p:cNvPr id="1027" name="Rectangle 65"/>
          <p:cNvSpPr/>
          <p:nvPr>
            <p:ph type="title"/>
          </p:nvPr>
        </p:nvSpPr>
        <p:spPr>
          <a:xfrm>
            <a:off x="1219200" y="990600"/>
            <a:ext cx="6705600" cy="6334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/>
            <a:r>
              <a:t>Click to edit Master title style</a:t>
            </a:r>
          </a:p>
        </p:txBody>
      </p:sp>
      <p:sp>
        <p:nvSpPr>
          <p:cNvPr id="1028" name="Rectangle 66"/>
          <p:cNvSpPr/>
          <p:nvPr>
            <p:ph type="body" idx="1"/>
          </p:nvPr>
        </p:nvSpPr>
        <p:spPr>
          <a:xfrm>
            <a:off x="1828800" y="1905000"/>
            <a:ext cx="6934200" cy="4191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9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anchor="b" anchorCtr="0" compatLnSpc="1">
            <a:prstTxWarp prst="textNoShape">
              <a:avLst/>
            </a:prstTxWarp>
            <a:noAutofit/>
          </a:bodyPr>
          <a:lstStyle>
            <a:defPPr algn="l" rtl="0" eaLnBrk="0" hangingPunct="0">
              <a:defRPr kumimoji="0"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r>
              <a:rPr lang="en-US" altLang="zh-CN" sz="1000">
                <a:latin typeface="Helvetica" pitchFamily="-128" charset="0"/>
              </a:rPr>
              <a:t>These slides are designed to accompany </a:t>
            </a:r>
            <a:r>
              <a:rPr lang="en-US" altLang="zh-CN" sz="1000" i="1">
                <a:latin typeface="Helvetica" pitchFamily="-128" charset="0"/>
              </a:rPr>
              <a:t>Software Engineering: A Practitioner’s Approach, 7/e </a:t>
            </a:r>
            <a:r>
              <a:rPr lang="en-US" altLang="zh-CN" sz="1000">
                <a:latin typeface="Helvetica" pitchFamily="-128" charset="0"/>
              </a:rPr>
              <a:t>(McGraw-Hill 2009). Slides copyright 2009 by Roger Pressman.</a:t>
            </a:r>
            <a:endParaRPr lang="en-US" altLang="zh-CN" sz="1000">
              <a:latin typeface="Helvetica" pitchFamily="-128" charset="0"/>
            </a:endParaRPr>
          </a:p>
        </p:txBody>
      </p:sp>
      <p:sp>
        <p:nvSpPr>
          <p:cNvPr id="1030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anchor="b" anchorCtr="0" compatLnSpc="1">
            <a:prstTxWarp prst="textNoShape">
              <a:avLst/>
            </a:prstTxWarp>
            <a:noAutofit/>
          </a:bodyPr>
          <a:lstStyle>
            <a:defPPr algn="l" rtl="0" eaLnBrk="0" hangingPunct="0">
              <a:defRPr kumimoji="0" lang="zh-CN" altLang="en-US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/>
            <a:fld id="{98F62F3F-602F-462D-B3AE-EBFDEAECFAE2}" type="slidenum">
              <a:rPr lang="en-US" altLang="zh-CN" sz="1000">
                <a:latin typeface="Helvetica" pitchFamily="-128" charset="0"/>
              </a:rPr>
              <a:t>*</a:t>
            </a:fld>
            <a:endParaRPr lang="en-US" altLang="zh-CN" sz="1000">
              <a:latin typeface="Helvetica" pitchFamily="-12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</p:sldLayoutIdLst>
  <p:transition/>
  <p:timing/>
  <p:txStyles>
    <p:titleStyle>
      <a:lvl1pPr marL="0" indent="0" algn="l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000" b="0" i="0" u="none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Helvetica" pitchFamily="-128" charset="0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kumimoji="0" sz="2400" b="0" i="0" u="none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kumimoji="0" sz="2000" b="0" i="0" u="none">
          <a:solidFill>
            <a:schemeClr val="tx1"/>
          </a:solidFill>
          <a:latin typeface="+mn-lt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Tx/>
        <a:buFontTx/>
        <a:buChar char="•"/>
        <a:defRPr kumimoji="0" sz="1800" b="0" i="0" u="none">
          <a:solidFill>
            <a:schemeClr val="tx1"/>
          </a:solidFill>
          <a:latin typeface="+mn-lt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Tx/>
        <a:buChar char="•"/>
        <a:defRPr kumimoji="0" sz="1600" b="0" i="0" u="none">
          <a:solidFill>
            <a:schemeClr val="tx1"/>
          </a:solidFill>
          <a:latin typeface="+mn-lt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Tx/>
        <a:buChar char="•"/>
        <a:defRPr kumimoji="0" sz="1600" b="0" i="0" u="none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0310403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8AECC78-962B-4ACC-B719-C1B758F79D33}" type="slidenum">
              <a:rPr lang="en-US" altLang="zh-CN" sz="1000">
                <a:ea typeface="ＭＳ Ｐゴシック" pitchFamily="-128" charset="-128"/>
              </a:rPr>
              <a:t>1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4099" name="Rectangle 2"/>
          <p:cNvSpPr/>
          <p:nvPr>
            <p:ph type="title" idx="4294967295"/>
          </p:nvPr>
        </p:nvSpPr>
        <p:spPr>
          <a:xfrm>
            <a:off x="1219200" y="990600"/>
            <a:ext cx="6705600" cy="6334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Chapter 7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4100" name="Rectangle 3"/>
          <p:cNvSpPr/>
          <p:nvPr>
            <p:ph type="body" idx="4294967295"/>
          </p:nvPr>
        </p:nvSpPr>
        <p:spPr>
          <a:xfrm>
            <a:off x="1828800" y="1905000"/>
            <a:ext cx="6934200" cy="41910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lvl="0" eaLnBrk="1" hangingPunct="1"/>
            <a:r>
              <a:rPr lang="en-US" altLang="zh-CN" b="1">
                <a:solidFill>
                  <a:schemeClr val="folHlink"/>
                </a:solidFill>
                <a:ea typeface="宋体" pitchFamily="2" charset="-122"/>
              </a:rPr>
              <a:t>Requirements Modeling: Flow and Behavior</a:t>
            </a:r>
            <a:endParaRPr lang="en-US" altLang="zh-CN" b="1">
              <a:solidFill>
                <a:schemeClr val="folHlink"/>
              </a:solidFill>
              <a:ea typeface="宋体" pitchFamily="2" charset="-122"/>
            </a:endParaRPr>
          </a:p>
        </p:txBody>
      </p:sp>
      <p:sp>
        <p:nvSpPr>
          <p:cNvPr id="4101" name="Text Box 7"/>
          <p:cNvSpPr/>
          <p:nvPr/>
        </p:nvSpPr>
        <p:spPr>
          <a:xfrm>
            <a:off x="2133600" y="2819400"/>
            <a:ext cx="6477000" cy="8921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>
                <a:solidFill>
                  <a:schemeClr val="tx2"/>
                </a:solidFill>
                <a:ea typeface="宋体" pitchFamily="2" charset="-122"/>
              </a:rPr>
              <a:t>Software Engineering: A Practitioner’s Approach, 7/e</a:t>
            </a:r>
            <a:r>
              <a:rPr lang="en-US" altLang="zh-CN" i="1">
                <a:solidFill>
                  <a:schemeClr val="tx2"/>
                </a:solidFill>
                <a:ea typeface="宋体" pitchFamily="2" charset="-122"/>
              </a:rPr>
              <a:t> </a:t>
            </a:r>
            <a:endParaRPr lang="en-US" altLang="zh-CN" i="1">
              <a:solidFill>
                <a:schemeClr val="tx2"/>
              </a:solidFill>
              <a:ea typeface="宋体" pitchFamily="2" charset="-122"/>
            </a:endParaRPr>
          </a:p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>
                <a:latin typeface="Arial"/>
                <a:ea typeface="宋体" pitchFamily="2" charset="-122"/>
              </a:rPr>
              <a:t>by Roger S. Pressman</a:t>
            </a:r>
            <a:endParaRPr lang="en-US" altLang="zh-CN" sz="1200" b="1">
              <a:latin typeface="Arial"/>
              <a:ea typeface="宋体" pitchFamily="2" charset="-122"/>
            </a:endParaRPr>
          </a:p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en-US" altLang="zh-CN" sz="1200" b="1">
              <a:latin typeface="Arial"/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22CD1843-6C4F-4E09-A6B4-018AB3513787}" type="slidenum">
              <a:rPr lang="en-US" altLang="zh-CN" sz="1000">
                <a:ea typeface="ＭＳ Ｐゴシック" pitchFamily="-128" charset="-128"/>
              </a:rPr>
              <a:t>2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5123" name="Rectangle 2"/>
          <p:cNvSpPr/>
          <p:nvPr>
            <p:ph type="title" idx="4294967295"/>
          </p:nvPr>
        </p:nvSpPr>
        <p:spPr>
          <a:xfrm>
            <a:off x="1143000" y="1066800"/>
            <a:ext cx="6705600" cy="6334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 sz="3200">
                <a:ea typeface="宋体" pitchFamily="2" charset="-122"/>
              </a:rPr>
              <a:t>Requirements Modeling Strategies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5124" name="Rectangle 3"/>
          <p:cNvSpPr/>
          <p:nvPr>
            <p:ph type="body" idx="4294967295"/>
          </p:nvPr>
        </p:nvSpPr>
        <p:spPr>
          <a:xfrm>
            <a:off x="1187450" y="1905000"/>
            <a:ext cx="6913562" cy="41910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lvl="0" eaLnBrk="1" hangingPunct="1"/>
            <a:r>
              <a:rPr lang="en-US" altLang="zh-CN" sz="2000">
                <a:latin typeface="Palatino" pitchFamily="-128" charset="0"/>
                <a:ea typeface="宋体" pitchFamily="2" charset="-122"/>
              </a:rPr>
              <a:t>One view of requirements modeling, called </a:t>
            </a:r>
            <a:r>
              <a:rPr lang="en-US" altLang="zh-CN" sz="2000" i="1">
                <a:solidFill>
                  <a:schemeClr val="folHlink"/>
                </a:solidFill>
                <a:latin typeface="Palatino" pitchFamily="-128" charset="0"/>
                <a:ea typeface="宋体" pitchFamily="2" charset="-122"/>
              </a:rPr>
              <a:t>structured analysis, </a:t>
            </a:r>
            <a:r>
              <a:rPr lang="en-US" altLang="zh-CN" sz="2000">
                <a:latin typeface="Palatino" pitchFamily="-128" charset="0"/>
                <a:ea typeface="宋体" pitchFamily="2" charset="-122"/>
              </a:rPr>
              <a:t>considers data and the processes that transform the data as separate entities. </a:t>
            </a:r>
            <a:endParaRPr lang="en-US" altLang="zh-CN" sz="2000">
              <a:latin typeface="Palatino" pitchFamily="-128" charset="0"/>
              <a:ea typeface="宋体" pitchFamily="2" charset="-122"/>
            </a:endParaRPr>
          </a:p>
          <a:p>
            <a:pPr lvl="1" eaLnBrk="1" hangingPunct="1"/>
            <a:r>
              <a:rPr lang="en-US" altLang="zh-CN" sz="1800">
                <a:solidFill>
                  <a:srgbClr val="FF0000"/>
                </a:solidFill>
                <a:latin typeface="Palatino" pitchFamily="-128" charset="0"/>
                <a:ea typeface="宋体" pitchFamily="2" charset="-122"/>
              </a:rPr>
              <a:t>Data objects </a:t>
            </a:r>
            <a:r>
              <a:rPr lang="en-US" altLang="zh-CN" sz="1800">
                <a:latin typeface="Palatino" pitchFamily="-128" charset="0"/>
                <a:ea typeface="宋体" pitchFamily="2" charset="-122"/>
              </a:rPr>
              <a:t>are modeled in a way that defines their attributes and relationships. </a:t>
            </a:r>
            <a:endParaRPr lang="en-US" altLang="zh-CN" sz="1800">
              <a:latin typeface="Palatino" pitchFamily="-128" charset="0"/>
              <a:ea typeface="宋体" pitchFamily="2" charset="-122"/>
            </a:endParaRPr>
          </a:p>
          <a:p>
            <a:pPr lvl="1" eaLnBrk="1" hangingPunct="1"/>
            <a:r>
              <a:rPr lang="en-US" altLang="zh-CN" sz="1800">
                <a:solidFill>
                  <a:srgbClr val="FF0000"/>
                </a:solidFill>
                <a:latin typeface="Palatino" pitchFamily="-128" charset="0"/>
                <a:ea typeface="宋体" pitchFamily="2" charset="-122"/>
              </a:rPr>
              <a:t>Processes</a:t>
            </a:r>
            <a:r>
              <a:rPr lang="en-US" altLang="zh-CN" sz="1800">
                <a:latin typeface="Palatino" pitchFamily="-128" charset="0"/>
                <a:ea typeface="宋体" pitchFamily="2" charset="-122"/>
              </a:rPr>
              <a:t> that manipulate data objects are modeled in a manner that shows how they transform data as data objects flow through the system. </a:t>
            </a:r>
            <a:endParaRPr lang="en-US" altLang="zh-CN" sz="1800">
              <a:latin typeface="Palatino" pitchFamily="-128" charset="0"/>
              <a:ea typeface="宋体" pitchFamily="2" charset="-122"/>
            </a:endParaRPr>
          </a:p>
          <a:p>
            <a:pPr lvl="0" eaLnBrk="1" hangingPunct="1"/>
            <a:r>
              <a:rPr lang="en-US" altLang="zh-CN" sz="2000">
                <a:latin typeface="Palatino" pitchFamily="-128" charset="0"/>
                <a:ea typeface="宋体" pitchFamily="2" charset="-122"/>
              </a:rPr>
              <a:t>A second approach to analysis modeled, called </a:t>
            </a:r>
            <a:r>
              <a:rPr lang="en-US" altLang="zh-CN" sz="2000" i="1">
                <a:solidFill>
                  <a:schemeClr val="folHlink"/>
                </a:solidFill>
                <a:latin typeface="Palatino" pitchFamily="-128" charset="0"/>
                <a:ea typeface="宋体" pitchFamily="2" charset="-122"/>
              </a:rPr>
              <a:t>object-oriented analysis,</a:t>
            </a:r>
            <a:r>
              <a:rPr lang="en-US" altLang="zh-CN" sz="2000" i="1">
                <a:latin typeface="Palatino" pitchFamily="-128" charset="0"/>
                <a:ea typeface="宋体" pitchFamily="2" charset="-122"/>
              </a:rPr>
              <a:t> </a:t>
            </a:r>
            <a:r>
              <a:rPr lang="en-US" altLang="zh-CN" sz="2000">
                <a:latin typeface="Palatino" pitchFamily="-128" charset="0"/>
                <a:ea typeface="宋体" pitchFamily="2" charset="-122"/>
              </a:rPr>
              <a:t>focuses on </a:t>
            </a:r>
            <a:endParaRPr lang="en-US" altLang="zh-CN" sz="2000">
              <a:latin typeface="Palatino" pitchFamily="-128" charset="0"/>
              <a:ea typeface="宋体" pitchFamily="2" charset="-122"/>
            </a:endParaRPr>
          </a:p>
          <a:p>
            <a:pPr lvl="1" eaLnBrk="1" hangingPunct="1"/>
            <a:r>
              <a:rPr lang="en-US" altLang="zh-CN" sz="1800">
                <a:latin typeface="Palatino" pitchFamily="-128" charset="0"/>
                <a:ea typeface="宋体" pitchFamily="2" charset="-122"/>
              </a:rPr>
              <a:t>the definition of classes</a:t>
            </a:r>
            <a:endParaRPr lang="en-US" altLang="zh-CN" sz="1800">
              <a:latin typeface="Palatino" pitchFamily="-128" charset="0"/>
              <a:ea typeface="宋体" pitchFamily="2" charset="-122"/>
            </a:endParaRPr>
          </a:p>
          <a:p>
            <a:pPr lvl="1" eaLnBrk="1" hangingPunct="1"/>
            <a:r>
              <a:rPr lang="en-US" altLang="zh-CN" sz="1800">
                <a:latin typeface="Palatino" pitchFamily="-128" charset="0"/>
                <a:ea typeface="宋体" pitchFamily="2" charset="-122"/>
              </a:rPr>
              <a:t>they collaborate with one another to effect customer requirements.</a:t>
            </a:r>
            <a:endParaRPr lang="en-US" altLang="zh-CN" sz="1800">
              <a:latin typeface="Palatino" pitchFamily="-12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CD602A10-F576-45FD-B0AF-7120576C3D50}" type="slidenum">
              <a:rPr lang="en-US" altLang="zh-CN" sz="1000">
                <a:ea typeface="ＭＳ Ｐゴシック" pitchFamily="-128" charset="-128"/>
              </a:rPr>
              <a:t>3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6147" name="Rectangle 1026"/>
          <p:cNvSpPr/>
          <p:nvPr>
            <p:ph type="title" idx="4294967295"/>
          </p:nvPr>
        </p:nvSpPr>
        <p:spPr>
          <a:xfrm>
            <a:off x="1219200" y="990600"/>
            <a:ext cx="6705600" cy="6334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 i="1">
                <a:ea typeface="宋体" pitchFamily="2" charset="-122"/>
              </a:rPr>
              <a:t>Flow-Oriented Modeling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6148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905000"/>
            <a:ext cx="6934200" cy="41910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endParaRPr lang="en-US" altLang="zh-CN" sz="2000"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  <a:p>
            <a:pPr marL="342900" marR="0" lvl="0" indent="-342900" eaLnBrk="1" hangingPunct="1">
              <a:buChar char="•"/>
            </a:pPr>
            <a:r>
              <a:rPr lang="en-US" altLang="zh-CN" sz="2000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Represents how data objects are transformed at they move through the system</a:t>
            </a:r>
            <a:endParaRPr lang="en-US" altLang="zh-CN" sz="2000"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  <a:p>
            <a:pPr marL="342900" marR="0" lvl="0" indent="-342900" eaLnBrk="1" hangingPunct="1">
              <a:buChar char="•"/>
            </a:pPr>
            <a:r>
              <a:rPr lang="en-US" altLang="zh-CN" sz="2000" b="1">
                <a:solidFill>
                  <a:schemeClr val="folHlink"/>
                </a:solidFill>
                <a:latin typeface="Palatino" pitchFamily="-128" charset="0"/>
                <a:ea typeface="宋体" pitchFamily="2" charset="-122"/>
              </a:rPr>
              <a:t>data flow diagram (DFD) </a:t>
            </a:r>
            <a:r>
              <a:rPr lang="en-US" altLang="zh-CN" sz="2000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is the diagrammatic form that is used</a:t>
            </a:r>
            <a:endParaRPr lang="en-US" altLang="zh-CN" sz="2000"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  <a:p>
            <a:pPr marL="342900" marR="0" lvl="0" indent="-342900" eaLnBrk="1" hangingPunct="1">
              <a:buChar char="•"/>
            </a:pPr>
            <a:r>
              <a:rPr lang="en-US" altLang="zh-CN" sz="2000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Considered by many to be an “old school” approach, but continues to provide a view of the system that is unique—it should be used to supplement other analysis model elements</a:t>
            </a:r>
            <a:endParaRPr lang="en-US" altLang="zh-CN" sz="2000"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1CDE45EB-7561-43E3-800A-ABB6B5DA52D7}" type="slidenum">
              <a:rPr lang="en-US" altLang="zh-CN" sz="1000">
                <a:ea typeface="ＭＳ Ｐゴシック" pitchFamily="-128" charset="-128"/>
              </a:rPr>
              <a:t>4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7171" name="Rectangle 2"/>
          <p:cNvSpPr/>
          <p:nvPr>
            <p:ph type="title" idx="4294967295"/>
          </p:nvPr>
        </p:nvSpPr>
        <p:spPr>
          <a:xfrm>
            <a:off x="1219200" y="1066800"/>
            <a:ext cx="6457950" cy="8191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Flow Modeling Notation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7172" name="Rectangle 3"/>
          <p:cNvSpPr/>
          <p:nvPr/>
        </p:nvSpPr>
        <p:spPr>
          <a:xfrm>
            <a:off x="2973388" y="1985962"/>
            <a:ext cx="965200" cy="898525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7173" name="Oval 4"/>
          <p:cNvSpPr/>
          <p:nvPr/>
        </p:nvSpPr>
        <p:spPr>
          <a:xfrm>
            <a:off x="2895600" y="3276600"/>
            <a:ext cx="1130300" cy="11017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cxnSp>
        <p:nvCxnSpPr>
          <p:cNvPr id="7174" name="Line 5"/>
          <p:cNvCxnSpPr/>
          <p:nvPr/>
        </p:nvCxnSpPr>
        <p:spPr>
          <a:xfrm flipV="1">
            <a:off x="2947988" y="4562475"/>
            <a:ext cx="1104900" cy="67310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7175" name="Line 6"/>
          <p:cNvCxnSpPr/>
          <p:nvPr/>
        </p:nvCxnSpPr>
        <p:spPr>
          <a:xfrm>
            <a:off x="2897188" y="5654675"/>
            <a:ext cx="1358900" cy="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</a:ln>
        </p:spPr>
      </p:cxnSp>
      <p:cxnSp>
        <p:nvCxnSpPr>
          <p:cNvPr id="7176" name="Line 7"/>
          <p:cNvCxnSpPr/>
          <p:nvPr/>
        </p:nvCxnSpPr>
        <p:spPr>
          <a:xfrm>
            <a:off x="2909888" y="5972175"/>
            <a:ext cx="1358900" cy="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</a:ln>
        </p:spPr>
      </p:cxn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4648200" y="2133600"/>
            <a:ext cx="22479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external entity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7178" name="Rectangle 9"/>
          <p:cNvSpPr>
            <a:spLocks noChangeArrowheads="1"/>
          </p:cNvSpPr>
          <p:nvPr/>
        </p:nvSpPr>
        <p:spPr bwMode="auto">
          <a:xfrm>
            <a:off x="4737100" y="3454400"/>
            <a:ext cx="13493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process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7179" name="Rectangle 10"/>
          <p:cNvSpPr>
            <a:spLocks noChangeArrowheads="1"/>
          </p:cNvSpPr>
          <p:nvPr/>
        </p:nvSpPr>
        <p:spPr bwMode="auto">
          <a:xfrm>
            <a:off x="4762500" y="4597400"/>
            <a:ext cx="1501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data flow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7180" name="Rectangle 11"/>
          <p:cNvSpPr>
            <a:spLocks noChangeArrowheads="1"/>
          </p:cNvSpPr>
          <p:nvPr/>
        </p:nvSpPr>
        <p:spPr bwMode="auto">
          <a:xfrm>
            <a:off x="4737100" y="5522913"/>
            <a:ext cx="16383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data store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479CB271-8BEA-4D83-BF76-55ABC58C690B}" type="slidenum">
              <a:rPr lang="en-US" altLang="zh-CN" sz="1000">
                <a:ea typeface="ＭＳ Ｐゴシック" pitchFamily="-128" charset="-128"/>
              </a:rPr>
              <a:t>5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8195" name="Rectangle 2"/>
          <p:cNvSpPr/>
          <p:nvPr/>
        </p:nvSpPr>
        <p:spPr>
          <a:xfrm>
            <a:off x="1187450" y="1920875"/>
            <a:ext cx="990600" cy="927100"/>
          </a:xfrm>
          <a:prstGeom prst="rect">
            <a:avLst/>
          </a:prstGeom>
          <a:solidFill>
            <a:schemeClr val="folHlink"/>
          </a:solidFill>
          <a:ln w="25400">
            <a:noFill/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8196" name="Rectangle 3"/>
          <p:cNvSpPr/>
          <p:nvPr>
            <p:ph type="title" idx="4294967295"/>
          </p:nvPr>
        </p:nvSpPr>
        <p:spPr>
          <a:xfrm>
            <a:off x="1219200" y="1066800"/>
            <a:ext cx="6477000" cy="72707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External Entity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2111375" y="2133600"/>
            <a:ext cx="48212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A producer or consumer of data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2044700" y="3071813"/>
            <a:ext cx="5175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i="1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Examples:</a:t>
            </a:r>
            <a:r>
              <a:rPr lang="en-US" altLang="zh-CN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 a person, a device, a sensor</a:t>
            </a:r>
            <a:endParaRPr lang="en-US" altLang="zh-CN"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128838" y="4076700"/>
            <a:ext cx="57562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i="1">
                <a:solidFill>
                  <a:schemeClr val="folHlink"/>
                </a:solidFill>
                <a:latin typeface="Palatino" pitchFamily="-128" charset="0"/>
                <a:ea typeface="宋体" pitchFamily="2" charset="-122"/>
              </a:rPr>
              <a:t>Data must always originate somewhere</a:t>
            </a:r>
            <a:endParaRPr lang="en-US" altLang="zh-CN" i="1">
              <a:solidFill>
                <a:schemeClr val="folHlink"/>
              </a:solidFill>
              <a:latin typeface="Palatino" pitchFamily="-128" charset="0"/>
              <a:ea typeface="宋体" pitchFamily="2" charset="-122"/>
            </a:endParaRPr>
          </a:p>
          <a:p>
            <a:pPr marL="0" marR="0" lvl="0" indent="0"/>
            <a:r>
              <a:rPr lang="en-US" altLang="zh-CN" i="1">
                <a:solidFill>
                  <a:schemeClr val="folHlink"/>
                </a:solidFill>
                <a:latin typeface="Palatino" pitchFamily="-128" charset="0"/>
                <a:ea typeface="宋体" pitchFamily="2" charset="-122"/>
              </a:rPr>
              <a:t>and must always be sent to something</a:t>
            </a:r>
            <a:endParaRPr lang="en-US" altLang="zh-CN" i="1">
              <a:solidFill>
                <a:srgbClr val="F3FF07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2FF36116-ECC5-41E9-AE7E-1300787CB95C}" type="slidenum">
              <a:rPr lang="en-US" altLang="zh-CN" sz="1000">
                <a:ea typeface="ＭＳ Ｐゴシック" pitchFamily="-128" charset="-128"/>
              </a:rPr>
              <a:t>6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9219" name="Rectangle 2"/>
          <p:cNvSpPr/>
          <p:nvPr>
            <p:ph type="title" idx="4294967295"/>
          </p:nvPr>
        </p:nvSpPr>
        <p:spPr>
          <a:xfrm>
            <a:off x="1219200" y="1066800"/>
            <a:ext cx="5435600" cy="72866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Process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9220" name="Oval 3"/>
          <p:cNvSpPr/>
          <p:nvPr/>
        </p:nvSpPr>
        <p:spPr>
          <a:xfrm>
            <a:off x="1301750" y="1912938"/>
            <a:ext cx="1130300" cy="1130300"/>
          </a:xfrm>
          <a:prstGeom prst="ellipse">
            <a:avLst/>
          </a:prstGeom>
          <a:solidFill>
            <a:schemeClr val="folHlink"/>
          </a:solidFill>
          <a:ln w="25400">
            <a:noFill/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9221" name="Rectangle 4"/>
          <p:cNvSpPr/>
          <p:nvPr/>
        </p:nvSpPr>
        <p:spPr>
          <a:xfrm>
            <a:off x="2411412" y="2489200"/>
            <a:ext cx="184150" cy="93662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2362200" y="2133600"/>
            <a:ext cx="516096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>
              <a:lnSpc>
                <a:spcPct val="85000"/>
              </a:lnSpc>
            </a:pPr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A data transformer (changes input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>
              <a:lnSpc>
                <a:spcPct val="85000"/>
              </a:lnSpc>
            </a:pPr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to output)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1892300" y="3205163"/>
            <a:ext cx="6208713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Examples: </a:t>
            </a:r>
            <a:r>
              <a:rPr lang="en-US" altLang="zh-CN" i="1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compute taxes, format report, display graph</a:t>
            </a:r>
            <a:r>
              <a:rPr lang="en-US" altLang="zh-CN">
                <a:effectLst>
                  <a:outerShdw blurRad="38100" dist="38100" dir="2700000" algn="tl">
                    <a:schemeClr val="bg2"/>
                  </a:outerShdw>
                </a:effectLst>
                <a:latin typeface="Palatino" pitchFamily="-128" charset="0"/>
                <a:ea typeface="宋体" pitchFamily="2" charset="-122"/>
              </a:rPr>
              <a:t> </a:t>
            </a:r>
            <a:endParaRPr lang="en-US" altLang="zh-CN"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</p:txBody>
      </p:sp>
      <p:sp>
        <p:nvSpPr>
          <p:cNvPr id="9224" name="Rectangle 7"/>
          <p:cNvSpPr>
            <a:spLocks noChangeArrowheads="1"/>
          </p:cNvSpPr>
          <p:nvPr/>
        </p:nvSpPr>
        <p:spPr bwMode="auto">
          <a:xfrm>
            <a:off x="1866900" y="4208463"/>
            <a:ext cx="50768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i="1">
                <a:solidFill>
                  <a:schemeClr val="folHlink"/>
                </a:solidFill>
                <a:latin typeface="Palatino" pitchFamily="-128" charset="0"/>
                <a:ea typeface="宋体" pitchFamily="2" charset="-122"/>
              </a:rPr>
              <a:t>Data must always be processed in some </a:t>
            </a:r>
            <a:endParaRPr lang="en-US" altLang="zh-CN" i="1">
              <a:solidFill>
                <a:schemeClr val="folHlink"/>
              </a:solidFill>
              <a:latin typeface="Palatino" pitchFamily="-128" charset="0"/>
              <a:ea typeface="宋体" pitchFamily="2" charset="-122"/>
            </a:endParaRPr>
          </a:p>
          <a:p>
            <a:pPr marL="0" marR="0" lvl="0" indent="0"/>
            <a:r>
              <a:rPr lang="en-US" altLang="zh-CN" i="1">
                <a:solidFill>
                  <a:schemeClr val="folHlink"/>
                </a:solidFill>
                <a:latin typeface="Palatino" pitchFamily="-128" charset="0"/>
                <a:ea typeface="宋体" pitchFamily="2" charset="-122"/>
              </a:rPr>
              <a:t>way to achieve system function</a:t>
            </a:r>
            <a:endParaRPr lang="en-US" altLang="zh-CN" i="1">
              <a:solidFill>
                <a:srgbClr val="F3FF07"/>
              </a:solidFill>
              <a:effectLst>
                <a:outerShdw blurRad="38100" dist="38100" dir="2700000" algn="tl">
                  <a:schemeClr val="bg2"/>
                </a:outerShdw>
              </a:effectLst>
              <a:latin typeface="Palatino" pitchFamily="-128" charset="0"/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CFBD89AC-A767-47C1-8A43-E8A3BD41A0C0}" type="slidenum">
              <a:rPr lang="en-US" altLang="zh-CN" sz="1000">
                <a:ea typeface="ＭＳ Ｐゴシック" pitchFamily="-128" charset="-128"/>
              </a:rPr>
              <a:t>7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0243" name="Rectangle 2"/>
          <p:cNvSpPr/>
          <p:nvPr>
            <p:ph type="title" idx="4294967295"/>
          </p:nvPr>
        </p:nvSpPr>
        <p:spPr>
          <a:xfrm>
            <a:off x="1219200" y="1295400"/>
            <a:ext cx="5211762" cy="3302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Data Flow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0244" name="AutoShape 3"/>
          <p:cNvSpPr/>
          <p:nvPr/>
        </p:nvSpPr>
        <p:spPr>
          <a:xfrm>
            <a:off x="1262062" y="2147888"/>
            <a:ext cx="1816100" cy="288925"/>
          </a:xfrm>
          <a:prstGeom prst="rightArrow">
            <a:avLst>
              <a:gd name="adj1" fmla="val 50000"/>
              <a:gd name="adj2" fmla="val 314315"/>
            </a:avLst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2170113" y="2395538"/>
            <a:ext cx="59563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Data flows through a system, beginning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as input and transformed into output.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0246" name="Oval 5"/>
          <p:cNvSpPr/>
          <p:nvPr/>
        </p:nvSpPr>
        <p:spPr>
          <a:xfrm>
            <a:off x="4038600" y="3770312"/>
            <a:ext cx="1574800" cy="1473200"/>
          </a:xfrm>
          <a:prstGeom prst="ellipse">
            <a:avLst/>
          </a:prstGeom>
          <a:solidFill>
            <a:schemeClr val="folHlink"/>
          </a:solidFill>
          <a:ln w="25400">
            <a:noFill/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4267200" y="3962400"/>
            <a:ext cx="11334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 algn="ctr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compute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 algn="ctr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triangle 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 algn="ctr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area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 algn="ctr"/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cxnSp>
        <p:nvCxnSpPr>
          <p:cNvPr id="10248" name="Line 7"/>
          <p:cNvCxnSpPr/>
          <p:nvPr/>
        </p:nvCxnSpPr>
        <p:spPr>
          <a:xfrm>
            <a:off x="2870200" y="3876675"/>
            <a:ext cx="1168400" cy="347662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0249" name="Line 8"/>
          <p:cNvCxnSpPr/>
          <p:nvPr/>
        </p:nvCxnSpPr>
        <p:spPr>
          <a:xfrm flipV="1">
            <a:off x="2857500" y="4824412"/>
            <a:ext cx="1206500" cy="26670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0250" name="Line 9"/>
          <p:cNvCxnSpPr/>
          <p:nvPr/>
        </p:nvCxnSpPr>
        <p:spPr>
          <a:xfrm>
            <a:off x="5689600" y="4533900"/>
            <a:ext cx="1155700" cy="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0251" name="Rectangle 10"/>
          <p:cNvSpPr>
            <a:spLocks noChangeArrowheads="1"/>
          </p:cNvSpPr>
          <p:nvPr/>
        </p:nvSpPr>
        <p:spPr bwMode="auto">
          <a:xfrm>
            <a:off x="2970213" y="3578225"/>
            <a:ext cx="7016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base</a:t>
            </a:r>
            <a:endParaRPr lang="en-US" altLang="zh-CN" sz="18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0252" name="Rectangle 11"/>
          <p:cNvSpPr>
            <a:spLocks noChangeArrowheads="1"/>
          </p:cNvSpPr>
          <p:nvPr/>
        </p:nvSpPr>
        <p:spPr bwMode="auto">
          <a:xfrm>
            <a:off x="2779713" y="4619625"/>
            <a:ext cx="8667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height</a:t>
            </a:r>
            <a:endParaRPr lang="en-US" altLang="zh-CN" sz="18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0253" name="Rectangle 12"/>
          <p:cNvSpPr>
            <a:spLocks noChangeArrowheads="1"/>
          </p:cNvSpPr>
          <p:nvPr/>
        </p:nvSpPr>
        <p:spPr bwMode="auto">
          <a:xfrm>
            <a:off x="5878513" y="4137025"/>
            <a:ext cx="6508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area</a:t>
            </a:r>
            <a:endParaRPr lang="en-US" altLang="zh-CN" sz="18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7D9B8533-4799-42B6-9B28-B6F606FA8953}" type="slidenum">
              <a:rPr lang="en-US" altLang="zh-CN" sz="1000">
                <a:ea typeface="ＭＳ Ｐゴシック" pitchFamily="-128" charset="-128"/>
              </a:rPr>
              <a:t>8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1267" name="Rectangle 2"/>
          <p:cNvSpPr/>
          <p:nvPr>
            <p:ph type="title" idx="4294967295"/>
          </p:nvPr>
        </p:nvSpPr>
        <p:spPr>
          <a:xfrm>
            <a:off x="1143000" y="1143000"/>
            <a:ext cx="4826000" cy="61436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Data Stores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1268" name="Rectangle 3"/>
          <p:cNvSpPr/>
          <p:nvPr/>
        </p:nvSpPr>
        <p:spPr>
          <a:xfrm>
            <a:off x="1187450" y="2057400"/>
            <a:ext cx="1727200" cy="85725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1269" name="Rectangle 4"/>
          <p:cNvSpPr/>
          <p:nvPr/>
        </p:nvSpPr>
        <p:spPr>
          <a:xfrm>
            <a:off x="1187450" y="2668588"/>
            <a:ext cx="1727200" cy="85725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2914650" y="2197100"/>
            <a:ext cx="42354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Data</a:t>
            </a: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 </a:t>
            </a:r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is stored for later use.</a:t>
            </a:r>
            <a:endParaRPr lang="en-US" altLang="zh-CN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1271" name="Oval 6"/>
          <p:cNvSpPr/>
          <p:nvPr/>
        </p:nvSpPr>
        <p:spPr>
          <a:xfrm>
            <a:off x="3989388" y="3217862"/>
            <a:ext cx="1574800" cy="1473200"/>
          </a:xfrm>
          <a:prstGeom prst="ellipse">
            <a:avLst/>
          </a:prstGeom>
          <a:solidFill>
            <a:schemeClr val="folHlink"/>
          </a:solidFill>
          <a:ln w="25400">
            <a:noFill/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1272" name="Rectangle 7"/>
          <p:cNvSpPr>
            <a:spLocks noChangeArrowheads="1"/>
          </p:cNvSpPr>
          <p:nvPr/>
        </p:nvSpPr>
        <p:spPr bwMode="auto">
          <a:xfrm>
            <a:off x="4305300" y="3443288"/>
            <a:ext cx="10064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 algn="ctr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look-up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 algn="ctr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sensor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 algn="ctr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data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 algn="ctr"/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cxnSp>
        <p:nvCxnSpPr>
          <p:cNvPr id="11273" name="Line 8"/>
          <p:cNvCxnSpPr/>
          <p:nvPr/>
        </p:nvCxnSpPr>
        <p:spPr>
          <a:xfrm>
            <a:off x="2820988" y="3322638"/>
            <a:ext cx="1168400" cy="34925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1274" name="Line 9"/>
          <p:cNvCxnSpPr/>
          <p:nvPr/>
        </p:nvCxnSpPr>
        <p:spPr>
          <a:xfrm flipV="1">
            <a:off x="2808288" y="4271962"/>
            <a:ext cx="1206500" cy="26670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1275" name="Line 10"/>
          <p:cNvCxnSpPr/>
          <p:nvPr/>
        </p:nvCxnSpPr>
        <p:spPr>
          <a:xfrm>
            <a:off x="5640388" y="3979862"/>
            <a:ext cx="1155700" cy="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3073400" y="3051175"/>
            <a:ext cx="101758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sensor #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1277" name="Rectangle 12"/>
          <p:cNvSpPr>
            <a:spLocks noChangeArrowheads="1"/>
          </p:cNvSpPr>
          <p:nvPr/>
        </p:nvSpPr>
        <p:spPr bwMode="auto">
          <a:xfrm>
            <a:off x="1905000" y="4002088"/>
            <a:ext cx="16383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report required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1278" name="Rectangle 13"/>
          <p:cNvSpPr>
            <a:spLocks noChangeArrowheads="1"/>
          </p:cNvSpPr>
          <p:nvPr/>
        </p:nvSpPr>
        <p:spPr bwMode="auto">
          <a:xfrm>
            <a:off x="5613400" y="3227388"/>
            <a:ext cx="1660525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sensor #, type, 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location, age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1279" name="Rectangle 14"/>
          <p:cNvSpPr/>
          <p:nvPr/>
        </p:nvSpPr>
        <p:spPr>
          <a:xfrm>
            <a:off x="5221288" y="5327650"/>
            <a:ext cx="1663700" cy="34925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1280" name="Rectangle 15"/>
          <p:cNvSpPr/>
          <p:nvPr/>
        </p:nvSpPr>
        <p:spPr>
          <a:xfrm>
            <a:off x="5259388" y="5886450"/>
            <a:ext cx="1663700" cy="36512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cxnSp>
        <p:nvCxnSpPr>
          <p:cNvPr id="11281" name="Line 16"/>
          <p:cNvCxnSpPr/>
          <p:nvPr/>
        </p:nvCxnSpPr>
        <p:spPr>
          <a:xfrm>
            <a:off x="5284788" y="4605338"/>
            <a:ext cx="622300" cy="64135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1282" name="Rectangle 17"/>
          <p:cNvSpPr>
            <a:spLocks noChangeArrowheads="1"/>
          </p:cNvSpPr>
          <p:nvPr/>
        </p:nvSpPr>
        <p:spPr bwMode="auto">
          <a:xfrm>
            <a:off x="5372100" y="5426075"/>
            <a:ext cx="132238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sensor data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1283" name="Rectangle 18"/>
          <p:cNvSpPr>
            <a:spLocks noChangeArrowheads="1"/>
          </p:cNvSpPr>
          <p:nvPr/>
        </p:nvSpPr>
        <p:spPr bwMode="auto">
          <a:xfrm>
            <a:off x="3827463" y="4814888"/>
            <a:ext cx="1649412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sensor number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cxnSp>
        <p:nvCxnSpPr>
          <p:cNvPr id="11284" name="Line 19"/>
          <p:cNvCxnSpPr/>
          <p:nvPr/>
        </p:nvCxnSpPr>
        <p:spPr>
          <a:xfrm>
            <a:off x="5449888" y="4452938"/>
            <a:ext cx="812800" cy="819150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headEnd type="triangle"/>
          </a:ln>
        </p:spPr>
      </p:cxnSp>
      <p:sp>
        <p:nvSpPr>
          <p:cNvPr id="11285" name="Rectangle 20"/>
          <p:cNvSpPr>
            <a:spLocks noChangeArrowheads="1"/>
          </p:cNvSpPr>
          <p:nvPr/>
        </p:nvSpPr>
        <p:spPr bwMode="auto">
          <a:xfrm>
            <a:off x="5943600" y="4397375"/>
            <a:ext cx="142240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type, 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  <a:p>
            <a:pPr marL="0" marR="0" lvl="0" indent="0"/>
            <a:r>
              <a: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location, age</a:t>
            </a:r>
            <a:endParaRPr lang="en-US" altLang="zh-CN" sz="1600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6BCA171E-7D24-429B-BC0C-3F05323B60D0}" type="slidenum">
              <a:rPr lang="en-US" altLang="zh-CN" sz="1000">
                <a:ea typeface="ＭＳ Ｐゴシック" pitchFamily="-128" charset="-128"/>
              </a:rPr>
              <a:t>9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2291" name="Rectangle 2"/>
          <p:cNvSpPr/>
          <p:nvPr>
            <p:ph type="title" idx="4294967295"/>
          </p:nvPr>
        </p:nvSpPr>
        <p:spPr>
          <a:xfrm>
            <a:off x="1219200" y="1143000"/>
            <a:ext cx="7620000" cy="4826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 sz="3600">
                <a:ea typeface="宋体" pitchFamily="2" charset="-122"/>
              </a:rPr>
              <a:t>Data Flow Diagramming: Guidelines</a:t>
            </a:r>
            <a:endParaRPr lang="en-US" altLang="zh-CN" sz="3600">
              <a:ea typeface="宋体" pitchFamily="2" charset="-122"/>
            </a:endParaRPr>
          </a:p>
        </p:txBody>
      </p:sp>
      <p:sp>
        <p:nvSpPr>
          <p:cNvPr id="12292" name="Rectangle 3"/>
          <p:cNvSpPr/>
          <p:nvPr>
            <p:ph type="body" idx="4294967295"/>
          </p:nvPr>
        </p:nvSpPr>
        <p:spPr>
          <a:xfrm>
            <a:off x="1116012" y="1905000"/>
            <a:ext cx="7494588" cy="408146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t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lvl="0" eaLnBrk="1" hangingPunct="1">
              <a:spcBef>
                <a:spcPct val="0"/>
              </a:spcBef>
            </a:pPr>
            <a:r>
              <a:rPr lang="en-US" altLang="zh-CN">
                <a:ea typeface="宋体" pitchFamily="2" charset="-122"/>
              </a:rPr>
              <a:t>all icons must be labeled with meaningful names</a:t>
            </a:r>
            <a:endParaRPr lang="en-US" altLang="zh-CN">
              <a:ea typeface="宋体" pitchFamily="2" charset="-122"/>
            </a:endParaRPr>
          </a:p>
          <a:p>
            <a:pPr lvl="0" eaLnBrk="1" hangingPunct="1">
              <a:spcBef>
                <a:spcPct val="0"/>
              </a:spcBef>
            </a:pPr>
            <a:r>
              <a:rPr lang="en-US" altLang="zh-CN">
                <a:ea typeface="宋体" pitchFamily="2" charset="-122"/>
              </a:rPr>
              <a:t>the DFD evolves through a number of levels</a:t>
            </a:r>
            <a:endParaRPr lang="en-US" altLang="zh-CN">
              <a:ea typeface="宋体" pitchFamily="2" charset="-122"/>
            </a:endParaRPr>
          </a:p>
          <a:p>
            <a:pPr lvl="0" eaLnBrk="1" hangingPunct="1">
              <a:spcBef>
                <a:spcPct val="0"/>
              </a:spcBef>
            </a:pPr>
            <a:r>
              <a:rPr lang="en-US" altLang="zh-CN">
                <a:ea typeface="宋体" pitchFamily="2" charset="-122"/>
              </a:rPr>
              <a:t>always begin with the level 0</a:t>
            </a:r>
            <a:endParaRPr lang="en-US" altLang="zh-CN">
              <a:ea typeface="宋体" pitchFamily="2" charset="-122"/>
            </a:endParaRPr>
          </a:p>
          <a:p>
            <a:pPr lvl="0" eaLnBrk="1" hangingPunct="1">
              <a:spcBef>
                <a:spcPct val="0"/>
              </a:spcBef>
            </a:pPr>
            <a:r>
              <a:rPr lang="en-US" altLang="zh-CN">
                <a:ea typeface="宋体" pitchFamily="2" charset="-122"/>
              </a:rPr>
              <a:t>do not represent procedural logic</a:t>
            </a:r>
            <a:endParaRPr lang="en-US" altLang="zh-CN">
              <a:ea typeface="宋体" pitchFamily="2" charset="-122"/>
            </a:endParaRPr>
          </a:p>
        </p:txBody>
      </p:sp>
      <p:grpSp>
        <p:nvGrpSpPr>
          <p:cNvPr id="12293" name="Group 4"/>
          <p:cNvGrpSpPr/>
          <p:nvPr/>
        </p:nvGrpSpPr>
        <p:grpSpPr>
          <a:xfrm>
            <a:off x="2120900" y="3567112"/>
            <a:ext cx="3535362" cy="3200400"/>
            <a:chOff x="3024" y="864"/>
            <a:chExt cx="2544" cy="2544"/>
          </a:xfrm>
        </p:grpSpPr>
        <p:sp>
          <p:nvSpPr>
            <p:cNvPr id="12294" name="Rectangle 4"/>
            <p:cNvSpPr/>
            <p:nvPr/>
          </p:nvSpPr>
          <p:spPr>
            <a:xfrm>
              <a:off x="3072" y="1386"/>
              <a:ext cx="384" cy="58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source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295" name="Rectangle 5"/>
            <p:cNvSpPr/>
            <p:nvPr/>
          </p:nvSpPr>
          <p:spPr>
            <a:xfrm>
              <a:off x="5184" y="1386"/>
              <a:ext cx="384" cy="58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destination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296" name="Oval 6"/>
            <p:cNvSpPr/>
            <p:nvPr/>
          </p:nvSpPr>
          <p:spPr>
            <a:xfrm>
              <a:off x="3696" y="1386"/>
              <a:ext cx="384" cy="52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1A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297" name="Oval 7"/>
            <p:cNvSpPr/>
            <p:nvPr/>
          </p:nvSpPr>
          <p:spPr>
            <a:xfrm>
              <a:off x="4368" y="929"/>
              <a:ext cx="384" cy="523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2B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298" name="Oval 8"/>
            <p:cNvSpPr/>
            <p:nvPr/>
          </p:nvSpPr>
          <p:spPr>
            <a:xfrm>
              <a:off x="4416" y="1713"/>
              <a:ext cx="432" cy="52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3C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cxnSp>
          <p:nvCxnSpPr>
            <p:cNvPr id="12299" name="Line 9"/>
            <p:cNvCxnSpPr/>
            <p:nvPr/>
          </p:nvCxnSpPr>
          <p:spPr>
            <a:xfrm>
              <a:off x="3360" y="1647"/>
              <a:ext cx="336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2300" name="Line 10"/>
            <p:cNvCxnSpPr/>
            <p:nvPr/>
          </p:nvCxnSpPr>
          <p:spPr>
            <a:xfrm flipV="1">
              <a:off x="4032" y="1321"/>
              <a:ext cx="384" cy="196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2301" name="Line 11"/>
            <p:cNvCxnSpPr/>
            <p:nvPr/>
          </p:nvCxnSpPr>
          <p:spPr>
            <a:xfrm flipH="1">
              <a:off x="4608" y="1452"/>
              <a:ext cx="0" cy="261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2302" name="Line 12"/>
            <p:cNvCxnSpPr/>
            <p:nvPr/>
          </p:nvCxnSpPr>
          <p:spPr>
            <a:xfrm>
              <a:off x="3923" y="1842"/>
              <a:ext cx="61" cy="328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2303" name="Line 14"/>
            <p:cNvCxnSpPr/>
            <p:nvPr/>
          </p:nvCxnSpPr>
          <p:spPr>
            <a:xfrm flipV="1">
              <a:off x="4176" y="2039"/>
              <a:ext cx="240" cy="131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2304" name="Line 15"/>
            <p:cNvCxnSpPr/>
            <p:nvPr/>
          </p:nvCxnSpPr>
          <p:spPr>
            <a:xfrm flipV="1">
              <a:off x="4848" y="1713"/>
              <a:ext cx="384" cy="195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2305" name="Line 16"/>
            <p:cNvCxnSpPr/>
            <p:nvPr/>
          </p:nvCxnSpPr>
          <p:spPr>
            <a:xfrm>
              <a:off x="4752" y="1125"/>
              <a:ext cx="432" cy="392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2306" name="Rectangle 17"/>
            <p:cNvSpPr/>
            <p:nvPr/>
          </p:nvSpPr>
          <p:spPr>
            <a:xfrm>
              <a:off x="4080" y="1778"/>
              <a:ext cx="144" cy="26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c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307" name="Rectangle 18"/>
            <p:cNvSpPr/>
            <p:nvPr/>
          </p:nvSpPr>
          <p:spPr>
            <a:xfrm>
              <a:off x="4704" y="1386"/>
              <a:ext cx="240" cy="32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e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308" name="Rectangle 19"/>
            <p:cNvSpPr/>
            <p:nvPr/>
          </p:nvSpPr>
          <p:spPr>
            <a:xfrm>
              <a:off x="4896" y="1908"/>
              <a:ext cx="240" cy="32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f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309" name="Rectangle 20"/>
            <p:cNvSpPr/>
            <p:nvPr/>
          </p:nvSpPr>
          <p:spPr>
            <a:xfrm>
              <a:off x="4896" y="864"/>
              <a:ext cx="240" cy="32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d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310" name="Rectangle 21"/>
            <p:cNvSpPr/>
            <p:nvPr/>
          </p:nvSpPr>
          <p:spPr>
            <a:xfrm>
              <a:off x="4032" y="995"/>
              <a:ext cx="240" cy="32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b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sp>
          <p:nvSpPr>
            <p:cNvPr id="12311" name="Rectangle 22"/>
            <p:cNvSpPr/>
            <p:nvPr/>
          </p:nvSpPr>
          <p:spPr>
            <a:xfrm>
              <a:off x="3504" y="1190"/>
              <a:ext cx="192" cy="32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b="1">
                  <a:latin typeface="Arial"/>
                  <a:ea typeface="宋体" pitchFamily="2" charset="-122"/>
                </a:rPr>
                <a:t>a</a:t>
              </a:r>
              <a:endParaRPr lang="en-US" altLang="zh-CN" sz="1100" b="1">
                <a:latin typeface="Arial"/>
                <a:ea typeface="宋体" pitchFamily="2" charset="-122"/>
              </a:endParaRPr>
            </a:p>
          </p:txBody>
        </p:sp>
        <p:grpSp>
          <p:nvGrpSpPr>
            <p:cNvPr id="12312" name="Group 40"/>
            <p:cNvGrpSpPr/>
            <p:nvPr/>
          </p:nvGrpSpPr>
          <p:grpSpPr>
            <a:xfrm>
              <a:off x="3024" y="2592"/>
              <a:ext cx="2064" cy="816"/>
              <a:chOff x="3024" y="2544"/>
              <a:chExt cx="2064" cy="816"/>
            </a:xfrm>
          </p:grpSpPr>
          <p:sp>
            <p:nvSpPr>
              <p:cNvPr id="12321" name="AutoShape 39"/>
              <p:cNvSpPr/>
              <p:nvPr/>
            </p:nvSpPr>
            <p:spPr>
              <a:xfrm>
                <a:off x="3024" y="2592"/>
                <a:ext cx="2064" cy="768"/>
              </a:xfrm>
              <a:prstGeom prst="flowChartInputOutput">
                <a:avLst/>
              </a:prstGeom>
              <a:solidFill>
                <a:srgbClr val="CCFFCC"/>
              </a:solidFill>
              <a:ln>
                <a:solidFill>
                  <a:schemeClr val="tx1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100">
                  <a:latin typeface="Arial"/>
                  <a:ea typeface="宋体" pitchFamily="2" charset="-122"/>
                </a:endParaRPr>
              </a:p>
            </p:txBody>
          </p:sp>
          <p:sp>
            <p:nvSpPr>
              <p:cNvPr id="12322" name="Rectangle 35"/>
              <p:cNvSpPr/>
              <p:nvPr/>
            </p:nvSpPr>
            <p:spPr>
              <a:xfrm>
                <a:off x="3360" y="2832"/>
                <a:ext cx="240" cy="24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100">
                    <a:latin typeface="Arial"/>
                    <a:ea typeface="宋体" pitchFamily="2" charset="-122"/>
                  </a:rPr>
                  <a:t>b</a:t>
                </a:r>
                <a:endParaRPr lang="en-US" altLang="zh-CN" sz="1100">
                  <a:latin typeface="Arial"/>
                  <a:ea typeface="宋体" pitchFamily="2" charset="-122"/>
                </a:endParaRPr>
              </a:p>
            </p:txBody>
          </p:sp>
          <p:sp>
            <p:nvSpPr>
              <p:cNvPr id="12323" name="Oval 26"/>
              <p:cNvSpPr/>
              <p:nvPr/>
            </p:nvSpPr>
            <p:spPr>
              <a:xfrm>
                <a:off x="3504" y="2640"/>
                <a:ext cx="384" cy="33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100">
                    <a:latin typeface="Arial"/>
                    <a:ea typeface="宋体" pitchFamily="2" charset="-122"/>
                  </a:rPr>
                  <a:t>2.1</a:t>
                </a:r>
                <a:endParaRPr lang="en-US" altLang="zh-CN" sz="1100">
                  <a:latin typeface="Arial"/>
                  <a:ea typeface="宋体" pitchFamily="2" charset="-122"/>
                </a:endParaRPr>
              </a:p>
            </p:txBody>
          </p:sp>
          <p:sp>
            <p:nvSpPr>
              <p:cNvPr id="12324" name="Oval 27"/>
              <p:cNvSpPr/>
              <p:nvPr/>
            </p:nvSpPr>
            <p:spPr>
              <a:xfrm>
                <a:off x="4128" y="2592"/>
                <a:ext cx="384" cy="33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100">
                    <a:latin typeface="Arial"/>
                    <a:ea typeface="宋体" pitchFamily="2" charset="-122"/>
                  </a:rPr>
                  <a:t>2.2</a:t>
                </a:r>
                <a:endParaRPr lang="en-US" altLang="zh-CN" sz="1100">
                  <a:latin typeface="Arial"/>
                  <a:ea typeface="宋体" pitchFamily="2" charset="-122"/>
                </a:endParaRPr>
              </a:p>
            </p:txBody>
          </p:sp>
          <p:sp>
            <p:nvSpPr>
              <p:cNvPr id="12325" name="Oval 28"/>
              <p:cNvSpPr/>
              <p:nvPr/>
            </p:nvSpPr>
            <p:spPr>
              <a:xfrm>
                <a:off x="3888" y="2976"/>
                <a:ext cx="384" cy="33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100">
                    <a:latin typeface="Arial"/>
                    <a:ea typeface="宋体" pitchFamily="2" charset="-122"/>
                  </a:rPr>
                  <a:t>2.3</a:t>
                </a:r>
                <a:endParaRPr lang="en-US" altLang="zh-CN" sz="1100">
                  <a:latin typeface="Arial"/>
                  <a:ea typeface="宋体" pitchFamily="2" charset="-122"/>
                </a:endParaRPr>
              </a:p>
            </p:txBody>
          </p:sp>
          <p:cxnSp>
            <p:nvCxnSpPr>
              <p:cNvPr id="12326" name="Line 29"/>
              <p:cNvCxnSpPr/>
              <p:nvPr/>
            </p:nvCxnSpPr>
            <p:spPr>
              <a:xfrm>
                <a:off x="3360" y="2784"/>
                <a:ext cx="144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2327" name="Line 30"/>
              <p:cNvCxnSpPr/>
              <p:nvPr/>
            </p:nvCxnSpPr>
            <p:spPr>
              <a:xfrm flipV="1">
                <a:off x="3888" y="2736"/>
                <a:ext cx="240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2328" name="Line 31"/>
              <p:cNvCxnSpPr/>
              <p:nvPr/>
            </p:nvCxnSpPr>
            <p:spPr>
              <a:xfrm>
                <a:off x="3840" y="2928"/>
                <a:ext cx="144" cy="96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2329" name="Line 32"/>
              <p:cNvCxnSpPr/>
              <p:nvPr/>
            </p:nvCxnSpPr>
            <p:spPr>
              <a:xfrm flipV="1">
                <a:off x="4176" y="2880"/>
                <a:ext cx="96" cy="144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2330" name="Line 33"/>
              <p:cNvCxnSpPr/>
              <p:nvPr/>
            </p:nvCxnSpPr>
            <p:spPr>
              <a:xfrm>
                <a:off x="4512" y="2736"/>
                <a:ext cx="240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  <a:miter lim="800000"/>
                <a:tailEnd type="triangle"/>
              </a:ln>
            </p:spPr>
          </p:cxnSp>
          <p:cxnSp>
            <p:nvCxnSpPr>
              <p:cNvPr id="12331" name="Line 34"/>
              <p:cNvCxnSpPr/>
              <p:nvPr/>
            </p:nvCxnSpPr>
            <p:spPr>
              <a:xfrm>
                <a:off x="4272" y="3168"/>
                <a:ext cx="28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  <a:miter lim="800000"/>
                <a:tailEnd type="triangle"/>
              </a:ln>
            </p:spPr>
          </p:cxnSp>
          <p:sp>
            <p:nvSpPr>
              <p:cNvPr id="12332" name="Rectangle 36"/>
              <p:cNvSpPr/>
              <p:nvPr/>
            </p:nvSpPr>
            <p:spPr>
              <a:xfrm>
                <a:off x="4752" y="2544"/>
                <a:ext cx="240" cy="24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100">
                    <a:latin typeface="Arial"/>
                    <a:ea typeface="宋体" pitchFamily="2" charset="-122"/>
                  </a:rPr>
                  <a:t>d</a:t>
                </a:r>
                <a:endParaRPr lang="en-US" altLang="zh-CN" sz="1100">
                  <a:latin typeface="Arial"/>
                  <a:ea typeface="宋体" pitchFamily="2" charset="-122"/>
                </a:endParaRPr>
              </a:p>
            </p:txBody>
          </p:sp>
          <p:sp>
            <p:nvSpPr>
              <p:cNvPr id="12333" name="Rectangle 37"/>
              <p:cNvSpPr/>
              <p:nvPr/>
            </p:nvSpPr>
            <p:spPr>
              <a:xfrm>
                <a:off x="4608" y="2976"/>
                <a:ext cx="240" cy="24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100">
                    <a:latin typeface="Arial"/>
                    <a:ea typeface="宋体" pitchFamily="2" charset="-122"/>
                  </a:rPr>
                  <a:t>e</a:t>
                </a:r>
                <a:endParaRPr lang="en-US" altLang="zh-CN" sz="1100">
                  <a:latin typeface="Arial"/>
                  <a:ea typeface="宋体" pitchFamily="2" charset="-122"/>
                </a:endParaRPr>
              </a:p>
            </p:txBody>
          </p:sp>
        </p:grpSp>
        <p:cxnSp>
          <p:nvCxnSpPr>
            <p:cNvPr id="12313" name="Line 41"/>
            <p:cNvCxnSpPr/>
            <p:nvPr/>
          </p:nvCxnSpPr>
          <p:spPr>
            <a:xfrm flipH="1">
              <a:off x="3456" y="1296"/>
              <a:ext cx="1056" cy="13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miter lim="800000"/>
            </a:ln>
          </p:spPr>
        </p:cxnSp>
        <p:cxnSp>
          <p:nvCxnSpPr>
            <p:cNvPr id="12314" name="Line 42"/>
            <p:cNvCxnSpPr/>
            <p:nvPr/>
          </p:nvCxnSpPr>
          <p:spPr>
            <a:xfrm>
              <a:off x="4656" y="1296"/>
              <a:ext cx="432" cy="13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miter lim="800000"/>
            </a:ln>
          </p:spPr>
        </p:cxnSp>
        <p:cxnSp>
          <p:nvCxnSpPr>
            <p:cNvPr id="12315" name="Line 44"/>
            <p:cNvCxnSpPr/>
            <p:nvPr/>
          </p:nvCxnSpPr>
          <p:spPr>
            <a:xfrm flipH="1">
              <a:off x="4656" y="1296"/>
              <a:ext cx="0" cy="21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miter lim="800000"/>
            </a:ln>
          </p:spPr>
        </p:cxnSp>
        <p:cxnSp>
          <p:nvCxnSpPr>
            <p:cNvPr id="12316" name="Line 43"/>
            <p:cNvCxnSpPr/>
            <p:nvPr/>
          </p:nvCxnSpPr>
          <p:spPr>
            <a:xfrm flipH="1">
              <a:off x="3024" y="1296"/>
              <a:ext cx="1488" cy="21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miter lim="800000"/>
            </a:ln>
          </p:spPr>
        </p:cxnSp>
        <p:grpSp>
          <p:nvGrpSpPr>
            <p:cNvPr id="12317" name="Group 49"/>
            <p:cNvGrpSpPr/>
            <p:nvPr/>
          </p:nvGrpSpPr>
          <p:grpSpPr>
            <a:xfrm>
              <a:off x="3787" y="2205"/>
              <a:ext cx="528" cy="96"/>
              <a:chOff x="144" y="2190"/>
              <a:chExt cx="528" cy="96"/>
            </a:xfrm>
          </p:grpSpPr>
          <p:cxnSp>
            <p:nvCxnSpPr>
              <p:cNvPr id="12319" name="Line 47"/>
              <p:cNvCxnSpPr/>
              <p:nvPr/>
            </p:nvCxnSpPr>
            <p:spPr>
              <a:xfrm>
                <a:off x="144" y="2190"/>
                <a:ext cx="528" cy="0"/>
              </a:xfrm>
              <a:prstGeom prst="line">
                <a:avLst/>
              </a:prstGeom>
              <a:noFill/>
              <a:ln w="25400">
                <a:solidFill>
                  <a:srgbClr val="081D58"/>
                </a:solidFill>
                <a:miter lim="800000"/>
              </a:ln>
            </p:spPr>
          </p:cxnSp>
          <p:cxnSp>
            <p:nvCxnSpPr>
              <p:cNvPr id="12320" name="Line 48"/>
              <p:cNvCxnSpPr/>
              <p:nvPr/>
            </p:nvCxnSpPr>
            <p:spPr>
              <a:xfrm>
                <a:off x="144" y="2286"/>
                <a:ext cx="528" cy="0"/>
              </a:xfrm>
              <a:prstGeom prst="line">
                <a:avLst/>
              </a:prstGeom>
              <a:noFill/>
              <a:ln w="25400">
                <a:solidFill>
                  <a:srgbClr val="081D58"/>
                </a:solidFill>
                <a:miter lim="800000"/>
              </a:ln>
            </p:spPr>
          </p:cxnSp>
        </p:grpSp>
        <p:sp>
          <p:nvSpPr>
            <p:cNvPr id="12318" name="Text Box 44"/>
            <p:cNvSpPr/>
            <p:nvPr/>
          </p:nvSpPr>
          <p:spPr>
            <a:xfrm>
              <a:off x="3923" y="2156"/>
              <a:ext cx="316" cy="20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100">
                  <a:latin typeface="Arial"/>
                  <a:ea typeface="楷体_GB2312" pitchFamily="49" charset="-122"/>
                </a:rPr>
                <a:t>1F</a:t>
              </a:r>
              <a:endParaRPr lang="en-US" altLang="zh-CN" sz="1100">
                <a:latin typeface="Arial"/>
                <a:ea typeface="楷体_GB2312" pitchFamily="49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BEDC698E-B63F-4AF3-AA27-14F2330D579F}" type="slidenum">
              <a:rPr lang="en-US" altLang="zh-CN" sz="1000">
                <a:ea typeface="ＭＳ Ｐゴシック" pitchFamily="-128" charset="-128"/>
              </a:rPr>
              <a:t>10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3315" name="Rectangle 2"/>
          <p:cNvSpPr/>
          <p:nvPr>
            <p:ph type="title" idx="4294967295"/>
          </p:nvPr>
        </p:nvSpPr>
        <p:spPr>
          <a:xfrm>
            <a:off x="1143000" y="1143000"/>
            <a:ext cx="6477000" cy="6207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Constructing a DFD—I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3316" name="Rectangle 3"/>
          <p:cNvSpPr/>
          <p:nvPr>
            <p:ph type="body" idx="4294967295"/>
          </p:nvPr>
        </p:nvSpPr>
        <p:spPr>
          <a:xfrm>
            <a:off x="1258888" y="2209800"/>
            <a:ext cx="6586538" cy="272097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t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lvl="0" eaLnBrk="1" hangingPunct="1">
              <a:lnSpc>
                <a:spcPct val="80000"/>
              </a:lnSpc>
            </a:pPr>
            <a:r>
              <a:rPr lang="en-US" altLang="zh-CN">
                <a:ea typeface="宋体" pitchFamily="2" charset="-122"/>
              </a:rPr>
              <a:t>review user scenarios and/or the data model to isolate data objects and use a grammatical parse to determine “operations”</a:t>
            </a:r>
            <a:endParaRPr lang="en-US" altLang="zh-CN">
              <a:ea typeface="宋体" pitchFamily="2" charset="-122"/>
            </a:endParaRPr>
          </a:p>
          <a:p>
            <a:pPr lvl="0" eaLnBrk="1" hangingPunct="1">
              <a:lnSpc>
                <a:spcPct val="80000"/>
              </a:lnSpc>
            </a:pPr>
            <a:r>
              <a:rPr lang="en-US" altLang="zh-CN">
                <a:ea typeface="宋体" pitchFamily="2" charset="-122"/>
              </a:rPr>
              <a:t>determine external entities (producers and consumers of data)</a:t>
            </a:r>
            <a:endParaRPr lang="en-US" altLang="zh-CN">
              <a:ea typeface="宋体" pitchFamily="2" charset="-122"/>
            </a:endParaRPr>
          </a:p>
          <a:p>
            <a:pPr lvl="0" eaLnBrk="1" hangingPunct="1">
              <a:lnSpc>
                <a:spcPct val="80000"/>
              </a:lnSpc>
            </a:pPr>
            <a:r>
              <a:rPr lang="en-US" altLang="zh-CN">
                <a:ea typeface="宋体" pitchFamily="2" charset="-122"/>
              </a:rPr>
              <a:t>create a level 0 DFD</a:t>
            </a:r>
            <a:endParaRPr lang="en-US" altLang="zh-CN"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1D22F04B-DD16-4A46-8A69-B254D99B960A}" type="slidenum">
              <a:rPr lang="en-US" altLang="zh-CN" sz="1000">
                <a:ea typeface="ＭＳ Ｐゴシック" pitchFamily="-128" charset="-128"/>
              </a:rPr>
              <a:t>11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4339" name="Rectangle 2"/>
          <p:cNvSpPr/>
          <p:nvPr>
            <p:ph type="title" idx="4294967295"/>
          </p:nvPr>
        </p:nvSpPr>
        <p:spPr>
          <a:xfrm>
            <a:off x="1547812" y="2060575"/>
            <a:ext cx="5043488" cy="4889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 sz="2800">
                <a:ea typeface="宋体" pitchFamily="2" charset="-122"/>
              </a:rPr>
              <a:t>Level 0 DFD Example</a:t>
            </a:r>
            <a:endParaRPr lang="en-US" altLang="zh-CN" sz="2800">
              <a:ea typeface="宋体" pitchFamily="2" charset="-122"/>
            </a:endParaRPr>
          </a:p>
        </p:txBody>
      </p:sp>
      <p:grpSp>
        <p:nvGrpSpPr>
          <p:cNvPr id="14340" name="组合 1"/>
          <p:cNvGrpSpPr/>
          <p:nvPr/>
        </p:nvGrpSpPr>
        <p:grpSpPr>
          <a:xfrm>
            <a:off x="1790700" y="2760662"/>
            <a:ext cx="5767388" cy="2001838"/>
            <a:chOff x="1790700" y="2303463"/>
            <a:chExt cx="5767388" cy="2001837"/>
          </a:xfrm>
        </p:grpSpPr>
        <p:sp>
          <p:nvSpPr>
            <p:cNvPr id="14342" name="Oval 3"/>
            <p:cNvSpPr/>
            <p:nvPr/>
          </p:nvSpPr>
          <p:spPr>
            <a:xfrm>
              <a:off x="3759200" y="2554288"/>
              <a:ext cx="1574800" cy="1473200"/>
            </a:xfrm>
            <a:prstGeom prst="ellipse">
              <a:avLst/>
            </a:prstGeom>
            <a:solidFill>
              <a:schemeClr val="folHlink"/>
            </a:solidFill>
            <a:ln w="25400">
              <a:noFill/>
              <a:miter lim="800000"/>
            </a:ln>
            <a:effectLst>
              <a:outerShdw dist="107763" dir="2700000" algn="ctr">
                <a:schemeClr val="bg2"/>
              </a:outerShdw>
            </a:effectLst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cxnSp>
          <p:nvCxnSpPr>
            <p:cNvPr id="14343" name="Line 4"/>
            <p:cNvCxnSpPr/>
            <p:nvPr/>
          </p:nvCxnSpPr>
          <p:spPr>
            <a:xfrm>
              <a:off x="2590800" y="2659063"/>
              <a:ext cx="1168400" cy="3492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4344" name="Line 5"/>
            <p:cNvCxnSpPr/>
            <p:nvPr/>
          </p:nvCxnSpPr>
          <p:spPr>
            <a:xfrm flipV="1">
              <a:off x="2578100" y="3608388"/>
              <a:ext cx="1206500" cy="266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4345" name="Line 6"/>
            <p:cNvCxnSpPr/>
            <p:nvPr/>
          </p:nvCxnSpPr>
          <p:spPr>
            <a:xfrm>
              <a:off x="5410200" y="3316288"/>
              <a:ext cx="11557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4346" name="Rectangle 7"/>
            <p:cNvSpPr/>
            <p:nvPr/>
          </p:nvSpPr>
          <p:spPr>
            <a:xfrm>
              <a:off x="1790700" y="2327275"/>
              <a:ext cx="876300" cy="771525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chemeClr val="tx1"/>
              </a:solidFill>
              <a:miter lim="800000"/>
            </a:ln>
            <a:effectLst>
              <a:outerShdw dist="107763" dir="2700000" algn="ctr">
                <a:schemeClr val="bg2"/>
              </a:outerShdw>
            </a:effectLst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4347" name="Rectangle 8"/>
            <p:cNvSpPr/>
            <p:nvPr/>
          </p:nvSpPr>
          <p:spPr>
            <a:xfrm>
              <a:off x="1816100" y="3533775"/>
              <a:ext cx="876300" cy="771525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chemeClr val="tx1"/>
              </a:solidFill>
              <a:miter lim="800000"/>
            </a:ln>
            <a:effectLst>
              <a:outerShdw dist="107763" dir="2700000" algn="ctr">
                <a:schemeClr val="bg2"/>
              </a:outerShdw>
            </a:effectLst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4348" name="Rectangle 9"/>
            <p:cNvSpPr/>
            <p:nvPr/>
          </p:nvSpPr>
          <p:spPr>
            <a:xfrm>
              <a:off x="6591300" y="2911475"/>
              <a:ext cx="876300" cy="771525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chemeClr val="tx1"/>
              </a:solidFill>
              <a:miter lim="800000"/>
            </a:ln>
            <a:effectLst>
              <a:outerShdw dist="107763" dir="2700000" algn="ctr">
                <a:schemeClr val="bg2"/>
              </a:outerShdw>
            </a:effectLst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4349" name="Rectangle 10"/>
            <p:cNvSpPr>
              <a:spLocks noChangeArrowheads="1"/>
            </p:cNvSpPr>
            <p:nvPr/>
          </p:nvSpPr>
          <p:spPr bwMode="auto">
            <a:xfrm>
              <a:off x="1916113" y="2474913"/>
              <a:ext cx="663575" cy="363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user</a:t>
              </a:r>
              <a:endPara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14350" name="Rectangle 11"/>
            <p:cNvSpPr>
              <a:spLocks noChangeArrowheads="1"/>
            </p:cNvSpPr>
            <p:nvPr/>
          </p:nvSpPr>
          <p:spPr bwMode="auto">
            <a:xfrm>
              <a:off x="2901950" y="2303463"/>
              <a:ext cx="13208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600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processing </a:t>
              </a:r>
              <a:endPara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600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request</a:t>
              </a:r>
              <a:endPara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14351" name="Rectangle 12"/>
            <p:cNvSpPr>
              <a:spLocks noChangeArrowheads="1"/>
            </p:cNvSpPr>
            <p:nvPr/>
          </p:nvSpPr>
          <p:spPr bwMode="auto">
            <a:xfrm>
              <a:off x="1801813" y="3627438"/>
              <a:ext cx="930275" cy="527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 algn="ctr">
                <a:lnSpc>
                  <a:spcPct val="80000"/>
                </a:lnSpc>
              </a:pPr>
              <a:r>
                <a:rPr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video</a:t>
              </a:r>
              <a:endPara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  <a:p>
              <a:pPr marL="0" marR="0" lvl="0" indent="0" algn="ctr">
                <a:lnSpc>
                  <a:spcPct val="80000"/>
                </a:lnSpc>
              </a:pPr>
              <a:r>
                <a:rPr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source</a:t>
              </a:r>
              <a:endPara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14352" name="Rectangle 13"/>
            <p:cNvSpPr>
              <a:spLocks noChangeArrowheads="1"/>
            </p:cNvSpPr>
            <p:nvPr/>
          </p:nvSpPr>
          <p:spPr bwMode="auto">
            <a:xfrm>
              <a:off x="2795588" y="3802063"/>
              <a:ext cx="13557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600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NTSC</a:t>
              </a:r>
              <a:endPara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600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video signal</a:t>
              </a:r>
              <a:endPara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14353" name="Rectangle 14"/>
            <p:cNvSpPr>
              <a:spLocks noChangeArrowheads="1"/>
            </p:cNvSpPr>
            <p:nvPr/>
          </p:nvSpPr>
          <p:spPr bwMode="auto">
            <a:xfrm>
              <a:off x="3948113" y="2887663"/>
              <a:ext cx="1285875" cy="708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digital</a:t>
              </a:r>
              <a:endPara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video</a:t>
              </a:r>
              <a:endPara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processor</a:t>
              </a:r>
              <a:endPara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14354" name="Rectangle 15"/>
            <p:cNvSpPr>
              <a:spLocks noChangeArrowheads="1"/>
            </p:cNvSpPr>
            <p:nvPr/>
          </p:nvSpPr>
          <p:spPr bwMode="auto">
            <a:xfrm>
              <a:off x="5310188" y="2544763"/>
              <a:ext cx="1152525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600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requested</a:t>
              </a:r>
              <a:endPara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600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video</a:t>
              </a:r>
              <a:endPara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  <a:p>
              <a:pPr marL="0" marR="0" lvl="0" indent="0" algn="ctr">
                <a:lnSpc>
                  <a:spcPct val="75000"/>
                </a:lnSpc>
              </a:pPr>
              <a:r>
                <a:rPr lang="en-US" altLang="zh-CN" sz="1600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signal</a:t>
              </a:r>
              <a:endParaRPr lang="en-US" altLang="zh-CN" sz="1600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14355" name="Rectangle 16"/>
            <p:cNvSpPr>
              <a:spLocks noChangeArrowheads="1"/>
            </p:cNvSpPr>
            <p:nvPr/>
          </p:nvSpPr>
          <p:spPr bwMode="auto">
            <a:xfrm>
              <a:off x="6526213" y="3084513"/>
              <a:ext cx="1031875" cy="363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monitor</a:t>
              </a:r>
              <a:endPara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</p:grpSp>
      <p:sp>
        <p:nvSpPr>
          <p:cNvPr id="14341" name="Rectangle 2"/>
          <p:cNvSpPr txBox="1">
            <a:spLocks noChangeArrowheads="1"/>
          </p:cNvSpPr>
          <p:nvPr/>
        </p:nvSpPr>
        <p:spPr bwMode="auto">
          <a:xfrm>
            <a:off x="1174750" y="1052513"/>
            <a:ext cx="64770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>
                <a:solidFill>
                  <a:schemeClr val="tx2"/>
                </a:solidFill>
                <a:ea typeface="宋体" pitchFamily="2" charset="-122"/>
              </a:rPr>
              <a:t>Constructing a DFD—I</a:t>
            </a:r>
            <a:endParaRPr lang="en-US" altLang="zh-CN" sz="4000">
              <a:solidFill>
                <a:schemeClr val="tx2"/>
              </a:solidFill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C31F43F3-AABD-49A0-AF01-89F1A0D272C0}" type="slidenum">
              <a:rPr lang="en-US" altLang="zh-CN" sz="1000">
                <a:ea typeface="ＭＳ Ｐゴシック" pitchFamily="-128" charset="-128"/>
              </a:rPr>
              <a:t>12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5363" name="Rectangle 2"/>
          <p:cNvSpPr/>
          <p:nvPr>
            <p:ph type="title" idx="4294967295"/>
          </p:nvPr>
        </p:nvSpPr>
        <p:spPr>
          <a:xfrm>
            <a:off x="1219200" y="1295400"/>
            <a:ext cx="5815012" cy="3302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Constructing a DFD—II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5364" name="Rectangle 3"/>
          <p:cNvSpPr/>
          <p:nvPr>
            <p:ph type="body" idx="4294967295"/>
          </p:nvPr>
        </p:nvSpPr>
        <p:spPr>
          <a:xfrm>
            <a:off x="1258888" y="1905000"/>
            <a:ext cx="7561262" cy="408146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t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to determine next level transforms</a:t>
            </a:r>
            <a:endParaRPr lang="en-US" altLang="zh-CN">
              <a:ea typeface="宋体" pitchFamily="2" charset="-122"/>
            </a:endParaRPr>
          </a:p>
          <a:p>
            <a:pPr lvl="0" eaLnBrk="1" hangingPunct="1"/>
            <a:r>
              <a:rPr lang="en-US" altLang="zh-CN">
                <a:ea typeface="宋体" pitchFamily="2" charset="-122"/>
              </a:rPr>
              <a:t>Each sub-DFD provides a more detailed description </a:t>
            </a:r>
            <a:endParaRPr lang="en-US" altLang="zh-CN">
              <a:ea typeface="宋体" pitchFamily="2" charset="-122"/>
            </a:endParaRPr>
          </a:p>
          <a:p>
            <a:pPr lvl="0" eaLnBrk="1" hangingPunct="1"/>
            <a:r>
              <a:rPr lang="en-US" altLang="zh-CN">
                <a:ea typeface="宋体" pitchFamily="2" charset="-122"/>
              </a:rPr>
              <a:t>“</a:t>
            </a:r>
            <a:r>
              <a:rPr lang="en-US" altLang="zh-CN">
                <a:solidFill>
                  <a:schemeClr val="folHlink"/>
                </a:solidFill>
                <a:ea typeface="宋体" pitchFamily="2" charset="-122"/>
              </a:rPr>
              <a:t>balance</a:t>
            </a:r>
            <a:r>
              <a:rPr lang="en-US" altLang="zh-CN">
                <a:ea typeface="宋体" pitchFamily="2" charset="-122"/>
              </a:rPr>
              <a:t>” the flow to maintain data flow continuity</a:t>
            </a:r>
            <a:endParaRPr lang="en-US" altLang="zh-CN">
              <a:ea typeface="宋体" pitchFamily="2" charset="-122"/>
            </a:endParaRPr>
          </a:p>
          <a:p>
            <a:pPr lvl="0" eaLnBrk="1" hangingPunct="1"/>
            <a:r>
              <a:rPr lang="en-US" altLang="zh-CN">
                <a:ea typeface="宋体" pitchFamily="2" charset="-122"/>
              </a:rPr>
              <a:t>each Process is refined until it does just one thing</a:t>
            </a:r>
            <a:endParaRPr lang="en-US" altLang="zh-CN">
              <a:ea typeface="宋体" pitchFamily="2" charset="-122"/>
            </a:endParaRPr>
          </a:p>
          <a:p>
            <a:pPr lvl="0" eaLnBrk="1" hangingPunct="1"/>
            <a:r>
              <a:rPr lang="en-US" altLang="zh-CN">
                <a:ea typeface="宋体" pitchFamily="2" charset="-122"/>
              </a:rPr>
              <a:t>most systems require between 3 and 7 levels for an adequate flow model</a:t>
            </a:r>
            <a:endParaRPr lang="en-US" altLang="zh-CN">
              <a:ea typeface="宋体" pitchFamily="2" charset="-122"/>
            </a:endParaRPr>
          </a:p>
          <a:p>
            <a:pPr lvl="0" eaLnBrk="1" hangingPunct="1"/>
            <a:r>
              <a:rPr lang="en-US" altLang="zh-CN">
                <a:ea typeface="宋体" pitchFamily="2" charset="-122"/>
              </a:rPr>
              <a:t>a single data flow item (arrow) may be expanded as levels increase</a:t>
            </a:r>
            <a:endParaRPr lang="en-US" altLang="zh-CN"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C08C2D45-347A-4FB3-9A55-61218F8593AD}" type="slidenum">
              <a:rPr lang="en-US" altLang="zh-CN" sz="1000">
                <a:ea typeface="ＭＳ Ｐゴシック" pitchFamily="-128" charset="-128"/>
              </a:rPr>
              <a:t>13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6387" name="Rectangle 2"/>
          <p:cNvSpPr/>
          <p:nvPr>
            <p:ph type="title" idx="4294967295"/>
          </p:nvPr>
        </p:nvSpPr>
        <p:spPr>
          <a:xfrm>
            <a:off x="1143000" y="1143000"/>
            <a:ext cx="6880225" cy="5540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The Data Flow Hierarchy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16388" name="Oval 3"/>
          <p:cNvSpPr/>
          <p:nvPr/>
        </p:nvSpPr>
        <p:spPr>
          <a:xfrm>
            <a:off x="4114800" y="2057400"/>
            <a:ext cx="1041400" cy="10255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cxnSp>
        <p:nvCxnSpPr>
          <p:cNvPr id="16389" name="Line 4"/>
          <p:cNvCxnSpPr/>
          <p:nvPr/>
        </p:nvCxnSpPr>
        <p:spPr>
          <a:xfrm>
            <a:off x="3302000" y="2589212"/>
            <a:ext cx="7747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390" name="Line 5"/>
          <p:cNvCxnSpPr/>
          <p:nvPr/>
        </p:nvCxnSpPr>
        <p:spPr>
          <a:xfrm>
            <a:off x="5207000" y="2589212"/>
            <a:ext cx="7747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6391" name="Rectangle 6"/>
          <p:cNvSpPr/>
          <p:nvPr/>
        </p:nvSpPr>
        <p:spPr>
          <a:xfrm>
            <a:off x="2679700" y="2235200"/>
            <a:ext cx="660400" cy="695325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6392" name="Rectangle 7"/>
          <p:cNvSpPr/>
          <p:nvPr/>
        </p:nvSpPr>
        <p:spPr>
          <a:xfrm>
            <a:off x="5994400" y="2273300"/>
            <a:ext cx="660400" cy="695325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6393" name="Rectangle 8"/>
          <p:cNvSpPr>
            <a:spLocks noChangeArrowheads="1"/>
          </p:cNvSpPr>
          <p:nvPr/>
        </p:nvSpPr>
        <p:spPr bwMode="auto">
          <a:xfrm>
            <a:off x="4506913" y="2306638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P</a:t>
            </a:r>
            <a:endParaRPr lang="en-US" altLang="zh-CN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394" name="Rectangle 9"/>
          <p:cNvSpPr>
            <a:spLocks noChangeArrowheads="1"/>
          </p:cNvSpPr>
          <p:nvPr/>
        </p:nvSpPr>
        <p:spPr bwMode="auto">
          <a:xfrm>
            <a:off x="3541713" y="2116138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a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395" name="Rectangle 10"/>
          <p:cNvSpPr>
            <a:spLocks noChangeArrowheads="1"/>
          </p:cNvSpPr>
          <p:nvPr/>
        </p:nvSpPr>
        <p:spPr bwMode="auto">
          <a:xfrm>
            <a:off x="5332413" y="2128838"/>
            <a:ext cx="366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b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396" name="Rectangle 11"/>
          <p:cNvSpPr>
            <a:spLocks noChangeArrowheads="1"/>
          </p:cNvSpPr>
          <p:nvPr/>
        </p:nvSpPr>
        <p:spPr bwMode="auto">
          <a:xfrm>
            <a:off x="2843213" y="2332038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x</a:t>
            </a:r>
            <a:endParaRPr lang="en-US" altLang="zh-CN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397" name="Rectangle 12"/>
          <p:cNvSpPr>
            <a:spLocks noChangeArrowheads="1"/>
          </p:cNvSpPr>
          <p:nvPr/>
        </p:nvSpPr>
        <p:spPr bwMode="auto">
          <a:xfrm>
            <a:off x="6157913" y="2332038"/>
            <a:ext cx="350837" cy="45402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y</a:t>
            </a:r>
            <a:endParaRPr lang="en-US" altLang="zh-CN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398" name="Oval 13"/>
          <p:cNvSpPr/>
          <p:nvPr/>
        </p:nvSpPr>
        <p:spPr>
          <a:xfrm>
            <a:off x="2717800" y="3784600"/>
            <a:ext cx="800100" cy="809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6399" name="Oval 14"/>
          <p:cNvSpPr/>
          <p:nvPr/>
        </p:nvSpPr>
        <p:spPr>
          <a:xfrm>
            <a:off x="4127500" y="3416300"/>
            <a:ext cx="800100" cy="809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6400" name="Oval 15"/>
          <p:cNvSpPr/>
          <p:nvPr/>
        </p:nvSpPr>
        <p:spPr>
          <a:xfrm>
            <a:off x="3848100" y="4611688"/>
            <a:ext cx="800100" cy="808038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6401" name="Oval 16"/>
          <p:cNvSpPr/>
          <p:nvPr/>
        </p:nvSpPr>
        <p:spPr>
          <a:xfrm>
            <a:off x="5130800" y="4279900"/>
            <a:ext cx="800100" cy="809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16402" name="Oval 17"/>
          <p:cNvSpPr/>
          <p:nvPr/>
        </p:nvSpPr>
        <p:spPr>
          <a:xfrm>
            <a:off x="6362700" y="4394200"/>
            <a:ext cx="800100" cy="809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cxnSp>
        <p:nvCxnSpPr>
          <p:cNvPr id="16403" name="Line 18"/>
          <p:cNvCxnSpPr/>
          <p:nvPr/>
        </p:nvCxnSpPr>
        <p:spPr>
          <a:xfrm>
            <a:off x="1917700" y="4113212"/>
            <a:ext cx="7747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404" name="Line 19"/>
          <p:cNvCxnSpPr/>
          <p:nvPr/>
        </p:nvCxnSpPr>
        <p:spPr>
          <a:xfrm>
            <a:off x="7239000" y="4849812"/>
            <a:ext cx="7747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405" name="Line 20"/>
          <p:cNvCxnSpPr/>
          <p:nvPr/>
        </p:nvCxnSpPr>
        <p:spPr>
          <a:xfrm flipV="1">
            <a:off x="3530600" y="3960812"/>
            <a:ext cx="546100" cy="1905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406" name="Line 21"/>
          <p:cNvCxnSpPr/>
          <p:nvPr/>
        </p:nvCxnSpPr>
        <p:spPr>
          <a:xfrm>
            <a:off x="3467100" y="4470400"/>
            <a:ext cx="419100" cy="25082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407" name="Line 22"/>
          <p:cNvCxnSpPr/>
          <p:nvPr/>
        </p:nvCxnSpPr>
        <p:spPr>
          <a:xfrm flipV="1">
            <a:off x="4673600" y="4837112"/>
            <a:ext cx="419100" cy="103188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408" name="Line 23"/>
          <p:cNvCxnSpPr/>
          <p:nvPr/>
        </p:nvCxnSpPr>
        <p:spPr>
          <a:xfrm>
            <a:off x="4902200" y="4076700"/>
            <a:ext cx="330200" cy="28892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409" name="Line 24"/>
          <p:cNvCxnSpPr/>
          <p:nvPr/>
        </p:nvCxnSpPr>
        <p:spPr>
          <a:xfrm>
            <a:off x="5956300" y="4762500"/>
            <a:ext cx="368300" cy="2222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6410" name="Rectangle 25"/>
          <p:cNvSpPr>
            <a:spLocks noChangeArrowheads="1"/>
          </p:cNvSpPr>
          <p:nvPr/>
        </p:nvSpPr>
        <p:spPr bwMode="auto">
          <a:xfrm>
            <a:off x="2932113" y="3957638"/>
            <a:ext cx="4476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p1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11" name="Rectangle 26"/>
          <p:cNvSpPr>
            <a:spLocks noChangeArrowheads="1"/>
          </p:cNvSpPr>
          <p:nvPr/>
        </p:nvSpPr>
        <p:spPr bwMode="auto">
          <a:xfrm>
            <a:off x="4316413" y="3614738"/>
            <a:ext cx="4476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p2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12" name="Rectangle 27"/>
          <p:cNvSpPr>
            <a:spLocks noChangeArrowheads="1"/>
          </p:cNvSpPr>
          <p:nvPr/>
        </p:nvSpPr>
        <p:spPr bwMode="auto">
          <a:xfrm>
            <a:off x="4037013" y="4833938"/>
            <a:ext cx="4476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p3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13" name="Rectangle 28"/>
          <p:cNvSpPr>
            <a:spLocks noChangeArrowheads="1"/>
          </p:cNvSpPr>
          <p:nvPr/>
        </p:nvSpPr>
        <p:spPr bwMode="auto">
          <a:xfrm>
            <a:off x="5319713" y="4491038"/>
            <a:ext cx="4476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p4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14" name="Rectangle 29"/>
          <p:cNvSpPr>
            <a:spLocks noChangeArrowheads="1"/>
          </p:cNvSpPr>
          <p:nvPr/>
        </p:nvSpPr>
        <p:spPr bwMode="auto">
          <a:xfrm>
            <a:off x="6564313" y="4592638"/>
            <a:ext cx="3079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1800" b="1">
                <a:solidFill>
                  <a:schemeClr val="bg1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5</a:t>
            </a:r>
            <a:endParaRPr lang="en-US" altLang="zh-CN" sz="1800" b="1">
              <a:solidFill>
                <a:schemeClr val="bg1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15" name="Rectangle 30"/>
          <p:cNvSpPr>
            <a:spLocks noChangeArrowheads="1"/>
          </p:cNvSpPr>
          <p:nvPr/>
        </p:nvSpPr>
        <p:spPr bwMode="auto">
          <a:xfrm>
            <a:off x="2081213" y="3678238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a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16" name="Rectangle 31"/>
          <p:cNvSpPr>
            <a:spLocks noChangeArrowheads="1"/>
          </p:cNvSpPr>
          <p:nvPr/>
        </p:nvSpPr>
        <p:spPr bwMode="auto">
          <a:xfrm>
            <a:off x="7389813" y="4402138"/>
            <a:ext cx="366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b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17" name="Freeform 32"/>
          <p:cNvSpPr/>
          <p:nvPr/>
        </p:nvSpPr>
        <p:spPr bwMode="auto">
          <a:xfrm>
            <a:off x="2451100" y="2614612"/>
            <a:ext cx="1614488" cy="2300288"/>
          </a:xfrm>
          <a:custGeom>
            <a:cxnLst>
              <a:cxn ang="0">
                <a:pos x="2147483646" y="0"/>
              </a:cxn>
              <a:cxn ang="0">
                <a:pos x="1895158087" y="953681488"/>
              </a:cxn>
              <a:cxn ang="0">
                <a:pos x="725805225" y="1495909855"/>
              </a:cxn>
              <a:cxn ang="0">
                <a:pos x="0" y="2147483646"/>
              </a:cxn>
            </a:cxnLst>
            <a:rect l="l" t="t" r="r" b="b"/>
            <a:pathLst>
              <a:path w="1017" h="1288">
                <a:moveTo>
                  <a:pt x="1016" y="0"/>
                </a:moveTo>
                <a:lnTo>
                  <a:pt x="752" y="299"/>
                </a:lnTo>
                <a:lnTo>
                  <a:pt x="288" y="469"/>
                </a:lnTo>
                <a:lnTo>
                  <a:pt x="0" y="1287"/>
                </a:lnTo>
              </a:path>
            </a:pathLst>
          </a:custGeom>
          <a:noFill/>
          <a:ln w="25400" cap="rnd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/>
        </p:txBody>
      </p:sp>
      <p:sp>
        <p:nvSpPr>
          <p:cNvPr id="16418" name="Freeform 33"/>
          <p:cNvSpPr/>
          <p:nvPr/>
        </p:nvSpPr>
        <p:spPr bwMode="auto">
          <a:xfrm>
            <a:off x="5194300" y="2601912"/>
            <a:ext cx="2135188" cy="2797175"/>
          </a:xfrm>
          <a:custGeom>
            <a:cxnLst>
              <a:cxn ang="0">
                <a:pos x="0" y="0"/>
              </a:cxn>
              <a:cxn ang="0">
                <a:pos x="987901481" y="145166773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l" t="t" r="r" b="b"/>
            <a:pathLst>
              <a:path w="1345" h="1566">
                <a:moveTo>
                  <a:pt x="0" y="0"/>
                </a:moveTo>
                <a:lnTo>
                  <a:pt x="392" y="455"/>
                </a:lnTo>
                <a:lnTo>
                  <a:pt x="1160" y="740"/>
                </a:lnTo>
                <a:lnTo>
                  <a:pt x="1344" y="1565"/>
                </a:lnTo>
              </a:path>
            </a:pathLst>
          </a:custGeom>
          <a:noFill/>
          <a:ln w="25400" cap="rnd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/>
        </p:txBody>
      </p:sp>
      <p:sp>
        <p:nvSpPr>
          <p:cNvPr id="16419" name="Rectangle 34"/>
          <p:cNvSpPr>
            <a:spLocks noChangeArrowheads="1"/>
          </p:cNvSpPr>
          <p:nvPr/>
        </p:nvSpPr>
        <p:spPr bwMode="auto">
          <a:xfrm>
            <a:off x="3567113" y="3563938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c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20" name="Rectangle 35"/>
          <p:cNvSpPr>
            <a:spLocks noChangeArrowheads="1"/>
          </p:cNvSpPr>
          <p:nvPr/>
        </p:nvSpPr>
        <p:spPr bwMode="auto">
          <a:xfrm>
            <a:off x="3376613" y="4565650"/>
            <a:ext cx="366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d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21" name="Rectangle 36"/>
          <p:cNvSpPr>
            <a:spLocks noChangeArrowheads="1"/>
          </p:cNvSpPr>
          <p:nvPr/>
        </p:nvSpPr>
        <p:spPr bwMode="auto">
          <a:xfrm>
            <a:off x="4748213" y="4859338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e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22" name="Rectangle 37"/>
          <p:cNvSpPr>
            <a:spLocks noChangeArrowheads="1"/>
          </p:cNvSpPr>
          <p:nvPr/>
        </p:nvSpPr>
        <p:spPr bwMode="auto">
          <a:xfrm>
            <a:off x="5053013" y="3741738"/>
            <a:ext cx="2825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f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23" name="Rectangle 38"/>
          <p:cNvSpPr>
            <a:spLocks noChangeArrowheads="1"/>
          </p:cNvSpPr>
          <p:nvPr/>
        </p:nvSpPr>
        <p:spPr bwMode="auto">
          <a:xfrm>
            <a:off x="5942013" y="4757738"/>
            <a:ext cx="366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g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24" name="Rectangle 39"/>
          <p:cNvSpPr>
            <a:spLocks noChangeArrowheads="1"/>
          </p:cNvSpPr>
          <p:nvPr/>
        </p:nvSpPr>
        <p:spPr bwMode="auto">
          <a:xfrm>
            <a:off x="6919913" y="2370138"/>
            <a:ext cx="1112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level 0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16425" name="Rectangle 40"/>
          <p:cNvSpPr>
            <a:spLocks noChangeArrowheads="1"/>
          </p:cNvSpPr>
          <p:nvPr/>
        </p:nvSpPr>
        <p:spPr bwMode="auto">
          <a:xfrm>
            <a:off x="2398713" y="5137150"/>
            <a:ext cx="1112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level 1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Text Box 16"/>
          <p:cNvSpPr/>
          <p:nvPr/>
        </p:nvSpPr>
        <p:spPr>
          <a:xfrm>
            <a:off x="2908300" y="5732462"/>
            <a:ext cx="34290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1800">
                <a:latin typeface="Times New Roman" pitchFamily="18" charset="0"/>
                <a:ea typeface="宋体" pitchFamily="2" charset="-122"/>
              </a:rPr>
              <a:t>教材管理系统的顶层</a:t>
            </a:r>
            <a:r>
              <a:rPr kumimoji="1" lang="en-US" altLang="zh-CN" sz="1800">
                <a:latin typeface="Times New Roman" pitchFamily="18" charset="0"/>
                <a:ea typeface="宋体" pitchFamily="2" charset="-122"/>
              </a:rPr>
              <a:t>DFD</a:t>
            </a:r>
            <a:endParaRPr kumimoji="1" lang="en-US" altLang="zh-CN" sz="1800"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17411" name="Group 23"/>
          <p:cNvGrpSpPr/>
          <p:nvPr/>
        </p:nvGrpSpPr>
        <p:grpSpPr>
          <a:xfrm>
            <a:off x="1425575" y="3648075"/>
            <a:ext cx="6477000" cy="1800225"/>
            <a:chOff x="839" y="2129"/>
            <a:chExt cx="4080" cy="1134"/>
          </a:xfrm>
        </p:grpSpPr>
        <p:sp>
          <p:nvSpPr>
            <p:cNvPr id="17414" name="Rectangle 5"/>
            <p:cNvSpPr/>
            <p:nvPr/>
          </p:nvSpPr>
          <p:spPr>
            <a:xfrm>
              <a:off x="839" y="2129"/>
              <a:ext cx="4080" cy="113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7415" name="Rectangle 6"/>
            <p:cNvSpPr/>
            <p:nvPr/>
          </p:nvSpPr>
          <p:spPr>
            <a:xfrm>
              <a:off x="1099" y="2393"/>
              <a:ext cx="624" cy="57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7416" name="Text Box 7"/>
            <p:cNvSpPr/>
            <p:nvPr/>
          </p:nvSpPr>
          <p:spPr>
            <a:xfrm>
              <a:off x="1147" y="2537"/>
              <a:ext cx="528" cy="28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b="1">
                  <a:solidFill>
                    <a:schemeClr val="accent1"/>
                  </a:solidFill>
                  <a:latin typeface="Times New Roman" pitchFamily="18" charset="0"/>
                  <a:ea typeface="宋体" pitchFamily="2" charset="-122"/>
                </a:rPr>
                <a:t>学生</a:t>
              </a:r>
              <a:endParaRPr kumimoji="1" lang="zh-CN" altLang="en-US" b="1">
                <a:solidFill>
                  <a:schemeClr val="accent1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7417" name="Oval 8"/>
            <p:cNvSpPr/>
            <p:nvPr/>
          </p:nvSpPr>
          <p:spPr>
            <a:xfrm>
              <a:off x="2299" y="2201"/>
              <a:ext cx="1344" cy="912"/>
            </a:xfrm>
            <a:prstGeom prst="ellipse">
              <a:avLst/>
            </a:prstGeom>
            <a:solidFill>
              <a:srgbClr val="008080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7418" name="Text Box 9"/>
            <p:cNvSpPr/>
            <p:nvPr/>
          </p:nvSpPr>
          <p:spPr>
            <a:xfrm>
              <a:off x="2539" y="2393"/>
              <a:ext cx="960" cy="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b="1">
                  <a:latin typeface="Times New Roman" pitchFamily="18" charset="0"/>
                  <a:ea typeface="宋体" pitchFamily="2" charset="-122"/>
                </a:rPr>
                <a:t>教材购销管理系统</a:t>
              </a:r>
              <a:endParaRPr kumimoji="1" lang="zh-CN" altLang="en-US" b="1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7419" name="Line 10"/>
            <p:cNvCxnSpPr/>
            <p:nvPr/>
          </p:nvCxnSpPr>
          <p:spPr>
            <a:xfrm>
              <a:off x="1723" y="2489"/>
              <a:ext cx="6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cxnSp>
          <p:nvCxnSpPr>
            <p:cNvPr id="17420" name="Line 11"/>
            <p:cNvCxnSpPr/>
            <p:nvPr/>
          </p:nvCxnSpPr>
          <p:spPr>
            <a:xfrm flipH="1" flipV="1">
              <a:off x="1723" y="2777"/>
              <a:ext cx="57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cxnSp>
          <p:nvCxnSpPr>
            <p:cNvPr id="17421" name="Line 12"/>
            <p:cNvCxnSpPr/>
            <p:nvPr/>
          </p:nvCxnSpPr>
          <p:spPr>
            <a:xfrm>
              <a:off x="3595" y="2489"/>
              <a:ext cx="6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cxnSp>
          <p:nvCxnSpPr>
            <p:cNvPr id="17422" name="Line 13"/>
            <p:cNvCxnSpPr/>
            <p:nvPr/>
          </p:nvCxnSpPr>
          <p:spPr>
            <a:xfrm flipH="1" flipV="1">
              <a:off x="3595" y="2825"/>
              <a:ext cx="6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sp>
          <p:nvSpPr>
            <p:cNvPr id="17423" name="Rectangle 14"/>
            <p:cNvSpPr/>
            <p:nvPr/>
          </p:nvSpPr>
          <p:spPr>
            <a:xfrm>
              <a:off x="4219" y="2345"/>
              <a:ext cx="624" cy="57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7424" name="Text Box 15"/>
            <p:cNvSpPr/>
            <p:nvPr/>
          </p:nvSpPr>
          <p:spPr>
            <a:xfrm>
              <a:off x="4267" y="2441"/>
              <a:ext cx="576" cy="40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 b="1">
                  <a:solidFill>
                    <a:schemeClr val="accent1"/>
                  </a:solidFill>
                  <a:latin typeface="Times New Roman" pitchFamily="18" charset="0"/>
                  <a:ea typeface="宋体" pitchFamily="2" charset="-122"/>
                </a:rPr>
                <a:t>书    库保管员</a:t>
              </a:r>
              <a:endParaRPr kumimoji="1" lang="zh-CN" altLang="en-US" sz="1800" b="1">
                <a:solidFill>
                  <a:schemeClr val="accent1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7425" name="Text Box 17"/>
            <p:cNvSpPr/>
            <p:nvPr/>
          </p:nvSpPr>
          <p:spPr>
            <a:xfrm>
              <a:off x="1771" y="2249"/>
              <a:ext cx="528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购书单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7426" name="Text Box 18"/>
            <p:cNvSpPr/>
            <p:nvPr/>
          </p:nvSpPr>
          <p:spPr>
            <a:xfrm>
              <a:off x="1819" y="2777"/>
              <a:ext cx="528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领书单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7427" name="Text Box 19"/>
            <p:cNvSpPr/>
            <p:nvPr/>
          </p:nvSpPr>
          <p:spPr>
            <a:xfrm>
              <a:off x="3595" y="2297"/>
              <a:ext cx="528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缺书单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7428" name="Text Box 20"/>
            <p:cNvSpPr/>
            <p:nvPr/>
          </p:nvSpPr>
          <p:spPr>
            <a:xfrm>
              <a:off x="3643" y="2825"/>
              <a:ext cx="720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进书通知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17412" name="Rectangle 21"/>
          <p:cNvSpPr/>
          <p:nvPr/>
        </p:nvSpPr>
        <p:spPr>
          <a:xfrm>
            <a:off x="1143000" y="1143000"/>
            <a:ext cx="7316788" cy="6207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lIns="90487" tIns="44450" rIns="90487" bIns="44450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>
                <a:solidFill>
                  <a:schemeClr val="tx2"/>
                </a:solidFill>
                <a:ea typeface="宋体" pitchFamily="2" charset="-122"/>
              </a:rPr>
              <a:t>Constructing DFD—Example</a:t>
            </a:r>
            <a:endParaRPr lang="en-US" altLang="zh-CN" sz="4000">
              <a:solidFill>
                <a:schemeClr val="tx2"/>
              </a:solidFill>
              <a:ea typeface="宋体" pitchFamily="2" charset="-122"/>
            </a:endParaRPr>
          </a:p>
        </p:txBody>
      </p:sp>
      <p:sp>
        <p:nvSpPr>
          <p:cNvPr id="17413" name="Rectangle 22"/>
          <p:cNvSpPr/>
          <p:nvPr/>
        </p:nvSpPr>
        <p:spPr>
          <a:xfrm>
            <a:off x="625475" y="1795462"/>
            <a:ext cx="8339138" cy="16319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0" indent="-342900">
              <a:spcBef>
                <a:spcPct val="0"/>
              </a:spcBef>
              <a:buClrTx/>
              <a:buSzTx/>
            </a:pPr>
            <a:r>
              <a:rPr lang="zh-CN" altLang="en-US" sz="2000">
                <a:latin typeface="宋体" pitchFamily="2" charset="-122"/>
                <a:ea typeface="宋体" pitchFamily="2" charset="-122"/>
              </a:rPr>
              <a:t>教材管理系统可分为：</a:t>
            </a:r>
            <a:r>
              <a:rPr lang="zh-CN" altLang="en-US" sz="2000">
                <a:solidFill>
                  <a:schemeClr val="folHlink"/>
                </a:solidFill>
                <a:latin typeface="宋体" pitchFamily="2" charset="-122"/>
                <a:ea typeface="宋体" pitchFamily="2" charset="-122"/>
              </a:rPr>
              <a:t>销售子系统和采购子系统</a:t>
            </a:r>
            <a:endParaRPr lang="zh-CN" altLang="en-US" sz="2000">
              <a:solidFill>
                <a:schemeClr val="folHlink"/>
              </a:solidFill>
              <a:latin typeface="宋体" pitchFamily="2" charset="-122"/>
              <a:ea typeface="宋体" pitchFamily="2" charset="-122"/>
            </a:endParaRPr>
          </a:p>
          <a:p>
            <a:pPr marL="342900" lvl="0" indent="-342900">
              <a:spcBef>
                <a:spcPct val="0"/>
              </a:spcBef>
              <a:buClrTx/>
              <a:buSzTx/>
            </a:pPr>
            <a:r>
              <a:rPr lang="zh-CN" altLang="en-US" sz="200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销售子系统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：由教师或学生提交购书单，经教材科发行人员审核是有效购书单后，开发票、登记并返给学生领书单，学生凭领书单领书。</a:t>
            </a:r>
            <a:endParaRPr lang="zh-CN" altLang="en-US" sz="2000">
              <a:latin typeface="宋体" pitchFamily="2" charset="-122"/>
              <a:ea typeface="宋体" pitchFamily="2" charset="-122"/>
            </a:endParaRPr>
          </a:p>
          <a:p>
            <a:pPr marL="342900" lvl="0" indent="-342900">
              <a:spcBef>
                <a:spcPct val="0"/>
              </a:spcBef>
              <a:buClrTx/>
              <a:buSzTx/>
            </a:pPr>
            <a:r>
              <a:rPr lang="zh-CN" altLang="en-US" sz="200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采购子系统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：若是脱销教材，则登记缺书信息，并发缺书单给书库采购人员；一旦新书入库后，即发进书通知告知系统。</a:t>
            </a:r>
            <a:endParaRPr lang="en-US" altLang="zh-CN" sz="200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灯片编号占位符 3"/>
          <p:cNvSpPr/>
          <p:nvPr>
            <p:ph type="sldNum" idx="4294967295"/>
          </p:nvPr>
        </p:nvSpPr>
        <p:spPr>
          <a:xfrm>
            <a:off x="1219200" y="6248400"/>
            <a:ext cx="5486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119ABD0C-3C07-4A56-9DC4-82F737D08EDB}" type="slidenum">
              <a:rPr lang="zh-CN" altLang="en-US" sz="1000">
                <a:ea typeface="ＭＳ Ｐゴシック" pitchFamily="-128" charset="-128"/>
              </a:rPr>
              <a:t>15</a:t>
            </a:fld>
            <a:endParaRPr lang="en-US" altLang="zh-CN" sz="1000">
              <a:ea typeface="ＭＳ Ｐゴシック" pitchFamily="-128" charset="-128"/>
            </a:endParaRPr>
          </a:p>
        </p:txBody>
      </p:sp>
      <p:grpSp>
        <p:nvGrpSpPr>
          <p:cNvPr id="18435" name="Group 4"/>
          <p:cNvGrpSpPr/>
          <p:nvPr/>
        </p:nvGrpSpPr>
        <p:grpSpPr>
          <a:xfrm>
            <a:off x="900112" y="2133600"/>
            <a:ext cx="7620000" cy="3505200"/>
            <a:chOff x="480" y="1968"/>
            <a:chExt cx="4800" cy="2208"/>
          </a:xfrm>
        </p:grpSpPr>
        <p:sp>
          <p:nvSpPr>
            <p:cNvPr id="18437" name="Rectangle 5"/>
            <p:cNvSpPr/>
            <p:nvPr/>
          </p:nvSpPr>
          <p:spPr>
            <a:xfrm>
              <a:off x="480" y="1968"/>
              <a:ext cx="4800" cy="2208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FF0000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8438" name="Rectangle 6"/>
            <p:cNvSpPr/>
            <p:nvPr/>
          </p:nvSpPr>
          <p:spPr>
            <a:xfrm>
              <a:off x="576" y="2688"/>
              <a:ext cx="624" cy="57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8439" name="Text Box 7"/>
            <p:cNvSpPr/>
            <p:nvPr/>
          </p:nvSpPr>
          <p:spPr>
            <a:xfrm>
              <a:off x="624" y="2832"/>
              <a:ext cx="528" cy="28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b="1">
                  <a:solidFill>
                    <a:schemeClr val="accent1"/>
                  </a:solidFill>
                  <a:latin typeface="Times New Roman" pitchFamily="18" charset="0"/>
                  <a:ea typeface="宋体" pitchFamily="2" charset="-122"/>
                </a:rPr>
                <a:t>学生</a:t>
              </a:r>
              <a:endParaRPr kumimoji="1" lang="zh-CN" altLang="en-US" b="1">
                <a:solidFill>
                  <a:schemeClr val="accent1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8440" name="Line 8"/>
            <p:cNvCxnSpPr/>
            <p:nvPr/>
          </p:nvCxnSpPr>
          <p:spPr>
            <a:xfrm>
              <a:off x="1200" y="2784"/>
              <a:ext cx="6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cxnSp>
          <p:nvCxnSpPr>
            <p:cNvPr id="18441" name="Line 9"/>
            <p:cNvCxnSpPr/>
            <p:nvPr/>
          </p:nvCxnSpPr>
          <p:spPr>
            <a:xfrm flipH="1" flipV="1">
              <a:off x="1200" y="3072"/>
              <a:ext cx="6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cxnSp>
          <p:nvCxnSpPr>
            <p:cNvPr id="18442" name="Line 10"/>
            <p:cNvCxnSpPr/>
            <p:nvPr/>
          </p:nvCxnSpPr>
          <p:spPr>
            <a:xfrm>
              <a:off x="3936" y="2736"/>
              <a:ext cx="52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cxnSp>
          <p:nvCxnSpPr>
            <p:cNvPr id="18443" name="Line 11"/>
            <p:cNvCxnSpPr/>
            <p:nvPr/>
          </p:nvCxnSpPr>
          <p:spPr>
            <a:xfrm flipH="1" flipV="1">
              <a:off x="3984" y="2976"/>
              <a:ext cx="48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tailEnd type="triangle"/>
            </a:ln>
          </p:spPr>
        </p:cxnSp>
        <p:sp>
          <p:nvSpPr>
            <p:cNvPr id="18444" name="Rectangle 12"/>
            <p:cNvSpPr/>
            <p:nvPr/>
          </p:nvSpPr>
          <p:spPr>
            <a:xfrm>
              <a:off x="4464" y="2544"/>
              <a:ext cx="624" cy="57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 b="1">
                  <a:solidFill>
                    <a:schemeClr val="accent1"/>
                  </a:solidFill>
                  <a:latin typeface="Times New Roman" pitchFamily="18" charset="0"/>
                  <a:ea typeface="宋体" pitchFamily="2" charset="-122"/>
                </a:rPr>
                <a:t>书    库</a:t>
              </a:r>
              <a:endParaRPr kumimoji="1" lang="zh-CN" altLang="en-US" sz="1800" b="1">
                <a:solidFill>
                  <a:schemeClr val="accent1"/>
                </a:solidFill>
                <a:latin typeface="Times New Roman" pitchFamily="18" charset="0"/>
                <a:ea typeface="宋体" pitchFamily="2" charset="-122"/>
              </a:endParaRP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 b="1">
                  <a:solidFill>
                    <a:schemeClr val="accent1"/>
                  </a:solidFill>
                  <a:latin typeface="Times New Roman" pitchFamily="18" charset="0"/>
                  <a:ea typeface="宋体" pitchFamily="2" charset="-122"/>
                </a:rPr>
                <a:t>保管员</a:t>
              </a:r>
              <a:endParaRPr kumimoji="1" lang="zh-CN" altLang="en-US" sz="1800" b="1">
                <a:solidFill>
                  <a:schemeClr val="accent1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445" name="Text Box 13"/>
            <p:cNvSpPr/>
            <p:nvPr/>
          </p:nvSpPr>
          <p:spPr>
            <a:xfrm>
              <a:off x="2016" y="3840"/>
              <a:ext cx="2160" cy="23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第一层</a:t>
              </a: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DFD</a:t>
              </a: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图</a:t>
              </a: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—</a:t>
              </a: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教材管理系统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446" name="Oval 14"/>
            <p:cNvSpPr/>
            <p:nvPr/>
          </p:nvSpPr>
          <p:spPr>
            <a:xfrm>
              <a:off x="1824" y="2544"/>
              <a:ext cx="768" cy="720"/>
            </a:xfrm>
            <a:prstGeom prst="ellipse">
              <a:avLst/>
            </a:prstGeom>
            <a:solidFill>
              <a:srgbClr val="008080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8447" name="Text Box 15"/>
            <p:cNvSpPr/>
            <p:nvPr/>
          </p:nvSpPr>
          <p:spPr>
            <a:xfrm>
              <a:off x="1296" y="2592"/>
              <a:ext cx="528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购书单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448" name="Text Box 16"/>
            <p:cNvSpPr/>
            <p:nvPr/>
          </p:nvSpPr>
          <p:spPr>
            <a:xfrm>
              <a:off x="1344" y="3072"/>
              <a:ext cx="528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领书单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449" name="Text Box 17"/>
            <p:cNvSpPr/>
            <p:nvPr/>
          </p:nvSpPr>
          <p:spPr>
            <a:xfrm>
              <a:off x="1920" y="2640"/>
              <a:ext cx="576" cy="49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1</a:t>
              </a:r>
              <a:endParaRPr kumimoji="1" lang="en-US" altLang="zh-CN" sz="1800">
                <a:latin typeface="Times New Roman" pitchFamily="18" charset="0"/>
                <a:ea typeface="宋体" pitchFamily="2" charset="-122"/>
              </a:endParaRPr>
            </a:p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销 售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450" name="Oval 18"/>
            <p:cNvSpPr/>
            <p:nvPr/>
          </p:nvSpPr>
          <p:spPr>
            <a:xfrm>
              <a:off x="3216" y="2544"/>
              <a:ext cx="768" cy="720"/>
            </a:xfrm>
            <a:prstGeom prst="ellipse">
              <a:avLst/>
            </a:prstGeom>
            <a:solidFill>
              <a:srgbClr val="008080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8451" name="Text Box 19"/>
            <p:cNvSpPr/>
            <p:nvPr/>
          </p:nvSpPr>
          <p:spPr>
            <a:xfrm>
              <a:off x="3312" y="2640"/>
              <a:ext cx="576" cy="49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2</a:t>
              </a:r>
              <a:endParaRPr kumimoji="1" lang="en-US" altLang="zh-CN" sz="1800">
                <a:latin typeface="Times New Roman" pitchFamily="18" charset="0"/>
                <a:ea typeface="宋体" pitchFamily="2" charset="-122"/>
              </a:endParaRPr>
            </a:p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采购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8452" name="Line 20"/>
            <p:cNvCxnSpPr/>
            <p:nvPr/>
          </p:nvCxnSpPr>
          <p:spPr>
            <a:xfrm flipH="1">
              <a:off x="2592" y="2880"/>
              <a:ext cx="624" cy="0"/>
            </a:xfrm>
            <a:prstGeom prst="line">
              <a:avLst/>
            </a:prstGeom>
            <a:noFill/>
            <a:ln>
              <a:solidFill>
                <a:schemeClr val="bg2"/>
              </a:solidFill>
              <a:miter lim="800000"/>
              <a:tailEnd type="triangle"/>
            </a:ln>
          </p:spPr>
        </p:cxnSp>
        <p:sp>
          <p:nvSpPr>
            <p:cNvPr id="18453" name="Text Box 21"/>
            <p:cNvSpPr/>
            <p:nvPr/>
          </p:nvSpPr>
          <p:spPr>
            <a:xfrm>
              <a:off x="2592" y="2688"/>
              <a:ext cx="720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进书通知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8454" name="Line 22"/>
            <p:cNvCxnSpPr/>
            <p:nvPr/>
          </p:nvCxnSpPr>
          <p:spPr>
            <a:xfrm>
              <a:off x="2352" y="3504"/>
              <a:ext cx="1104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18455" name="Line 23"/>
            <p:cNvCxnSpPr/>
            <p:nvPr/>
          </p:nvCxnSpPr>
          <p:spPr>
            <a:xfrm>
              <a:off x="2352" y="3696"/>
              <a:ext cx="1104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18456" name="Text Box 24"/>
            <p:cNvSpPr/>
            <p:nvPr/>
          </p:nvSpPr>
          <p:spPr>
            <a:xfrm>
              <a:off x="2448" y="3504"/>
              <a:ext cx="960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F2: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缺书登记表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8457" name="Line 25"/>
            <p:cNvCxnSpPr/>
            <p:nvPr/>
          </p:nvCxnSpPr>
          <p:spPr>
            <a:xfrm>
              <a:off x="2400" y="2064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18458" name="Line 26"/>
            <p:cNvCxnSpPr/>
            <p:nvPr/>
          </p:nvCxnSpPr>
          <p:spPr>
            <a:xfrm>
              <a:off x="2400" y="2256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18459" name="Text Box 27"/>
            <p:cNvSpPr/>
            <p:nvPr/>
          </p:nvSpPr>
          <p:spPr>
            <a:xfrm>
              <a:off x="2448" y="2064"/>
              <a:ext cx="960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F1: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教材存量表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460" name="Freeform 28"/>
            <p:cNvSpPr/>
            <p:nvPr/>
          </p:nvSpPr>
          <p:spPr bwMode="auto">
            <a:xfrm>
              <a:off x="2400" y="2256"/>
              <a:ext cx="336" cy="336"/>
            </a:xfrm>
            <a:custGeom>
              <a:cxnLst>
                <a:cxn ang="0">
                  <a:pos x="0" y="336"/>
                </a:cxn>
                <a:cxn ang="0">
                  <a:pos x="192" y="240"/>
                </a:cxn>
                <a:cxn ang="0">
                  <a:pos x="336" y="0"/>
                </a:cxn>
              </a:cxnLst>
              <a:rect l="l" t="t" r="r" b="b"/>
              <a:pathLst>
                <a:path w="336" h="336">
                  <a:moveTo>
                    <a:pt x="0" y="336"/>
                  </a:moveTo>
                  <a:cubicBezTo>
                    <a:pt x="68" y="316"/>
                    <a:pt x="136" y="296"/>
                    <a:pt x="192" y="240"/>
                  </a:cubicBezTo>
                  <a:cubicBezTo>
                    <a:pt x="248" y="184"/>
                    <a:pt x="296" y="32"/>
                    <a:pt x="336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18461" name="Freeform 29"/>
            <p:cNvSpPr/>
            <p:nvPr/>
          </p:nvSpPr>
          <p:spPr bwMode="auto">
            <a:xfrm>
              <a:off x="3024" y="2256"/>
              <a:ext cx="304" cy="384"/>
            </a:xfrm>
            <a:custGeom>
              <a:cxnLst>
                <a:cxn ang="0">
                  <a:pos x="16" y="0"/>
                </a:cxn>
                <a:cxn ang="0">
                  <a:pos x="16" y="144"/>
                </a:cxn>
                <a:cxn ang="0">
                  <a:pos x="112" y="288"/>
                </a:cxn>
                <a:cxn ang="0">
                  <a:pos x="304" y="384"/>
                </a:cxn>
              </a:cxnLst>
              <a:rect l="l" t="t" r="r" b="b"/>
              <a:pathLst>
                <a:path w="304" h="384">
                  <a:moveTo>
                    <a:pt x="16" y="0"/>
                  </a:moveTo>
                  <a:cubicBezTo>
                    <a:pt x="8" y="48"/>
                    <a:pt x="0" y="96"/>
                    <a:pt x="16" y="144"/>
                  </a:cubicBezTo>
                  <a:cubicBezTo>
                    <a:pt x="32" y="192"/>
                    <a:pt x="64" y="248"/>
                    <a:pt x="112" y="288"/>
                  </a:cubicBezTo>
                  <a:cubicBezTo>
                    <a:pt x="160" y="328"/>
                    <a:pt x="272" y="360"/>
                    <a:pt x="304" y="384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18462" name="Freeform 30"/>
            <p:cNvSpPr/>
            <p:nvPr/>
          </p:nvSpPr>
          <p:spPr bwMode="auto">
            <a:xfrm>
              <a:off x="2496" y="3168"/>
              <a:ext cx="240" cy="336"/>
            </a:xfrm>
            <a:custGeom>
              <a:cxnLst>
                <a:cxn ang="0">
                  <a:pos x="0" y="0"/>
                </a:cxn>
                <a:cxn ang="0">
                  <a:pos x="96" y="48"/>
                </a:cxn>
                <a:cxn ang="0">
                  <a:pos x="192" y="144"/>
                </a:cxn>
                <a:cxn ang="0">
                  <a:pos x="240" y="336"/>
                </a:cxn>
              </a:cxnLst>
              <a:rect l="l" t="t" r="r" b="b"/>
              <a:pathLst>
                <a:path w="240" h="336">
                  <a:moveTo>
                    <a:pt x="0" y="0"/>
                  </a:moveTo>
                  <a:cubicBezTo>
                    <a:pt x="32" y="12"/>
                    <a:pt x="64" y="24"/>
                    <a:pt x="96" y="48"/>
                  </a:cubicBezTo>
                  <a:cubicBezTo>
                    <a:pt x="128" y="72"/>
                    <a:pt x="168" y="96"/>
                    <a:pt x="192" y="144"/>
                  </a:cubicBezTo>
                  <a:cubicBezTo>
                    <a:pt x="216" y="192"/>
                    <a:pt x="228" y="264"/>
                    <a:pt x="240" y="336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18463" name="Freeform 31"/>
            <p:cNvSpPr/>
            <p:nvPr/>
          </p:nvSpPr>
          <p:spPr bwMode="auto">
            <a:xfrm>
              <a:off x="3112" y="3120"/>
              <a:ext cx="200" cy="384"/>
            </a:xfrm>
            <a:custGeom>
              <a:cxnLst>
                <a:cxn ang="0">
                  <a:pos x="200" y="0"/>
                </a:cxn>
                <a:cxn ang="0">
                  <a:pos x="56" y="96"/>
                </a:cxn>
                <a:cxn ang="0">
                  <a:pos x="8" y="288"/>
                </a:cxn>
                <a:cxn ang="0">
                  <a:pos x="8" y="384"/>
                </a:cxn>
              </a:cxnLst>
              <a:rect l="l" t="t" r="r" b="b"/>
              <a:pathLst>
                <a:path w="200" h="384">
                  <a:moveTo>
                    <a:pt x="200" y="0"/>
                  </a:moveTo>
                  <a:cubicBezTo>
                    <a:pt x="144" y="24"/>
                    <a:pt x="88" y="48"/>
                    <a:pt x="56" y="96"/>
                  </a:cubicBezTo>
                  <a:cubicBezTo>
                    <a:pt x="24" y="144"/>
                    <a:pt x="16" y="240"/>
                    <a:pt x="8" y="288"/>
                  </a:cubicBezTo>
                  <a:cubicBezTo>
                    <a:pt x="0" y="336"/>
                    <a:pt x="4" y="360"/>
                    <a:pt x="8" y="384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18464" name="Text Box 32"/>
            <p:cNvSpPr/>
            <p:nvPr/>
          </p:nvSpPr>
          <p:spPr>
            <a:xfrm>
              <a:off x="3888" y="2544"/>
              <a:ext cx="528" cy="2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缺书单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465" name="Text Box 33"/>
            <p:cNvSpPr/>
            <p:nvPr/>
          </p:nvSpPr>
          <p:spPr>
            <a:xfrm>
              <a:off x="3936" y="3024"/>
              <a:ext cx="720" cy="19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400">
                  <a:latin typeface="Times New Roman" pitchFamily="18" charset="0"/>
                  <a:ea typeface="宋体" pitchFamily="2" charset="-122"/>
                </a:rPr>
                <a:t>进书通知</a:t>
              </a:r>
              <a:endParaRPr kumimoji="1" lang="zh-CN" altLang="en-US" sz="1400"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18436" name="Rectangle 34"/>
          <p:cNvSpPr/>
          <p:nvPr/>
        </p:nvSpPr>
        <p:spPr>
          <a:xfrm>
            <a:off x="1219200" y="908050"/>
            <a:ext cx="6996112" cy="7175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lIns="90487" tIns="44450" rIns="90487" bIns="44450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>
                <a:solidFill>
                  <a:schemeClr val="tx2"/>
                </a:solidFill>
                <a:ea typeface="宋体" pitchFamily="2" charset="-122"/>
              </a:rPr>
              <a:t>Constructing DFD—Example</a:t>
            </a:r>
            <a:endParaRPr lang="en-US" altLang="zh-CN" sz="4000">
              <a:solidFill>
                <a:schemeClr val="tx2"/>
              </a:solidFill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灯片编号占位符 3"/>
          <p:cNvSpPr/>
          <p:nvPr>
            <p:ph type="sldNum" idx="4294967295"/>
          </p:nvPr>
        </p:nvSpPr>
        <p:spPr>
          <a:xfrm>
            <a:off x="1219200" y="6248400"/>
            <a:ext cx="5486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1F107097-C81B-4B39-8461-40635A58B3C2}" type="slidenum">
              <a:rPr lang="zh-CN" altLang="en-US" sz="1000">
                <a:ea typeface="ＭＳ Ｐゴシック" pitchFamily="-128" charset="-128"/>
              </a:rPr>
              <a:t>16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19459" name="Rectangle 3"/>
          <p:cNvSpPr/>
          <p:nvPr>
            <p:ph type="body" idx="4294967295"/>
          </p:nvPr>
        </p:nvSpPr>
        <p:spPr>
          <a:xfrm>
            <a:off x="1828800" y="1905000"/>
            <a:ext cx="6934200" cy="41910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lvl="0" eaLnBrk="1" hangingPunct="1"/>
            <a:endParaRPr lang="zh-CN" altLang="en-US">
              <a:ea typeface="宋体" pitchFamily="2" charset="-122"/>
            </a:endParaRPr>
          </a:p>
        </p:txBody>
      </p:sp>
      <p:sp>
        <p:nvSpPr>
          <p:cNvPr id="19460" name="Rectangle 4"/>
          <p:cNvSpPr/>
          <p:nvPr/>
        </p:nvSpPr>
        <p:spPr>
          <a:xfrm>
            <a:off x="1219200" y="1295400"/>
            <a:ext cx="7313612" cy="3302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lIns="90487" tIns="44450" rIns="90487" bIns="44450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>
                <a:solidFill>
                  <a:schemeClr val="tx2"/>
                </a:solidFill>
                <a:ea typeface="宋体" pitchFamily="2" charset="-122"/>
              </a:rPr>
              <a:t>Constructing DFD—Example</a:t>
            </a:r>
            <a:endParaRPr lang="en-US" altLang="zh-CN" sz="4000">
              <a:solidFill>
                <a:schemeClr val="tx2"/>
              </a:solidFill>
              <a:ea typeface="宋体" pitchFamily="2" charset="-122"/>
            </a:endParaRPr>
          </a:p>
        </p:txBody>
      </p:sp>
      <p:grpSp>
        <p:nvGrpSpPr>
          <p:cNvPr id="19461" name="Group 5"/>
          <p:cNvGrpSpPr/>
          <p:nvPr/>
        </p:nvGrpSpPr>
        <p:grpSpPr>
          <a:xfrm>
            <a:off x="684212" y="1844675"/>
            <a:ext cx="8026400" cy="4895850"/>
            <a:chOff x="192" y="432"/>
            <a:chExt cx="5328" cy="3744"/>
          </a:xfrm>
        </p:grpSpPr>
        <p:sp>
          <p:nvSpPr>
            <p:cNvPr id="19463" name="Rectangle 6"/>
            <p:cNvSpPr/>
            <p:nvPr/>
          </p:nvSpPr>
          <p:spPr>
            <a:xfrm>
              <a:off x="192" y="432"/>
              <a:ext cx="5328" cy="374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9464" name="Oval 7"/>
            <p:cNvSpPr/>
            <p:nvPr/>
          </p:nvSpPr>
          <p:spPr>
            <a:xfrm>
              <a:off x="1344" y="2400"/>
              <a:ext cx="720" cy="672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9465" name="Text Box 8"/>
            <p:cNvSpPr/>
            <p:nvPr/>
          </p:nvSpPr>
          <p:spPr>
            <a:xfrm>
              <a:off x="1440" y="2448"/>
              <a:ext cx="528" cy="6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1.1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审 查有效性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66" name="Oval 9"/>
            <p:cNvSpPr/>
            <p:nvPr/>
          </p:nvSpPr>
          <p:spPr>
            <a:xfrm>
              <a:off x="2496" y="2400"/>
              <a:ext cx="720" cy="672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9467" name="Text Box 10"/>
            <p:cNvSpPr/>
            <p:nvPr/>
          </p:nvSpPr>
          <p:spPr>
            <a:xfrm>
              <a:off x="2591" y="2544"/>
              <a:ext cx="530" cy="44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1.2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开发票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68" name="Line 11"/>
            <p:cNvCxnSpPr/>
            <p:nvPr/>
          </p:nvCxnSpPr>
          <p:spPr>
            <a:xfrm>
              <a:off x="2064" y="2736"/>
              <a:ext cx="432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9469" name="Text Box 12"/>
            <p:cNvSpPr/>
            <p:nvPr/>
          </p:nvSpPr>
          <p:spPr>
            <a:xfrm>
              <a:off x="2016" y="2567"/>
              <a:ext cx="528" cy="44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有效 购书单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70" name="Oval 13"/>
            <p:cNvSpPr/>
            <p:nvPr/>
          </p:nvSpPr>
          <p:spPr>
            <a:xfrm>
              <a:off x="3648" y="2400"/>
              <a:ext cx="720" cy="672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9471" name="Text Box 14"/>
            <p:cNvSpPr/>
            <p:nvPr/>
          </p:nvSpPr>
          <p:spPr>
            <a:xfrm>
              <a:off x="3648" y="2448"/>
              <a:ext cx="720" cy="44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1.3      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开领书单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72" name="Line 15"/>
            <p:cNvCxnSpPr/>
            <p:nvPr/>
          </p:nvCxnSpPr>
          <p:spPr>
            <a:xfrm>
              <a:off x="3216" y="2736"/>
              <a:ext cx="432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9473" name="Text Box 16"/>
            <p:cNvSpPr/>
            <p:nvPr/>
          </p:nvSpPr>
          <p:spPr>
            <a:xfrm>
              <a:off x="3168" y="2544"/>
              <a:ext cx="528" cy="25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发票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74" name="Oval 17"/>
            <p:cNvSpPr/>
            <p:nvPr/>
          </p:nvSpPr>
          <p:spPr>
            <a:xfrm>
              <a:off x="3648" y="1296"/>
              <a:ext cx="672" cy="624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9475" name="Text Box 18"/>
            <p:cNvSpPr/>
            <p:nvPr/>
          </p:nvSpPr>
          <p:spPr>
            <a:xfrm>
              <a:off x="3744" y="1344"/>
              <a:ext cx="480" cy="63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1.4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登记缺书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76" name="Oval 19"/>
            <p:cNvSpPr/>
            <p:nvPr/>
          </p:nvSpPr>
          <p:spPr>
            <a:xfrm>
              <a:off x="2640" y="1296"/>
              <a:ext cx="672" cy="624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19477" name="Text Box 20"/>
            <p:cNvSpPr/>
            <p:nvPr/>
          </p:nvSpPr>
          <p:spPr>
            <a:xfrm>
              <a:off x="2736" y="1344"/>
              <a:ext cx="480" cy="63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1.5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补售教材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78" name="Line 21"/>
            <p:cNvCxnSpPr/>
            <p:nvPr/>
          </p:nvCxnSpPr>
          <p:spPr>
            <a:xfrm>
              <a:off x="2880" y="720"/>
              <a:ext cx="1104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19479" name="Line 22"/>
            <p:cNvCxnSpPr/>
            <p:nvPr/>
          </p:nvCxnSpPr>
          <p:spPr>
            <a:xfrm>
              <a:off x="2880" y="912"/>
              <a:ext cx="1104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19480" name="Text Box 23"/>
            <p:cNvSpPr/>
            <p:nvPr/>
          </p:nvSpPr>
          <p:spPr>
            <a:xfrm>
              <a:off x="2928" y="720"/>
              <a:ext cx="960" cy="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F2: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缺书登记表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81" name="Freeform 24"/>
            <p:cNvSpPr/>
            <p:nvPr/>
          </p:nvSpPr>
          <p:spPr bwMode="auto">
            <a:xfrm>
              <a:off x="3168" y="912"/>
              <a:ext cx="152" cy="432"/>
            </a:xfrm>
            <a:custGeom>
              <a:cxnLst>
                <a:cxn ang="0">
                  <a:pos x="144" y="0"/>
                </a:cxn>
                <a:cxn ang="0">
                  <a:pos x="144" y="144"/>
                </a:cxn>
                <a:cxn ang="0">
                  <a:pos x="96" y="288"/>
                </a:cxn>
                <a:cxn ang="0">
                  <a:pos x="0" y="432"/>
                </a:cxn>
              </a:cxnLst>
              <a:rect l="l" t="t" r="r" b="b"/>
              <a:pathLst>
                <a:path w="152" h="432">
                  <a:moveTo>
                    <a:pt x="144" y="0"/>
                  </a:moveTo>
                  <a:cubicBezTo>
                    <a:pt x="148" y="48"/>
                    <a:pt x="152" y="96"/>
                    <a:pt x="144" y="144"/>
                  </a:cubicBezTo>
                  <a:cubicBezTo>
                    <a:pt x="136" y="192"/>
                    <a:pt x="120" y="240"/>
                    <a:pt x="96" y="288"/>
                  </a:cubicBezTo>
                  <a:cubicBezTo>
                    <a:pt x="72" y="336"/>
                    <a:pt x="36" y="384"/>
                    <a:pt x="0" y="43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19482" name="Freeform 25"/>
            <p:cNvSpPr/>
            <p:nvPr/>
          </p:nvSpPr>
          <p:spPr bwMode="auto">
            <a:xfrm>
              <a:off x="3584" y="912"/>
              <a:ext cx="160" cy="480"/>
            </a:xfrm>
            <a:custGeom>
              <a:cxnLst>
                <a:cxn ang="0">
                  <a:pos x="16" y="0"/>
                </a:cxn>
                <a:cxn ang="0">
                  <a:pos x="16" y="192"/>
                </a:cxn>
                <a:cxn ang="0">
                  <a:pos x="112" y="432"/>
                </a:cxn>
                <a:cxn ang="0">
                  <a:pos x="160" y="480"/>
                </a:cxn>
              </a:cxnLst>
              <a:rect l="l" t="t" r="r" b="b"/>
              <a:pathLst>
                <a:path w="160" h="480">
                  <a:moveTo>
                    <a:pt x="16" y="0"/>
                  </a:moveTo>
                  <a:cubicBezTo>
                    <a:pt x="8" y="60"/>
                    <a:pt x="0" y="120"/>
                    <a:pt x="16" y="192"/>
                  </a:cubicBezTo>
                  <a:cubicBezTo>
                    <a:pt x="32" y="264"/>
                    <a:pt x="88" y="384"/>
                    <a:pt x="112" y="432"/>
                  </a:cubicBezTo>
                  <a:cubicBezTo>
                    <a:pt x="136" y="480"/>
                    <a:pt x="136" y="464"/>
                    <a:pt x="160" y="48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19483" name="Rectangle 26"/>
            <p:cNvSpPr/>
            <p:nvPr/>
          </p:nvSpPr>
          <p:spPr>
            <a:xfrm>
              <a:off x="384" y="2448"/>
              <a:ext cx="432" cy="528"/>
            </a:xfrm>
            <a:prstGeom prst="rect">
              <a:avLst/>
            </a:prstGeom>
            <a:solidFill>
              <a:schemeClr val="hlink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>
                  <a:latin typeface="Times New Roman" pitchFamily="18" charset="0"/>
                  <a:ea typeface="宋体" pitchFamily="2" charset="-122"/>
                </a:rPr>
                <a:t>学生</a:t>
              </a:r>
              <a:endParaRPr kumimoji="1" lang="zh-CN" altLang="en-US" sz="20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84" name="Rectangle 27"/>
            <p:cNvSpPr/>
            <p:nvPr/>
          </p:nvSpPr>
          <p:spPr>
            <a:xfrm>
              <a:off x="4896" y="2448"/>
              <a:ext cx="384" cy="528"/>
            </a:xfrm>
            <a:prstGeom prst="rect">
              <a:avLst/>
            </a:prstGeom>
            <a:solidFill>
              <a:schemeClr val="hlink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学生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85" name="Line 28"/>
            <p:cNvCxnSpPr/>
            <p:nvPr/>
          </p:nvCxnSpPr>
          <p:spPr>
            <a:xfrm>
              <a:off x="816" y="2592"/>
              <a:ext cx="528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9486" name="Line 29"/>
            <p:cNvCxnSpPr/>
            <p:nvPr/>
          </p:nvCxnSpPr>
          <p:spPr>
            <a:xfrm flipH="1">
              <a:off x="816" y="2880"/>
              <a:ext cx="528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9487" name="Text Box 30"/>
            <p:cNvSpPr/>
            <p:nvPr/>
          </p:nvSpPr>
          <p:spPr>
            <a:xfrm>
              <a:off x="816" y="2879"/>
              <a:ext cx="672" cy="25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无效书单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488" name="Text Box 31"/>
            <p:cNvSpPr/>
            <p:nvPr/>
          </p:nvSpPr>
          <p:spPr>
            <a:xfrm>
              <a:off x="864" y="2400"/>
              <a:ext cx="528" cy="25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领书单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89" name="Line 32"/>
            <p:cNvCxnSpPr/>
            <p:nvPr/>
          </p:nvCxnSpPr>
          <p:spPr>
            <a:xfrm>
              <a:off x="1584" y="2016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19490" name="Line 33"/>
            <p:cNvCxnSpPr/>
            <p:nvPr/>
          </p:nvCxnSpPr>
          <p:spPr>
            <a:xfrm>
              <a:off x="1584" y="2208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19491" name="Freeform 34"/>
            <p:cNvSpPr/>
            <p:nvPr/>
          </p:nvSpPr>
          <p:spPr bwMode="auto">
            <a:xfrm>
              <a:off x="2112" y="2208"/>
              <a:ext cx="432" cy="384"/>
            </a:xfrm>
            <a:custGeom>
              <a:cxnLst>
                <a:cxn ang="0">
                  <a:pos x="0" y="0"/>
                </a:cxn>
                <a:cxn ang="0">
                  <a:pos x="48" y="74"/>
                </a:cxn>
                <a:cxn ang="0">
                  <a:pos x="288" y="166"/>
                </a:cxn>
                <a:cxn ang="0">
                  <a:pos x="432" y="203"/>
                </a:cxn>
              </a:cxnLst>
              <a:rect l="l" t="t" r="r" b="b"/>
              <a:pathLst>
                <a:path w="432" h="528">
                  <a:moveTo>
                    <a:pt x="0" y="0"/>
                  </a:moveTo>
                  <a:cubicBezTo>
                    <a:pt x="0" y="60"/>
                    <a:pt x="0" y="120"/>
                    <a:pt x="48" y="192"/>
                  </a:cubicBezTo>
                  <a:cubicBezTo>
                    <a:pt x="96" y="264"/>
                    <a:pt x="224" y="376"/>
                    <a:pt x="288" y="432"/>
                  </a:cubicBezTo>
                  <a:cubicBezTo>
                    <a:pt x="352" y="488"/>
                    <a:pt x="392" y="508"/>
                    <a:pt x="432" y="528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cxnSp>
          <p:nvCxnSpPr>
            <p:cNvPr id="19492" name="Line 35"/>
            <p:cNvCxnSpPr/>
            <p:nvPr/>
          </p:nvCxnSpPr>
          <p:spPr>
            <a:xfrm>
              <a:off x="4368" y="2736"/>
              <a:ext cx="528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9493" name="Text Box 36"/>
            <p:cNvSpPr/>
            <p:nvPr/>
          </p:nvSpPr>
          <p:spPr>
            <a:xfrm>
              <a:off x="4368" y="2544"/>
              <a:ext cx="528" cy="25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领书单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94" name="Line 37"/>
            <p:cNvCxnSpPr/>
            <p:nvPr/>
          </p:nvCxnSpPr>
          <p:spPr>
            <a:xfrm>
              <a:off x="1152" y="3408"/>
              <a:ext cx="1008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19495" name="Line 38"/>
            <p:cNvCxnSpPr/>
            <p:nvPr/>
          </p:nvCxnSpPr>
          <p:spPr>
            <a:xfrm>
              <a:off x="1152" y="3600"/>
              <a:ext cx="1008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19496" name="Text Box 39"/>
            <p:cNvSpPr/>
            <p:nvPr/>
          </p:nvSpPr>
          <p:spPr>
            <a:xfrm>
              <a:off x="1104" y="3408"/>
              <a:ext cx="1152" cy="23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400">
                  <a:latin typeface="Times New Roman" pitchFamily="18" charset="0"/>
                  <a:ea typeface="宋体" pitchFamily="2" charset="-122"/>
                </a:rPr>
                <a:t>F3: </a:t>
              </a:r>
              <a:r>
                <a:rPr kumimoji="1" lang="zh-CN" altLang="en-US" sz="1400">
                  <a:latin typeface="Times New Roman" pitchFamily="18" charset="0"/>
                  <a:ea typeface="宋体" pitchFamily="2" charset="-122"/>
                </a:rPr>
                <a:t>各班学生用书表</a:t>
              </a:r>
              <a:endParaRPr kumimoji="1" lang="zh-CN" altLang="en-US" sz="14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97" name="Line 40"/>
            <p:cNvCxnSpPr/>
            <p:nvPr/>
          </p:nvCxnSpPr>
          <p:spPr>
            <a:xfrm flipH="1" flipV="1">
              <a:off x="1680" y="3072"/>
              <a:ext cx="0" cy="336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9498" name="Text Box 41"/>
            <p:cNvSpPr/>
            <p:nvPr/>
          </p:nvSpPr>
          <p:spPr>
            <a:xfrm>
              <a:off x="2591" y="3408"/>
              <a:ext cx="1153" cy="23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400">
                  <a:latin typeface="Times New Roman" pitchFamily="18" charset="0"/>
                  <a:ea typeface="宋体" pitchFamily="2" charset="-122"/>
                </a:rPr>
                <a:t>F4: </a:t>
              </a:r>
              <a:r>
                <a:rPr kumimoji="1" lang="zh-CN" altLang="en-US" sz="1400">
                  <a:latin typeface="Times New Roman" pitchFamily="18" charset="0"/>
                  <a:ea typeface="宋体" pitchFamily="2" charset="-122"/>
                </a:rPr>
                <a:t>售书登记表</a:t>
              </a:r>
              <a:endParaRPr kumimoji="1" lang="zh-CN" altLang="en-US" sz="14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499" name="Line 42"/>
            <p:cNvCxnSpPr/>
            <p:nvPr/>
          </p:nvCxnSpPr>
          <p:spPr>
            <a:xfrm>
              <a:off x="2736" y="3408"/>
              <a:ext cx="816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19500" name="Line 43"/>
            <p:cNvCxnSpPr/>
            <p:nvPr/>
          </p:nvCxnSpPr>
          <p:spPr>
            <a:xfrm>
              <a:off x="2736" y="3600"/>
              <a:ext cx="816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19501" name="Freeform 44"/>
            <p:cNvSpPr/>
            <p:nvPr/>
          </p:nvSpPr>
          <p:spPr bwMode="auto">
            <a:xfrm>
              <a:off x="2016" y="2928"/>
              <a:ext cx="936" cy="480"/>
            </a:xfrm>
            <a:custGeom>
              <a:cxnLst>
                <a:cxn ang="0">
                  <a:pos x="864" y="480"/>
                </a:cxn>
                <a:cxn ang="0">
                  <a:pos x="864" y="384"/>
                </a:cxn>
                <a:cxn ang="0">
                  <a:pos x="432" y="192"/>
                </a:cxn>
                <a:cxn ang="0">
                  <a:pos x="0" y="0"/>
                </a:cxn>
              </a:cxnLst>
              <a:rect l="l" t="t" r="r" b="b"/>
              <a:pathLst>
                <a:path w="936" h="480">
                  <a:moveTo>
                    <a:pt x="864" y="480"/>
                  </a:moveTo>
                  <a:cubicBezTo>
                    <a:pt x="900" y="456"/>
                    <a:pt x="936" y="432"/>
                    <a:pt x="864" y="384"/>
                  </a:cubicBezTo>
                  <a:cubicBezTo>
                    <a:pt x="792" y="336"/>
                    <a:pt x="576" y="256"/>
                    <a:pt x="432" y="192"/>
                  </a:cubicBezTo>
                  <a:cubicBezTo>
                    <a:pt x="288" y="128"/>
                    <a:pt x="144" y="64"/>
                    <a:pt x="0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19502" name="Freeform 45"/>
            <p:cNvSpPr/>
            <p:nvPr/>
          </p:nvSpPr>
          <p:spPr bwMode="auto">
            <a:xfrm>
              <a:off x="3264" y="2928"/>
              <a:ext cx="432" cy="480"/>
            </a:xfrm>
            <a:custGeom>
              <a:cxnLst>
                <a:cxn ang="0">
                  <a:pos x="432" y="0"/>
                </a:cxn>
                <a:cxn ang="0">
                  <a:pos x="192" y="96"/>
                </a:cxn>
                <a:cxn ang="0">
                  <a:pos x="48" y="288"/>
                </a:cxn>
                <a:cxn ang="0">
                  <a:pos x="0" y="480"/>
                </a:cxn>
              </a:cxnLst>
              <a:rect l="l" t="t" r="r" b="b"/>
              <a:pathLst>
                <a:path w="432" h="480">
                  <a:moveTo>
                    <a:pt x="432" y="0"/>
                  </a:moveTo>
                  <a:cubicBezTo>
                    <a:pt x="344" y="24"/>
                    <a:pt x="256" y="48"/>
                    <a:pt x="192" y="96"/>
                  </a:cubicBezTo>
                  <a:cubicBezTo>
                    <a:pt x="128" y="144"/>
                    <a:pt x="80" y="224"/>
                    <a:pt x="48" y="288"/>
                  </a:cubicBezTo>
                  <a:cubicBezTo>
                    <a:pt x="16" y="352"/>
                    <a:pt x="8" y="416"/>
                    <a:pt x="0" y="48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cxnSp>
          <p:nvCxnSpPr>
            <p:cNvPr id="19503" name="Line 46"/>
            <p:cNvCxnSpPr/>
            <p:nvPr/>
          </p:nvCxnSpPr>
          <p:spPr>
            <a:xfrm flipH="1">
              <a:off x="2880" y="1920"/>
              <a:ext cx="96" cy="48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19504" name="Line 47"/>
            <p:cNvCxnSpPr/>
            <p:nvPr/>
          </p:nvCxnSpPr>
          <p:spPr>
            <a:xfrm flipV="1">
              <a:off x="3120" y="1920"/>
              <a:ext cx="720" cy="57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9505" name="Text Box 48"/>
            <p:cNvSpPr/>
            <p:nvPr/>
          </p:nvSpPr>
          <p:spPr>
            <a:xfrm>
              <a:off x="2880" y="1968"/>
              <a:ext cx="480" cy="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 补售书单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506" name="Text Box 49"/>
            <p:cNvSpPr/>
            <p:nvPr/>
          </p:nvSpPr>
          <p:spPr>
            <a:xfrm>
              <a:off x="3600" y="2016"/>
              <a:ext cx="481" cy="44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 暂缺书单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507" name="Rectangle 50"/>
            <p:cNvSpPr/>
            <p:nvPr/>
          </p:nvSpPr>
          <p:spPr>
            <a:xfrm>
              <a:off x="1440" y="1344"/>
              <a:ext cx="480" cy="432"/>
            </a:xfrm>
            <a:prstGeom prst="rect">
              <a:avLst/>
            </a:prstGeom>
            <a:solidFill>
              <a:schemeClr val="hlink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>
                  <a:latin typeface="Times New Roman" pitchFamily="18" charset="0"/>
                  <a:ea typeface="宋体" pitchFamily="2" charset="-122"/>
                </a:rPr>
                <a:t>采购子系统</a:t>
              </a:r>
              <a:endParaRPr kumimoji="1" lang="en-US" altLang="zh-CN" sz="20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9508" name="Line 51"/>
            <p:cNvCxnSpPr/>
            <p:nvPr/>
          </p:nvCxnSpPr>
          <p:spPr>
            <a:xfrm>
              <a:off x="1920" y="1536"/>
              <a:ext cx="72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19509" name="Text Box 52"/>
            <p:cNvSpPr/>
            <p:nvPr/>
          </p:nvSpPr>
          <p:spPr>
            <a:xfrm>
              <a:off x="288" y="576"/>
              <a:ext cx="2160" cy="28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第二层</a:t>
              </a: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DFD</a:t>
              </a: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图</a:t>
              </a: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—</a:t>
              </a: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销售子系统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9510" name="Text Box 53"/>
            <p:cNvSpPr/>
            <p:nvPr/>
          </p:nvSpPr>
          <p:spPr>
            <a:xfrm>
              <a:off x="1584" y="2016"/>
              <a:ext cx="960" cy="44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F1: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教材存量表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19462" name="Rectangle 54"/>
          <p:cNvSpPr/>
          <p:nvPr/>
        </p:nvSpPr>
        <p:spPr>
          <a:xfrm>
            <a:off x="3419475" y="2924175"/>
            <a:ext cx="984250" cy="30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1400">
                <a:latin typeface="Arial"/>
                <a:ea typeface="宋体" pitchFamily="2" charset="-122"/>
              </a:rPr>
              <a:t>进书通知</a:t>
            </a:r>
            <a:endParaRPr kumimoji="1" lang="zh-CN" altLang="en-US" sz="1400">
              <a:latin typeface="Arial"/>
              <a:ea typeface="宋体" pitchFamily="2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灯片编号占位符 3"/>
          <p:cNvSpPr/>
          <p:nvPr>
            <p:ph type="sldNum" idx="4294967295"/>
          </p:nvPr>
        </p:nvSpPr>
        <p:spPr>
          <a:xfrm>
            <a:off x="1219200" y="6248400"/>
            <a:ext cx="5486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1C3A28B-5792-4057-BF56-D57246350BC8}" type="slidenum">
              <a:rPr lang="zh-CN" altLang="en-US" sz="1000">
                <a:ea typeface="ＭＳ Ｐゴシック" pitchFamily="-128" charset="-128"/>
              </a:rPr>
              <a:t>17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20483" name="Rectangle 4"/>
          <p:cNvSpPr/>
          <p:nvPr/>
        </p:nvSpPr>
        <p:spPr>
          <a:xfrm>
            <a:off x="1219200" y="1295400"/>
            <a:ext cx="7148512" cy="33020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lIns="90487" tIns="44450" rIns="90487" bIns="44450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>
                <a:solidFill>
                  <a:schemeClr val="tx2"/>
                </a:solidFill>
                <a:ea typeface="宋体" pitchFamily="2" charset="-122"/>
              </a:rPr>
              <a:t>Constructing DFD—Example</a:t>
            </a:r>
            <a:endParaRPr lang="en-US" altLang="zh-CN" sz="4000">
              <a:solidFill>
                <a:schemeClr val="tx2"/>
              </a:solidFill>
              <a:ea typeface="宋体" pitchFamily="2" charset="-122"/>
            </a:endParaRPr>
          </a:p>
        </p:txBody>
      </p:sp>
      <p:grpSp>
        <p:nvGrpSpPr>
          <p:cNvPr id="20484" name="Group 5"/>
          <p:cNvGrpSpPr/>
          <p:nvPr/>
        </p:nvGrpSpPr>
        <p:grpSpPr>
          <a:xfrm>
            <a:off x="1258888" y="1844675"/>
            <a:ext cx="7108825" cy="4699000"/>
            <a:chOff x="576" y="480"/>
            <a:chExt cx="4704" cy="3504"/>
          </a:xfrm>
        </p:grpSpPr>
        <p:sp>
          <p:nvSpPr>
            <p:cNvPr id="20485" name="Rectangle 6"/>
            <p:cNvSpPr/>
            <p:nvPr/>
          </p:nvSpPr>
          <p:spPr>
            <a:xfrm>
              <a:off x="576" y="480"/>
              <a:ext cx="4704" cy="350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20486" name="Oval 7"/>
            <p:cNvSpPr/>
            <p:nvPr/>
          </p:nvSpPr>
          <p:spPr>
            <a:xfrm>
              <a:off x="2448" y="2544"/>
              <a:ext cx="912" cy="816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20487" name="Text Box 8"/>
            <p:cNvSpPr/>
            <p:nvPr/>
          </p:nvSpPr>
          <p:spPr>
            <a:xfrm>
              <a:off x="2496" y="2639"/>
              <a:ext cx="816" cy="61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2.3         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修改教材库存和待购量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488" name="Oval 9"/>
            <p:cNvSpPr/>
            <p:nvPr/>
          </p:nvSpPr>
          <p:spPr>
            <a:xfrm>
              <a:off x="3744" y="1008"/>
              <a:ext cx="672" cy="672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20489" name="Oval 10"/>
            <p:cNvSpPr/>
            <p:nvPr/>
          </p:nvSpPr>
          <p:spPr>
            <a:xfrm>
              <a:off x="2496" y="1008"/>
              <a:ext cx="720" cy="672"/>
            </a:xfrm>
            <a:prstGeom prst="ellipse">
              <a:avLst/>
            </a:prstGeom>
            <a:solidFill>
              <a:srgbClr val="C0C0C0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20490" name="Text Box 11"/>
            <p:cNvSpPr/>
            <p:nvPr/>
          </p:nvSpPr>
          <p:spPr>
            <a:xfrm>
              <a:off x="2496" y="1057"/>
              <a:ext cx="720" cy="61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2.1      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按 书 号 汇总缺书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20491" name="Line 12"/>
            <p:cNvCxnSpPr/>
            <p:nvPr/>
          </p:nvCxnSpPr>
          <p:spPr>
            <a:xfrm>
              <a:off x="1392" y="672"/>
              <a:ext cx="1104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20492" name="Line 13"/>
            <p:cNvCxnSpPr/>
            <p:nvPr/>
          </p:nvCxnSpPr>
          <p:spPr>
            <a:xfrm>
              <a:off x="1392" y="864"/>
              <a:ext cx="1104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20493" name="Text Box 14"/>
            <p:cNvSpPr/>
            <p:nvPr/>
          </p:nvSpPr>
          <p:spPr>
            <a:xfrm>
              <a:off x="1488" y="672"/>
              <a:ext cx="960" cy="43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F2: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缺书登记表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494" name="Rectangle 15"/>
            <p:cNvSpPr/>
            <p:nvPr/>
          </p:nvSpPr>
          <p:spPr>
            <a:xfrm>
              <a:off x="864" y="2640"/>
              <a:ext cx="768" cy="576"/>
            </a:xfrm>
            <a:prstGeom prst="rect">
              <a:avLst/>
            </a:prstGeom>
            <a:solidFill>
              <a:schemeClr val="hlink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>
                  <a:latin typeface="Times New Roman" pitchFamily="18" charset="0"/>
                  <a:ea typeface="宋体" pitchFamily="2" charset="-122"/>
                </a:rPr>
                <a:t>销售</a:t>
              </a:r>
              <a:endParaRPr kumimoji="1" lang="zh-CN" altLang="en-US" sz="2000">
                <a:latin typeface="Times New Roman" pitchFamily="18" charset="0"/>
                <a:ea typeface="宋体" pitchFamily="2" charset="-122"/>
              </a:endParaRP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>
                  <a:latin typeface="Times New Roman" pitchFamily="18" charset="0"/>
                  <a:ea typeface="宋体" pitchFamily="2" charset="-122"/>
                </a:rPr>
                <a:t>子系统</a:t>
              </a:r>
              <a:endParaRPr kumimoji="1" lang="zh-CN" altLang="en-US" sz="20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495" name="Rectangle 16"/>
            <p:cNvSpPr/>
            <p:nvPr/>
          </p:nvSpPr>
          <p:spPr>
            <a:xfrm>
              <a:off x="4224" y="2640"/>
              <a:ext cx="720" cy="528"/>
            </a:xfrm>
            <a:prstGeom prst="rect">
              <a:avLst/>
            </a:prstGeom>
            <a:solidFill>
              <a:schemeClr val="hlink"/>
            </a:solidFill>
            <a:ln>
              <a:solidFill>
                <a:schemeClr val="bg2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书库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保管员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20496" name="Line 17"/>
            <p:cNvCxnSpPr/>
            <p:nvPr/>
          </p:nvCxnSpPr>
          <p:spPr>
            <a:xfrm flipH="1">
              <a:off x="1632" y="2928"/>
              <a:ext cx="816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20497" name="Line 18"/>
            <p:cNvCxnSpPr/>
            <p:nvPr/>
          </p:nvCxnSpPr>
          <p:spPr>
            <a:xfrm>
              <a:off x="1488" y="1968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20498" name="Line 19"/>
            <p:cNvCxnSpPr/>
            <p:nvPr/>
          </p:nvCxnSpPr>
          <p:spPr>
            <a:xfrm>
              <a:off x="1488" y="2160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20499" name="Text Box 20"/>
            <p:cNvSpPr/>
            <p:nvPr/>
          </p:nvSpPr>
          <p:spPr>
            <a:xfrm>
              <a:off x="1536" y="1968"/>
              <a:ext cx="960" cy="43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F1: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教材存量表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500" name="Text Box 21"/>
            <p:cNvSpPr/>
            <p:nvPr/>
          </p:nvSpPr>
          <p:spPr>
            <a:xfrm>
              <a:off x="1680" y="2736"/>
              <a:ext cx="768" cy="25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进书通知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501" name="Text Box 22"/>
            <p:cNvSpPr/>
            <p:nvPr/>
          </p:nvSpPr>
          <p:spPr>
            <a:xfrm>
              <a:off x="1920" y="3552"/>
              <a:ext cx="2160" cy="27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第二层</a:t>
              </a: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DFD</a:t>
              </a: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图</a:t>
              </a:r>
              <a:r>
                <a:rPr kumimoji="1" lang="en-US" altLang="zh-CN" sz="1800">
                  <a:latin typeface="Times New Roman" pitchFamily="18" charset="0"/>
                  <a:ea typeface="宋体" pitchFamily="2" charset="-122"/>
                </a:rPr>
                <a:t>—</a:t>
              </a:r>
              <a:r>
                <a:rPr kumimoji="1" lang="zh-CN" altLang="en-US" sz="1800">
                  <a:latin typeface="Times New Roman" pitchFamily="18" charset="0"/>
                  <a:ea typeface="宋体" pitchFamily="2" charset="-122"/>
                </a:rPr>
                <a:t>采购子系统</a:t>
              </a:r>
              <a:endParaRPr kumimoji="1" lang="zh-CN" altLang="en-US" sz="18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502" name="Freeform 23"/>
            <p:cNvSpPr/>
            <p:nvPr/>
          </p:nvSpPr>
          <p:spPr bwMode="auto">
            <a:xfrm>
              <a:off x="2088" y="864"/>
              <a:ext cx="408" cy="480"/>
            </a:xfrm>
            <a:custGeom>
              <a:cxnLst>
                <a:cxn ang="0">
                  <a:pos x="24" y="0"/>
                </a:cxn>
                <a:cxn ang="0">
                  <a:pos x="24" y="192"/>
                </a:cxn>
                <a:cxn ang="0">
                  <a:pos x="168" y="384"/>
                </a:cxn>
                <a:cxn ang="0">
                  <a:pos x="408" y="480"/>
                </a:cxn>
              </a:cxnLst>
              <a:rect l="l" t="t" r="r" b="b"/>
              <a:pathLst>
                <a:path w="408" h="480">
                  <a:moveTo>
                    <a:pt x="24" y="0"/>
                  </a:moveTo>
                  <a:cubicBezTo>
                    <a:pt x="12" y="64"/>
                    <a:pt x="0" y="128"/>
                    <a:pt x="24" y="192"/>
                  </a:cubicBezTo>
                  <a:cubicBezTo>
                    <a:pt x="48" y="256"/>
                    <a:pt x="104" y="336"/>
                    <a:pt x="168" y="384"/>
                  </a:cubicBezTo>
                  <a:cubicBezTo>
                    <a:pt x="232" y="432"/>
                    <a:pt x="320" y="456"/>
                    <a:pt x="408" y="48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0503" name="Text Box 24"/>
            <p:cNvSpPr/>
            <p:nvPr/>
          </p:nvSpPr>
          <p:spPr>
            <a:xfrm>
              <a:off x="3744" y="1057"/>
              <a:ext cx="720" cy="61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2.2         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按出版社 统计缺书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20504" name="Line 25"/>
            <p:cNvCxnSpPr/>
            <p:nvPr/>
          </p:nvCxnSpPr>
          <p:spPr>
            <a:xfrm>
              <a:off x="2688" y="1968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20505" name="Line 26"/>
            <p:cNvCxnSpPr/>
            <p:nvPr/>
          </p:nvCxnSpPr>
          <p:spPr>
            <a:xfrm>
              <a:off x="2688" y="2160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20506" name="Text Box 27"/>
            <p:cNvSpPr/>
            <p:nvPr/>
          </p:nvSpPr>
          <p:spPr>
            <a:xfrm>
              <a:off x="2736" y="1968"/>
              <a:ext cx="960" cy="43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F5: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待购教材表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20507" name="Line 28"/>
            <p:cNvCxnSpPr/>
            <p:nvPr/>
          </p:nvCxnSpPr>
          <p:spPr>
            <a:xfrm>
              <a:off x="4128" y="1968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cxnSp>
          <p:nvCxnSpPr>
            <p:cNvPr id="20508" name="Line 29"/>
            <p:cNvCxnSpPr/>
            <p:nvPr/>
          </p:nvCxnSpPr>
          <p:spPr>
            <a:xfrm>
              <a:off x="4128" y="2160"/>
              <a:ext cx="960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</a:ln>
          </p:spPr>
        </p:cxnSp>
        <p:sp>
          <p:nvSpPr>
            <p:cNvPr id="20509" name="Text Box 30"/>
            <p:cNvSpPr/>
            <p:nvPr/>
          </p:nvSpPr>
          <p:spPr>
            <a:xfrm>
              <a:off x="4176" y="1968"/>
              <a:ext cx="960" cy="43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en-US" altLang="zh-CN" sz="1600">
                  <a:latin typeface="Times New Roman" pitchFamily="18" charset="0"/>
                  <a:ea typeface="宋体" pitchFamily="2" charset="-122"/>
                </a:rPr>
                <a:t>F6: </a:t>
              </a: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教材一览表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20510" name="Line 31"/>
            <p:cNvCxnSpPr/>
            <p:nvPr/>
          </p:nvCxnSpPr>
          <p:spPr>
            <a:xfrm flipH="1">
              <a:off x="3360" y="2928"/>
              <a:ext cx="864" cy="0"/>
            </a:xfrm>
            <a:prstGeom prst="line">
              <a:avLst/>
            </a:prstGeom>
            <a:noFill/>
            <a:ln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20511" name="Text Box 32"/>
            <p:cNvSpPr/>
            <p:nvPr/>
          </p:nvSpPr>
          <p:spPr>
            <a:xfrm>
              <a:off x="3360" y="2736"/>
              <a:ext cx="768" cy="25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zh-CN" altLang="en-US" sz="1600">
                  <a:latin typeface="Times New Roman" pitchFamily="18" charset="0"/>
                  <a:ea typeface="宋体" pitchFamily="2" charset="-122"/>
                </a:rPr>
                <a:t>进书通知</a:t>
              </a:r>
              <a:endParaRPr kumimoji="1" lang="zh-CN" altLang="en-US" sz="16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0512" name="Freeform 33"/>
            <p:cNvSpPr/>
            <p:nvPr/>
          </p:nvSpPr>
          <p:spPr bwMode="auto">
            <a:xfrm>
              <a:off x="2008" y="1488"/>
              <a:ext cx="488" cy="480"/>
            </a:xfrm>
            <a:custGeom>
              <a:cxnLst>
                <a:cxn ang="0">
                  <a:pos x="8" y="480"/>
                </a:cxn>
                <a:cxn ang="0">
                  <a:pos x="56" y="240"/>
                </a:cxn>
                <a:cxn ang="0">
                  <a:pos x="344" y="48"/>
                </a:cxn>
                <a:cxn ang="0">
                  <a:pos x="488" y="0"/>
                </a:cxn>
              </a:cxnLst>
              <a:rect l="l" t="t" r="r" b="b"/>
              <a:pathLst>
                <a:path w="488" h="480">
                  <a:moveTo>
                    <a:pt x="8" y="480"/>
                  </a:moveTo>
                  <a:cubicBezTo>
                    <a:pt x="4" y="396"/>
                    <a:pt x="0" y="312"/>
                    <a:pt x="56" y="240"/>
                  </a:cubicBezTo>
                  <a:cubicBezTo>
                    <a:pt x="112" y="168"/>
                    <a:pt x="272" y="88"/>
                    <a:pt x="344" y="48"/>
                  </a:cubicBezTo>
                  <a:cubicBezTo>
                    <a:pt x="416" y="8"/>
                    <a:pt x="452" y="4"/>
                    <a:pt x="488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0513" name="Freeform 34"/>
            <p:cNvSpPr/>
            <p:nvPr/>
          </p:nvSpPr>
          <p:spPr bwMode="auto">
            <a:xfrm>
              <a:off x="2016" y="2160"/>
              <a:ext cx="528" cy="576"/>
            </a:xfrm>
            <a:custGeom>
              <a:cxnLst>
                <a:cxn ang="0">
                  <a:pos x="528" y="576"/>
                </a:cxn>
                <a:cxn ang="0">
                  <a:pos x="240" y="384"/>
                </a:cxn>
                <a:cxn ang="0">
                  <a:pos x="48" y="144"/>
                </a:cxn>
                <a:cxn ang="0">
                  <a:pos x="0" y="0"/>
                </a:cxn>
              </a:cxnLst>
              <a:rect l="l" t="t" r="r" b="b"/>
              <a:pathLst>
                <a:path w="528" h="576">
                  <a:moveTo>
                    <a:pt x="528" y="576"/>
                  </a:moveTo>
                  <a:cubicBezTo>
                    <a:pt x="424" y="516"/>
                    <a:pt x="320" y="456"/>
                    <a:pt x="240" y="384"/>
                  </a:cubicBezTo>
                  <a:cubicBezTo>
                    <a:pt x="160" y="312"/>
                    <a:pt x="88" y="208"/>
                    <a:pt x="48" y="144"/>
                  </a:cubicBezTo>
                  <a:cubicBezTo>
                    <a:pt x="8" y="80"/>
                    <a:pt x="4" y="40"/>
                    <a:pt x="0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0514" name="Freeform 35"/>
            <p:cNvSpPr/>
            <p:nvPr/>
          </p:nvSpPr>
          <p:spPr bwMode="auto">
            <a:xfrm>
              <a:off x="3120" y="1536"/>
              <a:ext cx="200" cy="432"/>
            </a:xfrm>
            <a:custGeom>
              <a:cxnLst>
                <a:cxn ang="0">
                  <a:pos x="0" y="0"/>
                </a:cxn>
                <a:cxn ang="0">
                  <a:pos x="144" y="144"/>
                </a:cxn>
                <a:cxn ang="0">
                  <a:pos x="192" y="288"/>
                </a:cxn>
                <a:cxn ang="0">
                  <a:pos x="192" y="432"/>
                </a:cxn>
              </a:cxnLst>
              <a:rect l="l" t="t" r="r" b="b"/>
              <a:pathLst>
                <a:path w="200" h="432">
                  <a:moveTo>
                    <a:pt x="0" y="0"/>
                  </a:moveTo>
                  <a:cubicBezTo>
                    <a:pt x="56" y="48"/>
                    <a:pt x="112" y="96"/>
                    <a:pt x="144" y="144"/>
                  </a:cubicBezTo>
                  <a:cubicBezTo>
                    <a:pt x="176" y="192"/>
                    <a:pt x="184" y="240"/>
                    <a:pt x="192" y="288"/>
                  </a:cubicBezTo>
                  <a:cubicBezTo>
                    <a:pt x="200" y="336"/>
                    <a:pt x="196" y="384"/>
                    <a:pt x="192" y="43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0515" name="Freeform 36"/>
            <p:cNvSpPr/>
            <p:nvPr/>
          </p:nvSpPr>
          <p:spPr bwMode="auto">
            <a:xfrm>
              <a:off x="3456" y="1440"/>
              <a:ext cx="288" cy="528"/>
            </a:xfrm>
            <a:custGeom>
              <a:cxnLst>
                <a:cxn ang="0">
                  <a:pos x="0" y="528"/>
                </a:cxn>
                <a:cxn ang="0">
                  <a:pos x="48" y="288"/>
                </a:cxn>
                <a:cxn ang="0">
                  <a:pos x="192" y="96"/>
                </a:cxn>
                <a:cxn ang="0">
                  <a:pos x="288" y="0"/>
                </a:cxn>
              </a:cxnLst>
              <a:rect l="l" t="t" r="r" b="b"/>
              <a:pathLst>
                <a:path w="288" h="528">
                  <a:moveTo>
                    <a:pt x="0" y="528"/>
                  </a:moveTo>
                  <a:cubicBezTo>
                    <a:pt x="8" y="444"/>
                    <a:pt x="16" y="360"/>
                    <a:pt x="48" y="288"/>
                  </a:cubicBezTo>
                  <a:cubicBezTo>
                    <a:pt x="80" y="216"/>
                    <a:pt x="152" y="144"/>
                    <a:pt x="192" y="96"/>
                  </a:cubicBezTo>
                  <a:cubicBezTo>
                    <a:pt x="232" y="48"/>
                    <a:pt x="260" y="24"/>
                    <a:pt x="288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0516" name="Freeform 37"/>
            <p:cNvSpPr/>
            <p:nvPr/>
          </p:nvSpPr>
          <p:spPr bwMode="auto">
            <a:xfrm>
              <a:off x="4416" y="1392"/>
              <a:ext cx="160" cy="576"/>
            </a:xfrm>
            <a:custGeom>
              <a:cxnLst>
                <a:cxn ang="0">
                  <a:pos x="48" y="576"/>
                </a:cxn>
                <a:cxn ang="0">
                  <a:pos x="144" y="384"/>
                </a:cxn>
                <a:cxn ang="0">
                  <a:pos x="144" y="240"/>
                </a:cxn>
                <a:cxn ang="0">
                  <a:pos x="96" y="96"/>
                </a:cxn>
                <a:cxn ang="0">
                  <a:pos x="0" y="0"/>
                </a:cxn>
              </a:cxnLst>
              <a:rect l="l" t="t" r="r" b="b"/>
              <a:pathLst>
                <a:path w="160" h="576">
                  <a:moveTo>
                    <a:pt x="48" y="576"/>
                  </a:moveTo>
                  <a:cubicBezTo>
                    <a:pt x="88" y="508"/>
                    <a:pt x="128" y="440"/>
                    <a:pt x="144" y="384"/>
                  </a:cubicBezTo>
                  <a:cubicBezTo>
                    <a:pt x="160" y="328"/>
                    <a:pt x="152" y="288"/>
                    <a:pt x="144" y="240"/>
                  </a:cubicBezTo>
                  <a:cubicBezTo>
                    <a:pt x="136" y="192"/>
                    <a:pt x="120" y="136"/>
                    <a:pt x="96" y="96"/>
                  </a:cubicBezTo>
                  <a:cubicBezTo>
                    <a:pt x="72" y="56"/>
                    <a:pt x="36" y="28"/>
                    <a:pt x="0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0517" name="Freeform 38"/>
            <p:cNvSpPr/>
            <p:nvPr/>
          </p:nvSpPr>
          <p:spPr bwMode="auto">
            <a:xfrm>
              <a:off x="3824" y="1680"/>
              <a:ext cx="400" cy="1104"/>
            </a:xfrm>
            <a:custGeom>
              <a:cxnLst>
                <a:cxn ang="0">
                  <a:pos x="160" y="0"/>
                </a:cxn>
                <a:cxn ang="0">
                  <a:pos x="64" y="211"/>
                </a:cxn>
                <a:cxn ang="0">
                  <a:pos x="16" y="549"/>
                </a:cxn>
                <a:cxn ang="0">
                  <a:pos x="160" y="845"/>
                </a:cxn>
                <a:cxn ang="0">
                  <a:pos x="400" y="1014"/>
                </a:cxn>
              </a:cxnLst>
              <a:rect l="l" t="t" r="r" b="b"/>
              <a:pathLst>
                <a:path w="400" h="1152">
                  <a:moveTo>
                    <a:pt x="160" y="0"/>
                  </a:moveTo>
                  <a:cubicBezTo>
                    <a:pt x="124" y="68"/>
                    <a:pt x="88" y="136"/>
                    <a:pt x="64" y="240"/>
                  </a:cubicBezTo>
                  <a:cubicBezTo>
                    <a:pt x="40" y="344"/>
                    <a:pt x="0" y="504"/>
                    <a:pt x="16" y="624"/>
                  </a:cubicBezTo>
                  <a:cubicBezTo>
                    <a:pt x="32" y="744"/>
                    <a:pt x="96" y="872"/>
                    <a:pt x="160" y="960"/>
                  </a:cubicBezTo>
                  <a:cubicBezTo>
                    <a:pt x="224" y="1048"/>
                    <a:pt x="312" y="1100"/>
                    <a:pt x="400" y="11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0518" name="Freeform 39"/>
            <p:cNvSpPr/>
            <p:nvPr/>
          </p:nvSpPr>
          <p:spPr bwMode="auto">
            <a:xfrm>
              <a:off x="3072" y="2160"/>
              <a:ext cx="200" cy="432"/>
            </a:xfrm>
            <a:custGeom>
              <a:cxnLst>
                <a:cxn ang="0">
                  <a:pos x="0" y="432"/>
                </a:cxn>
                <a:cxn ang="0">
                  <a:pos x="144" y="240"/>
                </a:cxn>
                <a:cxn ang="0">
                  <a:pos x="192" y="96"/>
                </a:cxn>
                <a:cxn ang="0">
                  <a:pos x="192" y="0"/>
                </a:cxn>
              </a:cxnLst>
              <a:rect l="l" t="t" r="r" b="b"/>
              <a:pathLst>
                <a:path w="200" h="432">
                  <a:moveTo>
                    <a:pt x="0" y="432"/>
                  </a:moveTo>
                  <a:cubicBezTo>
                    <a:pt x="56" y="364"/>
                    <a:pt x="112" y="296"/>
                    <a:pt x="144" y="240"/>
                  </a:cubicBezTo>
                  <a:cubicBezTo>
                    <a:pt x="176" y="184"/>
                    <a:pt x="184" y="136"/>
                    <a:pt x="192" y="96"/>
                  </a:cubicBezTo>
                  <a:cubicBezTo>
                    <a:pt x="200" y="56"/>
                    <a:pt x="196" y="28"/>
                    <a:pt x="192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tailEnd type="stealth" w="med" len="med"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F3069E51-69BC-4C94-B5A4-F7959D8725E0}" type="slidenum">
              <a:rPr lang="en-US" altLang="zh-CN" sz="1000">
                <a:ea typeface="ＭＳ Ｐゴシック" pitchFamily="-128" charset="-128"/>
              </a:rPr>
              <a:t>18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21507" name="Arc 2"/>
          <p:cNvSpPr/>
          <p:nvPr/>
        </p:nvSpPr>
        <p:spPr bwMode="auto">
          <a:xfrm>
            <a:off x="5854700" y="2697162"/>
            <a:ext cx="825500" cy="1671638"/>
          </a:xfrm>
          <a:custGeom>
            <a:cxnLst>
              <a:cxn ang="0">
                <a:pos x="0" y="0"/>
              </a:cxn>
              <a:cxn ang="0">
                <a:pos x="31548623" y="129368994"/>
              </a:cxn>
              <a:cxn ang="0">
                <a:pos x="0" y="129368994"/>
              </a:cxn>
            </a:cxnLst>
            <a:rect l="l" t="t" r="r" b="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76200" cap="rnd">
            <a:solidFill>
              <a:schemeClr val="tx1"/>
            </a:solidFill>
            <a:round/>
            <a:tailEnd type="triangle" w="med" len="med"/>
          </a:ln>
          <a:effectLst>
            <a:outerShdw dist="107763" dir="2700000" algn="ctr">
              <a:schemeClr val="bg2"/>
            </a:outerShdw>
          </a:effectLst>
        </p:spPr>
        <p:txBody>
          <a:bodyPr/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/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5294313" y="3127375"/>
            <a:ext cx="3025775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sz="4800" b="1" i="1">
                <a:solidFill>
                  <a:schemeClr val="folHlink"/>
                </a:solidFill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rPr>
              <a:t>Maps into</a:t>
            </a:r>
            <a:endParaRPr lang="en-US" altLang="zh-CN" sz="4800" b="1" i="1">
              <a:solidFill>
                <a:schemeClr val="folHlink"/>
              </a:solidFill>
              <a:effectLst>
                <a:outerShdw blurRad="38100" dist="38100" dir="2700000" algn="tl">
                  <a:schemeClr val="bg2"/>
                </a:outerShdw>
              </a:effectLst>
              <a:ea typeface="宋体" pitchFamily="2" charset="-122"/>
            </a:endParaRPr>
          </a:p>
        </p:txBody>
      </p:sp>
      <p:sp>
        <p:nvSpPr>
          <p:cNvPr id="21509" name="Rectangle 4"/>
          <p:cNvSpPr/>
          <p:nvPr>
            <p:ph type="title" idx="4294967295"/>
          </p:nvPr>
        </p:nvSpPr>
        <p:spPr>
          <a:xfrm>
            <a:off x="1143000" y="1143000"/>
            <a:ext cx="6011862" cy="633412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DFDs: A Look Ahead</a:t>
            </a:r>
            <a:endParaRPr lang="en-US" altLang="zh-CN">
              <a:ea typeface="宋体" pitchFamily="2" charset="-122"/>
            </a:endParaRPr>
          </a:p>
        </p:txBody>
      </p:sp>
      <p:sp>
        <p:nvSpPr>
          <p:cNvPr id="21510" name="Oval 5"/>
          <p:cNvSpPr/>
          <p:nvPr/>
        </p:nvSpPr>
        <p:spPr>
          <a:xfrm>
            <a:off x="2819400" y="2336800"/>
            <a:ext cx="431800" cy="428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11" name="Oval 6"/>
          <p:cNvSpPr/>
          <p:nvPr/>
        </p:nvSpPr>
        <p:spPr>
          <a:xfrm>
            <a:off x="3581400" y="2082800"/>
            <a:ext cx="431800" cy="428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12" name="Oval 7"/>
          <p:cNvSpPr/>
          <p:nvPr/>
        </p:nvSpPr>
        <p:spPr>
          <a:xfrm>
            <a:off x="4368800" y="1905000"/>
            <a:ext cx="431800" cy="428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13" name="Oval 8"/>
          <p:cNvSpPr/>
          <p:nvPr/>
        </p:nvSpPr>
        <p:spPr>
          <a:xfrm>
            <a:off x="4152900" y="2578100"/>
            <a:ext cx="431800" cy="428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14" name="Oval 9"/>
          <p:cNvSpPr/>
          <p:nvPr/>
        </p:nvSpPr>
        <p:spPr>
          <a:xfrm>
            <a:off x="4711700" y="3187700"/>
            <a:ext cx="431800" cy="428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15" name="Oval 10"/>
          <p:cNvSpPr/>
          <p:nvPr/>
        </p:nvSpPr>
        <p:spPr>
          <a:xfrm>
            <a:off x="5181600" y="1943100"/>
            <a:ext cx="431800" cy="428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cxnSp>
        <p:nvCxnSpPr>
          <p:cNvPr id="21516" name="Line 11"/>
          <p:cNvCxnSpPr/>
          <p:nvPr/>
        </p:nvCxnSpPr>
        <p:spPr>
          <a:xfrm flipV="1">
            <a:off x="2489200" y="2665412"/>
            <a:ext cx="304800" cy="1651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17" name="Line 12"/>
          <p:cNvCxnSpPr/>
          <p:nvPr/>
        </p:nvCxnSpPr>
        <p:spPr>
          <a:xfrm flipV="1">
            <a:off x="3238500" y="2335212"/>
            <a:ext cx="304800" cy="1651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18" name="Line 13"/>
          <p:cNvCxnSpPr/>
          <p:nvPr/>
        </p:nvCxnSpPr>
        <p:spPr>
          <a:xfrm flipV="1">
            <a:off x="4000500" y="2133600"/>
            <a:ext cx="317500" cy="87312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19" name="Line 14"/>
          <p:cNvCxnSpPr/>
          <p:nvPr/>
        </p:nvCxnSpPr>
        <p:spPr>
          <a:xfrm>
            <a:off x="4800600" y="2133600"/>
            <a:ext cx="330200" cy="11112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20" name="Line 15"/>
          <p:cNvCxnSpPr/>
          <p:nvPr/>
        </p:nvCxnSpPr>
        <p:spPr>
          <a:xfrm>
            <a:off x="5613400" y="2208212"/>
            <a:ext cx="330200" cy="127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21" name="Line 16"/>
          <p:cNvCxnSpPr/>
          <p:nvPr/>
        </p:nvCxnSpPr>
        <p:spPr>
          <a:xfrm>
            <a:off x="3898900" y="2527300"/>
            <a:ext cx="228600" cy="14922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21522" name="Oval 17"/>
          <p:cNvSpPr/>
          <p:nvPr/>
        </p:nvSpPr>
        <p:spPr>
          <a:xfrm>
            <a:off x="5080000" y="2654300"/>
            <a:ext cx="431800" cy="428625"/>
          </a:xfrm>
          <a:prstGeom prst="ellipse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cxnSp>
        <p:nvCxnSpPr>
          <p:cNvPr id="21523" name="Line 18"/>
          <p:cNvCxnSpPr/>
          <p:nvPr/>
        </p:nvCxnSpPr>
        <p:spPr>
          <a:xfrm>
            <a:off x="4495800" y="2971800"/>
            <a:ext cx="228600" cy="21272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24" name="Line 19"/>
          <p:cNvCxnSpPr/>
          <p:nvPr/>
        </p:nvCxnSpPr>
        <p:spPr>
          <a:xfrm>
            <a:off x="5092700" y="3581400"/>
            <a:ext cx="228600" cy="21272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25" name="Line 20"/>
          <p:cNvCxnSpPr/>
          <p:nvPr/>
        </p:nvCxnSpPr>
        <p:spPr>
          <a:xfrm flipV="1">
            <a:off x="5524500" y="2881312"/>
            <a:ext cx="304800" cy="127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1526" name="Line 21"/>
          <p:cNvCxnSpPr/>
          <p:nvPr/>
        </p:nvCxnSpPr>
        <p:spPr>
          <a:xfrm>
            <a:off x="4584700" y="2833688"/>
            <a:ext cx="431800" cy="20638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21527" name="Rectangle 22"/>
          <p:cNvSpPr/>
          <p:nvPr/>
        </p:nvSpPr>
        <p:spPr>
          <a:xfrm>
            <a:off x="6451600" y="4419600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28" name="Rectangle 23"/>
          <p:cNvSpPr/>
          <p:nvPr/>
        </p:nvSpPr>
        <p:spPr>
          <a:xfrm>
            <a:off x="5816600" y="4891088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29" name="Rectangle 24"/>
          <p:cNvSpPr/>
          <p:nvPr/>
        </p:nvSpPr>
        <p:spPr>
          <a:xfrm>
            <a:off x="6477000" y="4891088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0" name="Rectangle 25"/>
          <p:cNvSpPr/>
          <p:nvPr/>
        </p:nvSpPr>
        <p:spPr>
          <a:xfrm>
            <a:off x="7086600" y="4891088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1" name="Rectangle 26"/>
          <p:cNvSpPr/>
          <p:nvPr/>
        </p:nvSpPr>
        <p:spPr>
          <a:xfrm>
            <a:off x="5067300" y="5511800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2" name="Rectangle 27"/>
          <p:cNvSpPr/>
          <p:nvPr/>
        </p:nvSpPr>
        <p:spPr>
          <a:xfrm>
            <a:off x="5626100" y="5511800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3" name="Rectangle 28"/>
          <p:cNvSpPr/>
          <p:nvPr/>
        </p:nvSpPr>
        <p:spPr>
          <a:xfrm>
            <a:off x="6184900" y="5511800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4" name="Rectangle 29"/>
          <p:cNvSpPr/>
          <p:nvPr/>
        </p:nvSpPr>
        <p:spPr>
          <a:xfrm>
            <a:off x="6743700" y="5511800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5" name="Rectangle 30"/>
          <p:cNvSpPr/>
          <p:nvPr/>
        </p:nvSpPr>
        <p:spPr>
          <a:xfrm>
            <a:off x="7302500" y="5511800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6" name="Rectangle 31"/>
          <p:cNvSpPr/>
          <p:nvPr/>
        </p:nvSpPr>
        <p:spPr>
          <a:xfrm>
            <a:off x="7861300" y="5511800"/>
            <a:ext cx="469900" cy="314325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</a:ln>
          <a:effectLst>
            <a:outerShdw dist="107763" dir="2700000" algn="ctr">
              <a:schemeClr val="bg2"/>
            </a:outerShdw>
          </a:effectLst>
        </p:spPr>
        <p:txBody>
          <a:bodyPr wrap="none" anchor="ctr" anchorCtr="0">
            <a:noAutofit/>
          </a:bodyPr>
          <a:lstStyle>
            <a:defPPr algn="l" rtl="0" eaLnBrk="0" hangingPunct="0">
              <a:defRPr kumimoji="0" lang="en-US" altLang="en-US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  <a:ea typeface="ＭＳ Ｐゴシック" pitchFamily="-128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>
              <a:latin typeface="Arial"/>
              <a:ea typeface="ＭＳ Ｐゴシック" pitchFamily="-128" charset="-128"/>
            </a:endParaRPr>
          </a:p>
        </p:txBody>
      </p:sp>
      <p:sp>
        <p:nvSpPr>
          <p:cNvPr id="21537" name="Rectangle 32"/>
          <p:cNvSpPr>
            <a:spLocks noChangeArrowheads="1"/>
          </p:cNvSpPr>
          <p:nvPr/>
        </p:nvSpPr>
        <p:spPr bwMode="auto">
          <a:xfrm>
            <a:off x="1839913" y="3024188"/>
            <a:ext cx="23669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rPr>
              <a:t>analysis model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latin typeface="Helvetica" pitchFamily="-128" charset="0"/>
              <a:ea typeface="宋体" pitchFamily="2" charset="-122"/>
            </a:endParaRPr>
          </a:p>
        </p:txBody>
      </p:sp>
      <p:sp>
        <p:nvSpPr>
          <p:cNvPr id="21538" name="Rectangle 33"/>
          <p:cNvSpPr>
            <a:spLocks noChangeArrowheads="1"/>
          </p:cNvSpPr>
          <p:nvPr/>
        </p:nvSpPr>
        <p:spPr bwMode="auto">
          <a:xfrm>
            <a:off x="3757613" y="4395788"/>
            <a:ext cx="21463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>
            <a:defPPr algn="l" rtl="0" eaLnBrk="0" hangingPunct="0">
              <a:defRPr kumimoji="0" lang="en-US" alt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>
                <a:solidFill>
                  <a:schemeClr val="tx1"/>
                </a:solidFill>
                <a:latin typeface="Arial"/>
                <a:ea typeface="ＭＳ Ｐゴシック" pitchFamily="-128" charset="-128"/>
              </a:defRPr>
            </a:lvl5pPr>
          </a:lstStyle>
          <a:p>
            <a:pPr marL="0" marR="0" lvl="0" indent="0"/>
            <a:r>
              <a: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rPr>
              <a:t>design model</a:t>
            </a:r>
            <a:endParaRPr lang="en-US" altLang="zh-CN" b="1">
              <a:effectLst>
                <a:outerShdw blurRad="38100" dist="38100" dir="2700000" algn="tl">
                  <a:schemeClr val="bg2"/>
                </a:outerShdw>
              </a:effectLst>
              <a:latin typeface="Helvetica" pitchFamily="-128" charset="0"/>
              <a:ea typeface="宋体" pitchFamily="2" charset="-122"/>
            </a:endParaRPr>
          </a:p>
        </p:txBody>
      </p:sp>
      <p:cxnSp>
        <p:nvCxnSpPr>
          <p:cNvPr id="21539" name="Line 34"/>
          <p:cNvCxnSpPr/>
          <p:nvPr/>
        </p:nvCxnSpPr>
        <p:spPr>
          <a:xfrm flipH="1">
            <a:off x="6064250" y="4730750"/>
            <a:ext cx="628650" cy="141288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0" name="Line 35"/>
          <p:cNvCxnSpPr/>
          <p:nvPr/>
        </p:nvCxnSpPr>
        <p:spPr>
          <a:xfrm flipH="1">
            <a:off x="6692900" y="4730750"/>
            <a:ext cx="0" cy="141288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1" name="Line 36"/>
          <p:cNvCxnSpPr/>
          <p:nvPr/>
        </p:nvCxnSpPr>
        <p:spPr>
          <a:xfrm>
            <a:off x="6678612" y="4714875"/>
            <a:ext cx="655638" cy="173038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2" name="Line 37"/>
          <p:cNvCxnSpPr/>
          <p:nvPr/>
        </p:nvCxnSpPr>
        <p:spPr>
          <a:xfrm flipH="1">
            <a:off x="5326062" y="5200650"/>
            <a:ext cx="682625" cy="314325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3" name="Line 38"/>
          <p:cNvCxnSpPr/>
          <p:nvPr/>
        </p:nvCxnSpPr>
        <p:spPr>
          <a:xfrm flipH="1">
            <a:off x="5911850" y="5200650"/>
            <a:ext cx="96838" cy="29845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4" name="Line 39"/>
          <p:cNvCxnSpPr/>
          <p:nvPr/>
        </p:nvCxnSpPr>
        <p:spPr>
          <a:xfrm flipH="1">
            <a:off x="6427788" y="5186362"/>
            <a:ext cx="265112" cy="328612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5" name="Line 40"/>
          <p:cNvCxnSpPr/>
          <p:nvPr/>
        </p:nvCxnSpPr>
        <p:spPr>
          <a:xfrm>
            <a:off x="6692900" y="5170488"/>
            <a:ext cx="293688" cy="328612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6" name="Line 41"/>
          <p:cNvCxnSpPr/>
          <p:nvPr/>
        </p:nvCxnSpPr>
        <p:spPr>
          <a:xfrm>
            <a:off x="7362825" y="5200650"/>
            <a:ext cx="180975" cy="29845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  <p:cxnSp>
        <p:nvCxnSpPr>
          <p:cNvPr id="21547" name="Line 42"/>
          <p:cNvCxnSpPr/>
          <p:nvPr/>
        </p:nvCxnSpPr>
        <p:spPr>
          <a:xfrm>
            <a:off x="7362825" y="5200650"/>
            <a:ext cx="725488" cy="29845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</a:ln>
        </p:spPr>
      </p:cxn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灯片编号占位符 4"/>
          <p:cNvSpPr/>
          <p:nvPr>
            <p:ph type="sldNum" idx="4294967295"/>
          </p:nvPr>
        </p:nvSpPr>
        <p:spPr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5A21D249-873C-4EB5-9B8F-4FDE7B221F5F}" type="slidenum">
              <a:rPr lang="en-US" altLang="zh-CN" sz="1000">
                <a:ea typeface="ＭＳ Ｐゴシック" pitchFamily="-128" charset="-128"/>
              </a:rPr>
              <a:t>19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22531" name="Rectangle 3"/>
          <p:cNvSpPr/>
          <p:nvPr>
            <p:ph type="title" idx="4294967295"/>
          </p:nvPr>
        </p:nvSpPr>
        <p:spPr>
          <a:xfrm>
            <a:off x="1143000" y="1219200"/>
            <a:ext cx="7253288" cy="35877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vert="horz" wrap="square" lIns="90487" tIns="44450" rIns="90487" bIns="44450"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>
                <a:ea typeface="宋体" pitchFamily="2" charset="-122"/>
              </a:rPr>
              <a:t>Process Specification (PSPEC)</a:t>
            </a:r>
            <a:endParaRPr lang="en-US" altLang="zh-CN">
              <a:ea typeface="宋体" pitchFamily="2" charset="-122"/>
            </a:endParaRPr>
          </a:p>
        </p:txBody>
      </p:sp>
      <p:grpSp>
        <p:nvGrpSpPr>
          <p:cNvPr id="22532" name="组合 1"/>
          <p:cNvGrpSpPr/>
          <p:nvPr/>
        </p:nvGrpSpPr>
        <p:grpSpPr>
          <a:xfrm>
            <a:off x="2776538" y="1905000"/>
            <a:ext cx="4832350" cy="4441825"/>
            <a:chOff x="2776944" y="1905000"/>
            <a:chExt cx="4831944" cy="4441825"/>
          </a:xfrm>
        </p:grpSpPr>
        <p:sp>
          <p:nvSpPr>
            <p:cNvPr id="22533" name="Rectangle 2"/>
            <p:cNvSpPr/>
            <p:nvPr/>
          </p:nvSpPr>
          <p:spPr>
            <a:xfrm>
              <a:off x="2776944" y="3962400"/>
              <a:ext cx="4826000" cy="2338388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bg2"/>
              </a:solidFill>
              <a:miter lim="800000"/>
            </a:ln>
            <a:effectLst>
              <a:outerShdw dist="107763" dir="2700000" algn="ctr">
                <a:schemeClr val="bg2"/>
              </a:outerShdw>
            </a:effectLst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grpSp>
          <p:nvGrpSpPr>
            <p:cNvPr id="22534" name="Group 4"/>
            <p:cNvGrpSpPr/>
            <p:nvPr/>
          </p:nvGrpSpPr>
          <p:grpSpPr>
            <a:xfrm>
              <a:off x="3354794" y="5380038"/>
              <a:ext cx="215900" cy="214312"/>
              <a:chOff x="1932" y="2484"/>
              <a:chExt cx="136" cy="120"/>
            </a:xfrm>
          </p:grpSpPr>
          <p:sp>
            <p:nvSpPr>
              <p:cNvPr id="22564" name="Rectangle 5"/>
              <p:cNvSpPr/>
              <p:nvPr/>
            </p:nvSpPr>
            <p:spPr>
              <a:xfrm>
                <a:off x="1948" y="2498"/>
                <a:ext cx="120" cy="106"/>
              </a:xfrm>
              <a:prstGeom prst="rect">
                <a:avLst/>
              </a:prstGeom>
              <a:solidFill>
                <a:srgbClr val="000000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  <p:sp>
            <p:nvSpPr>
              <p:cNvPr id="22565" name="Rectangle 6"/>
              <p:cNvSpPr/>
              <p:nvPr/>
            </p:nvSpPr>
            <p:spPr>
              <a:xfrm>
                <a:off x="1932" y="2484"/>
                <a:ext cx="120" cy="10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</p:grpSp>
        <p:sp>
          <p:nvSpPr>
            <p:cNvPr id="22535" name="Oval 7"/>
            <p:cNvSpPr/>
            <p:nvPr/>
          </p:nvSpPr>
          <p:spPr>
            <a:xfrm>
              <a:off x="3962400" y="1905000"/>
              <a:ext cx="1435100" cy="1371600"/>
            </a:xfrm>
            <a:prstGeom prst="ellipse">
              <a:avLst/>
            </a:prstGeom>
            <a:solidFill>
              <a:schemeClr val="folHlink"/>
            </a:solidFill>
            <a:ln w="12700">
              <a:noFill/>
              <a:miter lim="800000"/>
            </a:ln>
            <a:effectLst>
              <a:outerShdw dist="107763" dir="2700000" algn="ctr">
                <a:schemeClr val="bg2"/>
              </a:outerShdw>
            </a:effectLst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22536" name="Freeform 8"/>
            <p:cNvSpPr/>
            <p:nvPr/>
          </p:nvSpPr>
          <p:spPr bwMode="auto">
            <a:xfrm>
              <a:off x="2806700" y="2870200"/>
              <a:ext cx="4802188" cy="814388"/>
            </a:xfrm>
            <a:custGeom>
              <a:cxnLst>
                <a:cxn ang="0">
                  <a:pos x="2147483646" y="0"/>
                </a:cxn>
                <a:cxn ang="0">
                  <a:pos x="0" y="1451257275"/>
                </a:cxn>
                <a:cxn ang="0">
                  <a:pos x="2147483646" y="1451257275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l" t="t" r="r" b="b"/>
              <a:pathLst>
                <a:path w="3025" h="456">
                  <a:moveTo>
                    <a:pt x="1248" y="0"/>
                  </a:moveTo>
                  <a:lnTo>
                    <a:pt x="0" y="455"/>
                  </a:lnTo>
                  <a:lnTo>
                    <a:pt x="3024" y="455"/>
                  </a:lnTo>
                  <a:lnTo>
                    <a:pt x="1280" y="0"/>
                  </a:lnTo>
                  <a:lnTo>
                    <a:pt x="1248" y="0"/>
                  </a:lnTo>
                </a:path>
              </a:pathLst>
            </a:custGeom>
            <a:solidFill>
              <a:schemeClr val="folHlink"/>
            </a:solidFill>
            <a:ln w="25400" cap="rnd">
              <a:noFill/>
              <a:round/>
            </a:ln>
          </p:spPr>
          <p:txBody>
            <a:bodyPr/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/>
          </p:txBody>
        </p:sp>
        <p:sp>
          <p:nvSpPr>
            <p:cNvPr id="22537" name="Rectangle 9"/>
            <p:cNvSpPr/>
            <p:nvPr/>
          </p:nvSpPr>
          <p:spPr>
            <a:xfrm>
              <a:off x="2781300" y="3683000"/>
              <a:ext cx="4800600" cy="330200"/>
            </a:xfrm>
            <a:prstGeom prst="rect">
              <a:avLst/>
            </a:prstGeom>
            <a:solidFill>
              <a:schemeClr val="accent2"/>
            </a:solidFill>
            <a:ln w="127000">
              <a:noFill/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22538" name="Rectangle 10"/>
            <p:cNvSpPr/>
            <p:nvPr/>
          </p:nvSpPr>
          <p:spPr>
            <a:xfrm>
              <a:off x="2781300" y="3684588"/>
              <a:ext cx="4800600" cy="327025"/>
            </a:xfrm>
            <a:prstGeom prst="rect">
              <a:avLst/>
            </a:prstGeom>
            <a:noFill/>
            <a:ln w="25400">
              <a:solidFill>
                <a:prstClr val="black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 algn="l" rtl="0" eaLnBrk="0" hangingPunct="0">
                <a:defRPr kumimoji="0" lang="en-US" altLang="en-US"/>
              </a:defPPr>
              <a:lvl1pPr marL="342900" indent="-3429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5000"/>
                <a:buFont typeface="Wingdings" pitchFamily="2" charset="2"/>
                <a:buChar char="n"/>
                <a:defRPr kumimoji="0" lang="en-US" altLang="en-US" sz="2400" b="0" i="0" u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itchFamily="2" charset="2"/>
                <a:buChar char="n"/>
                <a:defRPr kumimoji="0" lang="en-US" altLang="en-US" sz="20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2pPr>
              <a:lvl3pPr marL="11430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Tx/>
                <a:buFontTx/>
                <a:buChar char="•"/>
                <a:defRPr kumimoji="0" lang="en-US" altLang="en-US" sz="18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3pPr>
              <a:lvl4pPr marL="16002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Tx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4pPr>
              <a:lvl5pPr marL="2057400" indent="-22860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Tx/>
                <a:buChar char="•"/>
                <a:defRPr kumimoji="0" lang="en-US" altLang="en-US" sz="1600" b="0" i="0" u="none">
                  <a:solidFill>
                    <a:schemeClr val="tx1"/>
                  </a:solidFill>
                  <a:latin typeface="+mn-lt"/>
                  <a:ea typeface="ＭＳ Ｐゴシック" pitchFamily="-128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Char char="•"/>
                <a:defRPr lang="en-US" altLang="en-US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>
                <a:latin typeface="Arial"/>
                <a:ea typeface="ＭＳ Ｐゴシック" pitchFamily="-128" charset="-128"/>
              </a:endParaRPr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2819802" y="3657600"/>
              <a:ext cx="1041313" cy="393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  <a:latin typeface="Helvetica" pitchFamily="-128" charset="0"/>
                  <a:ea typeface="宋体" pitchFamily="2" charset="-122"/>
                </a:rPr>
                <a:t>PSPEC</a:t>
              </a:r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3664281" y="4073525"/>
              <a:ext cx="1254020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  <a:latin typeface="Helvetica" pitchFamily="-128" charset="0"/>
                  <a:ea typeface="宋体" pitchFamily="2" charset="-122"/>
                </a:rPr>
                <a:t>narrative</a:t>
              </a:r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3651583" y="4376738"/>
              <a:ext cx="180960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2" name="Rectangle 14"/>
            <p:cNvSpPr>
              <a:spLocks noChangeArrowheads="1"/>
            </p:cNvSpPr>
            <p:nvPr/>
          </p:nvSpPr>
          <p:spPr bwMode="auto">
            <a:xfrm>
              <a:off x="3651583" y="4454525"/>
              <a:ext cx="2423909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  <a:latin typeface="Helvetica" pitchFamily="-128" charset="0"/>
                  <a:ea typeface="宋体" pitchFamily="2" charset="-122"/>
                </a:rPr>
                <a:t>pseudocode (PDL)</a:t>
              </a:r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3" name="Rectangle 15"/>
            <p:cNvSpPr>
              <a:spLocks noChangeArrowheads="1"/>
            </p:cNvSpPr>
            <p:nvPr/>
          </p:nvSpPr>
          <p:spPr bwMode="auto">
            <a:xfrm>
              <a:off x="3651583" y="5013325"/>
              <a:ext cx="180960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4" name="Rectangle 16"/>
            <p:cNvSpPr>
              <a:spLocks noChangeArrowheads="1"/>
            </p:cNvSpPr>
            <p:nvPr/>
          </p:nvSpPr>
          <p:spPr bwMode="auto">
            <a:xfrm>
              <a:off x="3638884" y="4848225"/>
              <a:ext cx="1381009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  <a:latin typeface="Helvetica" pitchFamily="-128" charset="0"/>
                  <a:ea typeface="宋体" pitchFamily="2" charset="-122"/>
                </a:rPr>
                <a:t>equations</a:t>
              </a:r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5" name="Rectangle 17"/>
            <p:cNvSpPr>
              <a:spLocks noChangeArrowheads="1"/>
            </p:cNvSpPr>
            <p:nvPr/>
          </p:nvSpPr>
          <p:spPr bwMode="auto">
            <a:xfrm>
              <a:off x="3651583" y="5648325"/>
              <a:ext cx="180960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6" name="Rectangle 18"/>
            <p:cNvSpPr>
              <a:spLocks noChangeArrowheads="1"/>
            </p:cNvSpPr>
            <p:nvPr/>
          </p:nvSpPr>
          <p:spPr bwMode="auto">
            <a:xfrm>
              <a:off x="3664281" y="5229225"/>
              <a:ext cx="914323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  <a:latin typeface="Helvetica" pitchFamily="-128" charset="0"/>
                  <a:ea typeface="宋体" pitchFamily="2" charset="-122"/>
                </a:rPr>
                <a:t>tables</a:t>
              </a:r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7" name="Rectangle 19"/>
            <p:cNvSpPr>
              <a:spLocks noChangeArrowheads="1"/>
            </p:cNvSpPr>
            <p:nvPr/>
          </p:nvSpPr>
          <p:spPr bwMode="auto">
            <a:xfrm>
              <a:off x="4070647" y="5238750"/>
              <a:ext cx="180960" cy="819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endPara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  <a:p>
              <a:pPr marL="0" marR="0" lvl="0" indent="0"/>
              <a:endPara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sp>
          <p:nvSpPr>
            <p:cNvPr id="22548" name="Rectangle 20"/>
            <p:cNvSpPr>
              <a:spLocks noChangeArrowheads="1"/>
            </p:cNvSpPr>
            <p:nvPr/>
          </p:nvSpPr>
          <p:spPr bwMode="auto">
            <a:xfrm>
              <a:off x="3626185" y="5622925"/>
              <a:ext cx="2989012" cy="393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sz="2000" b="1">
                  <a:effectLst>
                    <a:outerShdw blurRad="38100" dist="38100" dir="2700000" algn="tl">
                      <a:schemeClr val="bg2"/>
                    </a:outerShdw>
                  </a:effectLst>
                  <a:latin typeface="Helvetica" pitchFamily="-128" charset="0"/>
                  <a:ea typeface="宋体" pitchFamily="2" charset="-122"/>
                </a:rPr>
                <a:t>diagrams and/or charts</a:t>
              </a:r>
              <a:endParaRPr lang="en-US" altLang="zh-CN" sz="2000" b="1">
                <a:effectLst>
                  <a:outerShdw blurRad="38100" dist="38100" dir="2700000" algn="tl">
                    <a:schemeClr val="bg2"/>
                  </a:outerShdw>
                </a:effectLst>
                <a:latin typeface="Helvetica" pitchFamily="-128" charset="0"/>
                <a:ea typeface="宋体" pitchFamily="2" charset="-122"/>
              </a:endParaRPr>
            </a:p>
          </p:txBody>
        </p:sp>
        <p:grpSp>
          <p:nvGrpSpPr>
            <p:cNvPr id="22549" name="Group 21"/>
            <p:cNvGrpSpPr/>
            <p:nvPr/>
          </p:nvGrpSpPr>
          <p:grpSpPr>
            <a:xfrm>
              <a:off x="3354794" y="4224338"/>
              <a:ext cx="215900" cy="214312"/>
              <a:chOff x="1932" y="1837"/>
              <a:chExt cx="136" cy="120"/>
            </a:xfrm>
          </p:grpSpPr>
          <p:sp>
            <p:nvSpPr>
              <p:cNvPr id="22562" name="Rectangle 22"/>
              <p:cNvSpPr/>
              <p:nvPr/>
            </p:nvSpPr>
            <p:spPr>
              <a:xfrm>
                <a:off x="1948" y="1858"/>
                <a:ext cx="120" cy="99"/>
              </a:xfrm>
              <a:prstGeom prst="rect">
                <a:avLst/>
              </a:prstGeom>
              <a:solidFill>
                <a:srgbClr val="000000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  <p:sp>
            <p:nvSpPr>
              <p:cNvPr id="22563" name="Rectangle 23"/>
              <p:cNvSpPr/>
              <p:nvPr/>
            </p:nvSpPr>
            <p:spPr>
              <a:xfrm>
                <a:off x="1932" y="1837"/>
                <a:ext cx="120" cy="10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</p:grpSp>
        <p:grpSp>
          <p:nvGrpSpPr>
            <p:cNvPr id="22550" name="Group 24"/>
            <p:cNvGrpSpPr/>
            <p:nvPr/>
          </p:nvGrpSpPr>
          <p:grpSpPr>
            <a:xfrm>
              <a:off x="3354794" y="4616450"/>
              <a:ext cx="215900" cy="214313"/>
              <a:chOff x="1932" y="2057"/>
              <a:chExt cx="136" cy="120"/>
            </a:xfrm>
          </p:grpSpPr>
          <p:sp>
            <p:nvSpPr>
              <p:cNvPr id="22560" name="Rectangle 25"/>
              <p:cNvSpPr/>
              <p:nvPr/>
            </p:nvSpPr>
            <p:spPr>
              <a:xfrm>
                <a:off x="1948" y="2072"/>
                <a:ext cx="120" cy="105"/>
              </a:xfrm>
              <a:prstGeom prst="rect">
                <a:avLst/>
              </a:prstGeom>
              <a:solidFill>
                <a:srgbClr val="000000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  <p:sp>
            <p:nvSpPr>
              <p:cNvPr id="22561" name="Rectangle 26"/>
              <p:cNvSpPr/>
              <p:nvPr/>
            </p:nvSpPr>
            <p:spPr>
              <a:xfrm>
                <a:off x="1932" y="2057"/>
                <a:ext cx="120" cy="10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</p:grpSp>
        <p:grpSp>
          <p:nvGrpSpPr>
            <p:cNvPr id="22551" name="Group 27"/>
            <p:cNvGrpSpPr/>
            <p:nvPr/>
          </p:nvGrpSpPr>
          <p:grpSpPr>
            <a:xfrm>
              <a:off x="3354794" y="5011738"/>
              <a:ext cx="215900" cy="214312"/>
              <a:chOff x="1932" y="2278"/>
              <a:chExt cx="136" cy="120"/>
            </a:xfrm>
          </p:grpSpPr>
          <p:sp>
            <p:nvSpPr>
              <p:cNvPr id="22558" name="Rectangle 28"/>
              <p:cNvSpPr/>
              <p:nvPr/>
            </p:nvSpPr>
            <p:spPr>
              <a:xfrm>
                <a:off x="1948" y="2299"/>
                <a:ext cx="120" cy="99"/>
              </a:xfrm>
              <a:prstGeom prst="rect">
                <a:avLst/>
              </a:prstGeom>
              <a:solidFill>
                <a:srgbClr val="000000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  <p:sp>
            <p:nvSpPr>
              <p:cNvPr id="22559" name="Rectangle 29"/>
              <p:cNvSpPr/>
              <p:nvPr/>
            </p:nvSpPr>
            <p:spPr>
              <a:xfrm>
                <a:off x="1932" y="2278"/>
                <a:ext cx="120" cy="10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</p:grpSp>
        <p:grpSp>
          <p:nvGrpSpPr>
            <p:cNvPr id="22552" name="Group 30"/>
            <p:cNvGrpSpPr/>
            <p:nvPr/>
          </p:nvGrpSpPr>
          <p:grpSpPr>
            <a:xfrm>
              <a:off x="3354794" y="5786438"/>
              <a:ext cx="215900" cy="214312"/>
              <a:chOff x="1932" y="2712"/>
              <a:chExt cx="136" cy="120"/>
            </a:xfrm>
          </p:grpSpPr>
          <p:sp>
            <p:nvSpPr>
              <p:cNvPr id="22556" name="Rectangle 31"/>
              <p:cNvSpPr/>
              <p:nvPr/>
            </p:nvSpPr>
            <p:spPr>
              <a:xfrm>
                <a:off x="1948" y="2733"/>
                <a:ext cx="120" cy="99"/>
              </a:xfrm>
              <a:prstGeom prst="rect">
                <a:avLst/>
              </a:prstGeom>
              <a:solidFill>
                <a:srgbClr val="000000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  <p:sp>
            <p:nvSpPr>
              <p:cNvPr id="22557" name="Rectangle 32"/>
              <p:cNvSpPr/>
              <p:nvPr/>
            </p:nvSpPr>
            <p:spPr>
              <a:xfrm>
                <a:off x="1932" y="2712"/>
                <a:ext cx="120" cy="10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prstClr val="black"/>
                </a:solidFill>
                <a:miter lim="800000"/>
              </a:ln>
            </p:spPr>
            <p:txBody>
              <a:bodyPr wrap="none" anchor="ctr" anchorCtr="0">
                <a:noAutofit/>
              </a:bodyPr>
              <a:lstStyle>
                <a:defPPr algn="l" rtl="0" eaLnBrk="0" hangingPunct="0">
                  <a:defRPr kumimoji="0" lang="en-US" altLang="en-US"/>
                </a:defPPr>
                <a:lvl1pPr marL="342900" indent="-3429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5000"/>
                  <a:buFont typeface="Wingdings" pitchFamily="2" charset="2"/>
                  <a:buChar char="n"/>
                  <a:defRPr kumimoji="0" lang="en-US" altLang="en-US" sz="2400" b="0" i="0" u="non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70000"/>
                  <a:buFont typeface="Wingdings" pitchFamily="2" charset="2"/>
                  <a:buChar char="n"/>
                  <a:defRPr kumimoji="0" lang="en-US" altLang="en-US" sz="20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2pPr>
                <a:lvl3pPr marL="11430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Tx/>
                  <a:buFontTx/>
                  <a:buChar char="•"/>
                  <a:defRPr kumimoji="0" lang="en-US" altLang="en-US" sz="18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3pPr>
                <a:lvl4pPr marL="16002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Tx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4pPr>
                <a:lvl5pPr marL="2057400" indent="-228600" algn="l" defTabSz="914400" rtl="0" eaLnBrk="0" fontAlgn="base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FontTx/>
                  <a:buChar char="•"/>
                  <a:defRPr kumimoji="0" lang="en-US" altLang="en-US" sz="1600" b="0" i="0" u="none">
                    <a:solidFill>
                      <a:schemeClr val="tx1"/>
                    </a:solidFill>
                    <a:latin typeface="+mn-lt"/>
                    <a:ea typeface="ＭＳ Ｐゴシック" pitchFamily="-128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5000"/>
                  <a:buChar char="•"/>
                  <a:defRPr lang="en-US" altLang="en-US"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>
                  <a:latin typeface="Arial"/>
                  <a:ea typeface="ＭＳ Ｐゴシック" pitchFamily="-128" charset="-128"/>
                </a:endParaRPr>
              </a:p>
            </p:txBody>
          </p:sp>
        </p:grpSp>
        <p:cxnSp>
          <p:nvCxnSpPr>
            <p:cNvPr id="22553" name="Line 33"/>
            <p:cNvCxnSpPr/>
            <p:nvPr/>
          </p:nvCxnSpPr>
          <p:spPr>
            <a:xfrm>
              <a:off x="2895600" y="2593975"/>
              <a:ext cx="10033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  <a:tailEnd type="triangle"/>
            </a:ln>
          </p:spPr>
        </p:cxnSp>
        <p:cxnSp>
          <p:nvCxnSpPr>
            <p:cNvPr id="22554" name="Line 34"/>
            <p:cNvCxnSpPr/>
            <p:nvPr/>
          </p:nvCxnSpPr>
          <p:spPr>
            <a:xfrm>
              <a:off x="5435600" y="2593975"/>
              <a:ext cx="10033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  <a:tailEnd type="triangle"/>
            </a:ln>
          </p:spPr>
        </p:cxnSp>
        <p:sp>
          <p:nvSpPr>
            <p:cNvPr id="22555" name="Rectangle 35"/>
            <p:cNvSpPr>
              <a:spLocks noChangeArrowheads="1"/>
            </p:cNvSpPr>
            <p:nvPr/>
          </p:nvSpPr>
          <p:spPr bwMode="auto">
            <a:xfrm>
              <a:off x="4088109" y="2286000"/>
              <a:ext cx="1179413" cy="45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defPPr algn="l" rtl="0" eaLnBrk="0" hangingPunct="0">
                <a:defRPr kumimoji="0" lang="en-US" altLang="en-US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n-US" altLang="en-US" sz="2400" b="0" i="0" u="none">
                  <a:solidFill>
                    <a:schemeClr val="tx1"/>
                  </a:solidFill>
                  <a:latin typeface="Arial"/>
                  <a:ea typeface="ＭＳ Ｐゴシック" pitchFamily="-128" charset="-128"/>
                </a:defRPr>
              </a:lvl5pPr>
            </a:lstStyle>
            <a:p>
              <a:pPr marL="0" marR="0" lvl="0" indent="0"/>
              <a:r>
                <a:rPr lang="en-US" altLang="zh-CN" b="1">
                  <a:effectLst>
                    <a:outerShdw blurRad="38100" dist="38100" dir="2700000" algn="tl">
                      <a:schemeClr val="bg2"/>
                    </a:outerShdw>
                  </a:effectLst>
                  <a:ea typeface="宋体" pitchFamily="2" charset="-122"/>
                </a:rPr>
                <a:t>bubble</a:t>
              </a:r>
              <a:endParaRPr lang="en-US" altLang="zh-CN" b="1">
                <a:effectLst>
                  <a:outerShdw blurRad="38100" dist="38100" dir="2700000" algn="tl">
                    <a:schemeClr val="bg2"/>
                  </a:outerShdw>
                </a:effectLst>
                <a:ea typeface="宋体" pitchFamily="2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灯片编号占位符 3"/>
          <p:cNvSpPr/>
          <p:nvPr>
            <p:ph type="sldNum" idx="4294967295"/>
          </p:nvPr>
        </p:nvSpPr>
        <p:spPr>
          <a:xfrm>
            <a:off x="1219200" y="6248400"/>
            <a:ext cx="54864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kumimoji="0" lang="en-US" altLang="en-US" sz="2000" b="0" i="0" u="none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kumimoji="0" lang="en-US" altLang="en-US" sz="1800" b="0" i="0" u="none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Tx/>
              <a:buChar char="•"/>
              <a:defRPr kumimoji="0" lang="en-US" altLang="en-US" sz="1600" b="0" i="0" u="none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lang="en-US" altLang="en-US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3F414EDB-2A59-4163-9005-F7BC669EBE5A}" type="slidenum">
              <a:rPr lang="zh-CN" altLang="en-US" sz="1000">
                <a:ea typeface="ＭＳ Ｐゴシック" pitchFamily="-128" charset="-128"/>
              </a:rPr>
              <a:t>20</a:t>
            </a:fld>
            <a:endParaRPr lang="en-US" altLang="zh-CN" sz="1000">
              <a:ea typeface="ＭＳ Ｐゴシック" pitchFamily="-128" charset="-128"/>
            </a:endParaRPr>
          </a:p>
        </p:txBody>
      </p:sp>
      <p:sp>
        <p:nvSpPr>
          <p:cNvPr id="23555" name="Rectangle 2"/>
          <p:cNvSpPr/>
          <p:nvPr>
            <p:ph type="title" idx="4294967295"/>
          </p:nvPr>
        </p:nvSpPr>
        <p:spPr>
          <a:xfrm>
            <a:off x="1219200" y="990600"/>
            <a:ext cx="6705600" cy="6334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0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lang="en-US" altLang="en-US" sz="4000">
                <a:solidFill>
                  <a:schemeClr val="tx2"/>
                </a:solidFill>
                <a:latin typeface="Helvetica" pitchFamily="-128" charset="0"/>
              </a:defRPr>
            </a:lvl9pPr>
          </a:lstStyle>
          <a:p>
            <a:pPr lvl="0" eaLnBrk="1" hangingPunct="1"/>
            <a:r>
              <a:rPr lang="en-US" altLang="zh-CN" sz="3600">
                <a:ea typeface="宋体" pitchFamily="2" charset="-122"/>
              </a:rPr>
              <a:t>Process Specification (PSPEC)</a:t>
            </a:r>
            <a:endParaRPr lang="zh-CN" altLang="en-US" sz="3600">
              <a:ea typeface="宋体" pitchFamily="2" charset="-122"/>
            </a:endParaRPr>
          </a:p>
        </p:txBody>
      </p:sp>
      <p:pic>
        <p:nvPicPr>
          <p:cNvPr id="23556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76375" y="2060575"/>
            <a:ext cx="6048375" cy="42672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https://d.book118.com/668103104033006040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Arial"/>
        <a:cs typeface="Arial"/>
      </a:majorFont>
      <a:minorFont>
        <a:latin typeface="Helvetic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E798E"/>
        </a:lt1>
        <a:dk2>
          <a:srgbClr val="FFFFCC"/>
        </a:dk2>
        <a:lt2>
          <a:srgbClr val="356677"/>
        </a:lt2>
        <a:accent1>
          <a:srgbClr val="7FA0B1"/>
        </a:accent1>
        <a:accent2>
          <a:srgbClr val="3A7184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BF0B"/>
        </a:hlink>
        <a:folHlink>
          <a:srgbClr val="CC9900"/>
        </a:folHlink>
      </a:clrScheme>
    </a:extraClrScheme>
    <a:extraClrScheme>
      <a:clrScheme name="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6699"/>
        </a:hlink>
        <a:folHlink>
          <a:srgbClr val="9A0000"/>
        </a:folHlink>
      </a:clrScheme>
    </a:extraClrScheme>
    <a:extraClrScheme>
      <a:clrScheme name="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77777"/>
        </a:hlink>
        <a:folHlink>
          <a:srgbClr val="969696"/>
        </a:folHlink>
      </a:clrScheme>
    </a:extraClrScheme>
    <a:extraClrScheme>
      <a:clrScheme name="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9900"/>
        </a:hlink>
        <a:folHlink>
          <a:srgbClr val="808080"/>
        </a:folHlink>
      </a:clrScheme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221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1">
      <vt:lpstr>Arial</vt:lpstr>
      <vt:lpstr>Calibri</vt:lpstr>
      <vt:lpstr>Helvetica</vt:lpstr>
      <vt:lpstr>ＭＳ Ｐゴシック</vt:lpstr>
      <vt:lpstr>Wingdings</vt:lpstr>
      <vt:lpstr>宋体</vt:lpstr>
      <vt:lpstr>Palatino</vt:lpstr>
      <vt:lpstr>楷体_GB2312</vt:lpstr>
      <vt:lpstr>Times New Roman</vt:lpstr>
      <vt:lpstr>Office Theme</vt:lpstr>
      <vt:lpstr>Chapter 7</vt:lpstr>
      <vt:lpstr>Requirements Modeling Strategies</vt:lpstr>
      <vt:lpstr>Flow-Oriented Modeling</vt:lpstr>
      <vt:lpstr>Flow Modeling Notation</vt:lpstr>
      <vt:lpstr>External Entity</vt:lpstr>
      <vt:lpstr>Process</vt:lpstr>
      <vt:lpstr>Data Flow</vt:lpstr>
      <vt:lpstr>Data Stores</vt:lpstr>
      <vt:lpstr>Data Flow Diagramming: Guidelines</vt:lpstr>
      <vt:lpstr>Constructing a DFD—I</vt:lpstr>
      <vt:lpstr>Level 0 DFD Example</vt:lpstr>
      <vt:lpstr>Constructing a DFD—II</vt:lpstr>
      <vt:lpstr>The Data Flow Hierarchy</vt:lpstr>
      <vt:lpstr>PowerPoint Presentation</vt:lpstr>
      <vt:lpstr>PowerPoint Presentation</vt:lpstr>
      <vt:lpstr>PowerPoint Presentation</vt:lpstr>
      <vt:lpstr>PowerPoint Presentation</vt:lpstr>
      <vt:lpstr>DFDs: A Look Ahead</vt:lpstr>
      <vt:lpstr>Process Specification (PSPEC)</vt:lpstr>
      <vt:lpstr>Process Specification (PSPEC)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2024-09-18T12:10:46.324</cp:lastPrinted>
  <dcterms:created xsi:type="dcterms:W3CDTF">2024-09-18T04:10:46Z</dcterms:created>
  <dcterms:modified xsi:type="dcterms:W3CDTF">2024-09-18T04:10:48Z</dcterms:modified>
</cp:coreProperties>
</file>