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66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3D93F-4141-4732-93B6-63A9E9336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E6F8B-F02C-42C8-BD74-1FD0ED53C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6AE30-B442-423C-9E53-72AC48A99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16CB2F-CCE1-4CAD-B507-F469E655F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996952-7148-4B24-BCCE-95164191F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42F91D-CA08-4990-8DDE-3ACB222FD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5479AB-4283-415D-A3AE-628A4E5F3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98AAFC-4E24-4AC0-903F-F662D23BC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D09CDF-8A4C-4422-A08D-638360DCF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CA4E2-9260-432E-AACE-75D43B14E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1B698-6A0C-473C-9886-F6CFEE27A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6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18" Type="http://schemas.openxmlformats.org/officeDocument/2006/relationships/tags" Target="../tags/tag222.xml" /><Relationship Id="rId19" Type="http://schemas.openxmlformats.org/officeDocument/2006/relationships/tags" Target="../tags/tag223.xml" /><Relationship Id="rId2" Type="http://schemas.openxmlformats.org/officeDocument/2006/relationships/tags" Target="../tags/tag206.xml" /><Relationship Id="rId20" Type="http://schemas.openxmlformats.org/officeDocument/2006/relationships/tags" Target="../tags/tag224.xml" /><Relationship Id="rId21" Type="http://schemas.openxmlformats.org/officeDocument/2006/relationships/tags" Target="../tags/tag225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0604701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采购工作计划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采购目标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采购策略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采购流程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采购风险控制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采购绩效评估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采购目标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降低采购成本</a:t>
            </a:r>
            <a:endParaRPr lang="zh-CN" altLang="en-US"/>
          </a:p>
        </p:txBody>
      </p:sp>
      <p:sp>
        <p:nvSpPr>
          <p:cNvPr id="104905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优化采购流程，提高采购效率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定期进行采购成本分析，及时发现问题并改进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制定合理的采购计划，明确采购需求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寻找合适的供应商，进行价格谈判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优化供应商管理</a:t>
            </a:r>
            <a:endParaRPr lang="zh-CN" altLang="en-US"/>
          </a:p>
        </p:txBody>
      </p:sp>
      <p:sp>
        <p:nvSpPr>
          <p:cNvPr id="104911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建立供应商评估体系，定期评估供应商的表现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2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加强与供应商的沟通，建立良好的合作关系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3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3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定期进行供应商培训，提高供应商的服务质量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3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优化供应商选择流程，确保供应商的质量和价格优势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提高采购效率</a:t>
            </a:r>
            <a:endParaRPr lang="zh-CN" altLang="en-US"/>
          </a:p>
        </p:txBody>
      </p:sp>
      <p:sp>
        <p:nvSpPr>
          <p:cNvPr id="104918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优化采购流程：简化采购流程，提高采购效率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8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加强供应商管理：选择优质供应商，建立长期合作关系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9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提高采购透明度：公开采购信息，提高采购透明度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0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加强采购培训：提高采购人员的专业素质和技能水平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保障物资供应</a:t>
            </a:r>
            <a:endParaRPr lang="zh-CN" altLang="en-US"/>
          </a:p>
        </p:txBody>
      </p:sp>
      <p:sp>
        <p:nvSpPr>
          <p:cNvPr id="104924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确保采购物资的质量和数量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控制采购成本，提高采购效率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建立完善的采购流程和制度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加强与供应商的沟通和合作，确保物资供应的稳定性和可靠性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3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31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采购策略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供应商选择标准</a:t>
            </a:r>
            <a:endParaRPr lang="zh-CN" altLang="en-US"/>
          </a:p>
        </p:txBody>
      </p:sp>
      <p:sp>
        <p:nvSpPr>
          <p:cNvPr id="1049370" name="椭圆 28"/>
          <p:cNvSpPr/>
          <p:nvPr>
            <p:custDataLst>
              <p:tags r:id="rId2"/>
            </p:custDataLst>
          </p:nvPr>
        </p:nvSpPr>
        <p:spPr>
          <a:xfrm>
            <a:off x="9277246" y="2822293"/>
            <a:ext cx="1897414" cy="189741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椭圆 29"/>
          <p:cNvSpPr/>
          <p:nvPr>
            <p:custDataLst>
              <p:tags r:id="rId3"/>
            </p:custDataLst>
          </p:nvPr>
        </p:nvSpPr>
        <p:spPr>
          <a:xfrm>
            <a:off x="9489289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正文"/>
          <p:cNvSpPr txBox="1"/>
          <p:nvPr>
            <p:custDataLst>
              <p:tags r:id="rId4"/>
            </p:custDataLst>
          </p:nvPr>
        </p:nvSpPr>
        <p:spPr>
          <a:xfrm>
            <a:off x="9532550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环保：供应商是否符合环保要求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76" name="弧形 58"/>
          <p:cNvSpPr/>
          <p:nvPr>
            <p:custDataLst>
              <p:tags r:id="rId5"/>
            </p:custDataLst>
          </p:nvPr>
        </p:nvSpPr>
        <p:spPr>
          <a:xfrm>
            <a:off x="9098107" y="2643153"/>
            <a:ext cx="2256215" cy="225621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椭圆 30"/>
          <p:cNvSpPr/>
          <p:nvPr>
            <p:custDataLst>
              <p:tags r:id="rId6"/>
            </p:custDataLst>
          </p:nvPr>
        </p:nvSpPr>
        <p:spPr>
          <a:xfrm>
            <a:off x="7516319" y="2822293"/>
            <a:ext cx="1897414" cy="189741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椭圆 31"/>
          <p:cNvSpPr/>
          <p:nvPr>
            <p:custDataLst>
              <p:tags r:id="rId7"/>
            </p:custDataLst>
          </p:nvPr>
        </p:nvSpPr>
        <p:spPr>
          <a:xfrm>
            <a:off x="7767358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正文"/>
          <p:cNvSpPr txBox="1"/>
          <p:nvPr>
            <p:custDataLst>
              <p:tags r:id="rId8"/>
            </p:custDataLst>
          </p:nvPr>
        </p:nvSpPr>
        <p:spPr>
          <a:xfrm>
            <a:off x="7810619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信誉：供应商的信誉是否良好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弧形 57"/>
          <p:cNvSpPr/>
          <p:nvPr>
            <p:custDataLst>
              <p:tags r:id="rId9"/>
            </p:custDataLst>
          </p:nvPr>
        </p:nvSpPr>
        <p:spPr>
          <a:xfrm>
            <a:off x="838200" y="2643153"/>
            <a:ext cx="2256215" cy="225621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椭圆 22"/>
          <p:cNvSpPr/>
          <p:nvPr>
            <p:custDataLst>
              <p:tags r:id="rId10"/>
            </p:custDataLst>
          </p:nvPr>
        </p:nvSpPr>
        <p:spPr>
          <a:xfrm>
            <a:off x="5935140" y="2822293"/>
            <a:ext cx="1897414" cy="189741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椭圆 23"/>
          <p:cNvSpPr/>
          <p:nvPr>
            <p:custDataLst>
              <p:tags r:id="rId11"/>
            </p:custDataLst>
          </p:nvPr>
        </p:nvSpPr>
        <p:spPr>
          <a:xfrm>
            <a:off x="6185570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正文"/>
          <p:cNvSpPr txBox="1"/>
          <p:nvPr>
            <p:custDataLst>
              <p:tags r:id="rId12"/>
            </p:custDataLst>
          </p:nvPr>
        </p:nvSpPr>
        <p:spPr>
          <a:xfrm>
            <a:off x="6229441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服务：供应商的服务是否满足需求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92" name="椭圆 24"/>
          <p:cNvSpPr/>
          <p:nvPr>
            <p:custDataLst>
              <p:tags r:id="rId13"/>
            </p:custDataLst>
          </p:nvPr>
        </p:nvSpPr>
        <p:spPr>
          <a:xfrm>
            <a:off x="4353962" y="2822293"/>
            <a:ext cx="1897414" cy="189741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椭圆 25"/>
          <p:cNvSpPr/>
          <p:nvPr>
            <p:custDataLst>
              <p:tags r:id="rId14"/>
            </p:custDataLst>
          </p:nvPr>
        </p:nvSpPr>
        <p:spPr>
          <a:xfrm>
            <a:off x="4604391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/>
          <p:nvPr>
            <p:custDataLst>
              <p:tags r:id="rId15"/>
            </p:custDataLst>
          </p:nvPr>
        </p:nvSpPr>
        <p:spPr>
          <a:xfrm>
            <a:off x="4648262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交货期：供应商的交货期是否符合要求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椭圆 7"/>
          <p:cNvSpPr/>
          <p:nvPr>
            <p:custDataLst>
              <p:tags r:id="rId16"/>
            </p:custDataLst>
          </p:nvPr>
        </p:nvSpPr>
        <p:spPr>
          <a:xfrm>
            <a:off x="2772173" y="2822293"/>
            <a:ext cx="1897414" cy="189741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椭圆 9"/>
          <p:cNvSpPr/>
          <p:nvPr>
            <p:custDataLst>
              <p:tags r:id="rId17"/>
            </p:custDataLst>
          </p:nvPr>
        </p:nvSpPr>
        <p:spPr>
          <a:xfrm>
            <a:off x="3023212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正文"/>
          <p:cNvSpPr txBox="1"/>
          <p:nvPr>
            <p:custDataLst>
              <p:tags r:id="rId18"/>
            </p:custDataLst>
          </p:nvPr>
        </p:nvSpPr>
        <p:spPr>
          <a:xfrm>
            <a:off x="3066474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价格：供应商的价格是否具有竞争力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04" name="椭圆 5"/>
          <p:cNvSpPr/>
          <p:nvPr>
            <p:custDataLst>
              <p:tags r:id="rId19"/>
            </p:custDataLst>
          </p:nvPr>
        </p:nvSpPr>
        <p:spPr>
          <a:xfrm>
            <a:off x="1011855" y="2822293"/>
            <a:ext cx="1897414" cy="189741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椭圆 4"/>
          <p:cNvSpPr/>
          <p:nvPr>
            <p:custDataLst>
              <p:tags r:id="rId20"/>
            </p:custDataLst>
          </p:nvPr>
        </p:nvSpPr>
        <p:spPr>
          <a:xfrm>
            <a:off x="1262285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正文"/>
          <p:cNvSpPr txBox="1"/>
          <p:nvPr>
            <p:custDataLst>
              <p:tags r:id="rId21"/>
            </p:custDataLst>
          </p:nvPr>
        </p:nvSpPr>
        <p:spPr>
          <a:xfrm>
            <a:off x="1306156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质量：供应商的产品质量是否符合要求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采购方式选择</a:t>
            </a:r>
            <a:endParaRPr lang="zh-CN" altLang="en-US"/>
          </a:p>
        </p:txBody>
      </p:sp>
      <p:sp>
        <p:nvSpPr>
          <p:cNvPr id="104945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直接采购：直接从供应商处购买，价格较低，但需要承担风险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集中采购：将多个采购项目合并为一个，降低成本，提高效率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分散采购：将采购项目分散到多个供应商，降低风险，但成本较高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间接采购：通过中间商购买，价格较高，但风险较小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采购周期设定</a:t>
            </a:r>
            <a:endParaRPr lang="zh-CN" altLang="en-US"/>
          </a:p>
        </p:txBody>
      </p:sp>
      <p:sp>
        <p:nvSpPr>
          <p:cNvPr id="104953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确定采购周期：根据企业需求，设定合理的采购周期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采购频率：根据采购物品的消耗速度，设定合理的采购频率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采购时间：根据企业生产计划，设定合理的采购时间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采购数量：根据企业需求，设定合理的采购数量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物资分类管理</a:t>
            </a:r>
            <a:endParaRPr lang="zh-CN" altLang="en-US"/>
          </a:p>
        </p:txBody>
      </p:sp>
      <p:sp>
        <p:nvSpPr>
          <p:cNvPr id="104959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根据物资的性质、用途、价值等进行分类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制定物资分类标准，明确分类原则和方法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对不同类别的物资采取不同的采购策略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定期对物资分类进行评估和调整，确保分类的准确性和适用性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56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6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66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采购流程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需求分析</a:t>
            </a:r>
            <a:endParaRPr lang="zh-CN" altLang="en-US"/>
          </a:p>
        </p:txBody>
      </p:sp>
      <p:sp>
        <p:nvSpPr>
          <p:cNvPr id="104971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确定采购需求：明确采购物品的种类、数量、质量等要求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市场调研：了解市场行情，收集供应商信息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需求评估：评估采购需求是否合理，是否需要调整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制定采购计划：根据需求分析结果，制定详细的采购计划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https://d.book118.com/668106047016006023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85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1"/>
  <p:tag name="KSO_WM_UNIT_INDEX" val="1_6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2"/>
  <p:tag name="KSO_WM_UNIT_INDEX" val="1_6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6_1"/>
  <p:tag name="KSO_WM_UNIT_INDEX" val="1_6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1"/>
  <p:tag name="KSO_WM_UNIT_INDEX" val="1_1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5_1"/>
  <p:tag name="KSO_WM_UNIT_INDEX" val="1_5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5_2"/>
  <p:tag name="KSO_WM_UNIT_INDEX" val="1_5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2"/>
  <p:tag name="KSO_WM_UNIT_INDEX" val="1_2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2"/>
  <p:tag name="KSO_WM_UNIT_INDEX" val="1_4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2"/>
  <p:tag name="KSO_WM_UNIT_INDEX" val="1_2_2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5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5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5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微软雅黑</vt:lpstr>
      <vt:lpstr>+中文标题</vt:lpstr>
      <vt:lpstr>Calibri Light</vt:lpstr>
      <vt:lpstr>宋体</vt:lpstr>
      <vt:lpstr>Office Theme</vt:lpstr>
      <vt:lpstr>采购工作计划</vt:lpstr>
      <vt:lpstr>目录</vt:lpstr>
      <vt:lpstr>单击此处添加章节标题</vt:lpstr>
      <vt:lpstr>采购目标</vt:lpstr>
      <vt:lpstr>降低采购成本</vt:lpstr>
      <vt:lpstr>优化供应商管理</vt:lpstr>
      <vt:lpstr>提高采购效率</vt:lpstr>
      <vt:lpstr>保障物资供应</vt:lpstr>
      <vt:lpstr>采购策略</vt:lpstr>
      <vt:lpstr>供应商选择标准</vt:lpstr>
      <vt:lpstr>采购方式选择</vt:lpstr>
      <vt:lpstr>采购周期设定</vt:lpstr>
      <vt:lpstr>物资分类管理</vt:lpstr>
      <vt:lpstr>采购流程</vt:lpstr>
      <vt:lpstr>需求分析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2024-08-29T12:22:24.817</cp:lastPrinted>
  <dcterms:created xsi:type="dcterms:W3CDTF">2024-08-29T04:22:24Z</dcterms:created>
  <dcterms:modified xsi:type="dcterms:W3CDTF">2024-08-29T04:22:27Z</dcterms:modified>
</cp:coreProperties>
</file>