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3AEA37-95CE-46D7-B6B6-6E17D44770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EA1957-2FD0-4415-A9B0-708C2CA1B9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50988F-0198-407F-9256-80AB7D20FC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677131E-9B36-49AA-BACB-94EE6642E8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29D0D2A-375D-400A-AD14-25B96F37F0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C7AA79B-4A04-4009-B926-3FC3431519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33D3D03-5E07-4F35-A168-327D9BEFC6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ABFEE03-58DA-4678-B022-7100D3E3BD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23C9D94-FB2D-45E0-B9A4-E785361657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8E8BBF-222C-4227-BF33-C2E8C60FD9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658E6E-3663-42A6-955C-1F3EFDFDDC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68111056037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21252" y="4375458"/>
            <a:ext cx="10720639" cy="1402534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39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SPSS相关分析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53515" y="345275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627613" y="812712"/>
            <a:ext cx="3256160" cy="57292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547412" y="158559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SPSS简介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相关分析概述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数据的准备与导入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双变量相关分析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偏相关分析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距离相关分析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93147" y="2013882"/>
            <a:ext cx="3450158" cy="1322592"/>
            <a:chOff x="4193147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193147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SPSS简介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2036075" y="5949378"/>
            <a:ext cx="4507652" cy="4507652"/>
          </a:xfrm>
          <a:prstGeom prst="ellipse">
            <a:avLst/>
          </a:prstGeom>
          <a:solidFill>
            <a:schemeClr val="accent2">
              <a:alpha val="1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824897" y="-3412461"/>
            <a:ext cx="4507652" cy="4507652"/>
          </a:xfrm>
          <a:prstGeom prst="ellipse">
            <a:avLst/>
          </a:prstGeom>
          <a:solidFill>
            <a:schemeClr val="accent2">
              <a:alpha val="1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9391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914135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 flipH="1">
            <a:off x="1098456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AutoShape 7"/>
          <p:cNvSpPr/>
          <p:nvPr/>
        </p:nvSpPr>
        <p:spPr>
          <a:xfrm>
            <a:off x="11078723" y="5451328"/>
            <a:ext cx="569999" cy="569999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79391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14135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>
            <a:off x="1098456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AutoShape 11"/>
          <p:cNvSpPr/>
          <p:nvPr/>
        </p:nvSpPr>
        <p:spPr>
          <a:xfrm>
            <a:off x="6360328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495073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H="1">
            <a:off x="6679393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AutoShape 14"/>
          <p:cNvSpPr/>
          <p:nvPr/>
        </p:nvSpPr>
        <p:spPr>
          <a:xfrm>
            <a:off x="6360328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495073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6679393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1574907" y="1754944"/>
            <a:ext cx="3905833" cy="18394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1968年，美国斯坦福大学的三位研究生开发了SPSS（Statistical Package for the Social Sciences）软件，旨在为社会科学研究提供统计分析工具。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574907" y="3803200"/>
            <a:ext cx="3905833" cy="18394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1990年代，SPSS推出了Windows版本，进一步简化了操作界面和用户界面。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316589" y="3803200"/>
            <a:ext cx="3905833" cy="18394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2000年代，SPSS开始推出更加智能化的数据分析工具，如数据挖掘、文本分析等。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16589" y="1754944"/>
            <a:ext cx="3905833" cy="18394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1975年，SPSS公司成立，开始将SPSS软件商业化，并逐渐在全球范围内得到广泛应用。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SPSS的发展历程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64019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33268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102515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571764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87002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956251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25498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894747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SPSS的主要功能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768919" y="1491953"/>
            <a:ext cx="4011236" cy="490334"/>
            <a:chOff x="768919" y="1491953"/>
            <a:chExt cx="4011236" cy="490334"/>
          </a:xfrm>
        </p:grpSpPr>
        <p:sp>
          <p:nvSpPr>
            <p:cNvPr id="33" name="TextBox 33"/>
            <p:cNvSpPr txBox="1"/>
            <p:nvPr/>
          </p:nvSpPr>
          <p:spPr>
            <a:xfrm>
              <a:off x="768919" y="1491953"/>
              <a:ext cx="401123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数据管理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644725" y="1982286"/>
            <a:ext cx="4133850" cy="851387"/>
            <a:chOff x="644725" y="1982286"/>
            <a:chExt cx="4133850" cy="851387"/>
          </a:xfrm>
        </p:grpSpPr>
        <p:sp>
          <p:nvSpPr>
            <p:cNvPr id="35" name="TextBox 35"/>
            <p:cNvSpPr txBox="1"/>
            <p:nvPr/>
          </p:nvSpPr>
          <p:spPr>
            <a:xfrm>
              <a:off x="644725" y="1982286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SPSS提供了强大的数据管理功能，包括数据导入、导出、清洗、合并等。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6102515" y="1491953"/>
            <a:ext cx="4010978" cy="490334"/>
            <a:chOff x="6102515" y="1491953"/>
            <a:chExt cx="4010978" cy="490334"/>
          </a:xfrm>
        </p:grpSpPr>
        <p:sp>
          <p:nvSpPr>
            <p:cNvPr id="37" name="TextBox 37"/>
            <p:cNvSpPr txBox="1"/>
            <p:nvPr/>
          </p:nvSpPr>
          <p:spPr>
            <a:xfrm>
              <a:off x="6102515" y="1491953"/>
              <a:ext cx="40109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数据挖掘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6102515" y="1982286"/>
            <a:ext cx="4133850" cy="851387"/>
            <a:chOff x="6102515" y="1982286"/>
            <a:chExt cx="4133850" cy="851387"/>
          </a:xfrm>
        </p:grpSpPr>
        <p:sp>
          <p:nvSpPr>
            <p:cNvPr id="39" name="TextBox 39"/>
            <p:cNvSpPr txBox="1"/>
            <p:nvPr/>
          </p:nvSpPr>
          <p:spPr>
            <a:xfrm>
              <a:off x="6102515" y="1982286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SPSS的数据挖掘功能可以帮助用户发现隐藏在数据中的模式和关联。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2297292" y="4606720"/>
            <a:ext cx="4011236" cy="490334"/>
            <a:chOff x="2297292" y="4606720"/>
            <a:chExt cx="4011236" cy="490334"/>
          </a:xfrm>
        </p:grpSpPr>
        <p:sp>
          <p:nvSpPr>
            <p:cNvPr id="41" name="TextBox 41"/>
            <p:cNvSpPr txBox="1"/>
            <p:nvPr/>
          </p:nvSpPr>
          <p:spPr>
            <a:xfrm>
              <a:off x="2297292" y="4606720"/>
              <a:ext cx="401123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统计分析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2173097" y="5097054"/>
            <a:ext cx="4133850" cy="851387"/>
            <a:chOff x="2173097" y="5097054"/>
            <a:chExt cx="4133850" cy="851387"/>
          </a:xfrm>
        </p:grpSpPr>
        <p:sp>
          <p:nvSpPr>
            <p:cNvPr id="43" name="TextBox 43"/>
            <p:cNvSpPr txBox="1"/>
            <p:nvPr/>
          </p:nvSpPr>
          <p:spPr>
            <a:xfrm>
              <a:off x="2173097" y="5097054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SPSS提供了广泛的数据分析工具，包括描述性统计、推论性统计、多元统计分析等。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7630887" y="4606720"/>
            <a:ext cx="4010978" cy="490334"/>
            <a:chOff x="7630887" y="4606720"/>
            <a:chExt cx="4010978" cy="490334"/>
          </a:xfrm>
        </p:grpSpPr>
        <p:sp>
          <p:nvSpPr>
            <p:cNvPr id="45" name="TextBox 45"/>
            <p:cNvSpPr txBox="1"/>
            <p:nvPr/>
          </p:nvSpPr>
          <p:spPr>
            <a:xfrm>
              <a:off x="7630887" y="4606720"/>
              <a:ext cx="40109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可视化工具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630887" y="5097054"/>
            <a:ext cx="4133850" cy="851387"/>
            <a:chOff x="7630887" y="5097054"/>
            <a:chExt cx="4133850" cy="851387"/>
          </a:xfrm>
        </p:grpSpPr>
        <p:sp>
          <p:nvSpPr>
            <p:cNvPr id="47" name="TextBox 47"/>
            <p:cNvSpPr txBox="1"/>
            <p:nvPr/>
          </p:nvSpPr>
          <p:spPr>
            <a:xfrm>
              <a:off x="7630887" y="5097054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SPSS提供了丰富的图表和图形，可以帮助用户更好地理解和解释数据分析结果。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8231" b="1823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用户可以从SPSS官网下载安装包，按照提示进行安装。安装过程中需要注意选择合适的版本和操作系统。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安装完成后，用户可以在开始菜单或桌面快捷方式中找到SPSS的启动图标，双击即可打开软件。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SPSS的安装与启动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启动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安装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93147" y="2013882"/>
            <a:ext cx="3450158" cy="1322592"/>
            <a:chOff x="4193147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193147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相关分析概述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8125" r="812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相关分析是用于研究两个或多个变量之间关系的统计方法。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相关分析是一种统计学方法，用于研究两个或多个变量之间的关系。通过相关分析，可以确定变量之间的关联程度和方向，从而了解它们之间的相互影响和依赖关系。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相关分析的定义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相关分析可以分为线性相关分析和非线性相关分析两种类型。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性相关分析是最常见的一种相关分析，它研究的是两个变量之间是否存在线性关系，即一个变量是否随着另一个变量的变化而呈直线趋势变化。非线性相关分析则研究的是两个变量之间是否存在非线性关系，即一个变量对另一个变量的影响不是简单的直线关系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相关分析的种类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647422" y="1416260"/>
            <a:ext cx="10787368" cy="4757506"/>
          </a:xfrm>
          <a:custGeom>
            <a:rect l="l" t="t" r="r" b="b"/>
            <a:pathLst>
              <a:path w="8427632" h="3716802">
                <a:moveTo>
                  <a:pt x="0" y="0"/>
                </a:moveTo>
                <a:lnTo>
                  <a:pt x="7963031" y="0"/>
                </a:lnTo>
                <a:quadBezTo>
                  <a:pt x="8427632" y="0"/>
                  <a:pt x="8427632" y="464600"/>
                </a:quadBezTo>
                <a:lnTo>
                  <a:pt x="8427632" y="3716802"/>
                </a:lnTo>
                <a:lnTo>
                  <a:pt x="464600" y="3716802"/>
                </a:lnTo>
                <a:quadBezTo>
                  <a:pt x="0" y="3716802"/>
                  <a:pt x="0" y="3252201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H="1">
            <a:off x="6069242" y="1732467"/>
            <a:ext cx="0" cy="4116499"/>
          </a:xfrm>
          <a:prstGeom prst="line">
            <a:avLst/>
          </a:prstGeom>
          <a:ln w="9525">
            <a:solidFill>
              <a:schemeClr val="accent2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1262336" y="2877196"/>
            <a:ext cx="4218426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相关分析适用于变量之间存在一定的关联性，但不一定存在因果关系的场景。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2336" y="1733458"/>
            <a:ext cx="4280121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708503" y="2877196"/>
            <a:ext cx="4218426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进行相关分析之前，需要确保所研究的变量之间存在一定的关联性，即一个变量的变化能够引起另一个变量的变化。同时，相关分析不适用于研究变量之间的因果关系，因为相关分析只能说明变量之间的关联程度和方向，而不能确定因果关系的具体性质。因此，在进行相关分析之前，需要明确研究目的和问题，并选择合适的统计方法来回答具体的研究问题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71927" y="1733458"/>
            <a:ext cx="4312633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相关分析的适用条件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93147" y="2013882"/>
            <a:ext cx="3450158" cy="1322592"/>
            <a:chOff x="4193147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193147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数据的准备与导入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确保数据集中的每个变量都有对应的值，没有遗漏或缺失数据。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数据完整性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数据应准确反映实际情况，避免错误或异常值。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数据准确性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确保数据集中的变量具有一致的计量单位和标准。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数据一致性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数据的基本要求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直接输入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在SPSS软件中手动输入数据，适用于数据量较小的情况。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外部文件导入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通过SPSS的导入功能，将数据从外部文件（如Excel、CSV等）导入到SPSS中。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数据库连接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通过建立数据库连接，直接从数据库中导入数据到SPSS中。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数据的导入方式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53701" y="4884250"/>
            <a:ext cx="3947500" cy="3947500"/>
          </a:xfrm>
          <a:prstGeom prst="ellipse">
            <a:avLst/>
          </a:prstGeom>
          <a:solidFill>
            <a:schemeClr val="accent1">
              <a:alpha val="9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493562" y="4996164"/>
            <a:ext cx="3947500" cy="3947500"/>
          </a:xfrm>
          <a:prstGeom prst="ellipse">
            <a:avLst/>
          </a:prstGeom>
          <a:solidFill>
            <a:schemeClr val="accent1">
              <a:alpha val="8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110800" y="4996164"/>
            <a:ext cx="3947500" cy="3947500"/>
          </a:xfrm>
          <a:prstGeom prst="ellipse">
            <a:avLst/>
          </a:prstGeom>
          <a:solidFill>
            <a:schemeClr val="accent3">
              <a:alpha val="7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27301" y="3379716"/>
            <a:ext cx="2400300" cy="885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检查并处理缺失值、异常值和重复值。</a:t>
            </a:r>
          </a:p>
        </p:txBody>
      </p:sp>
      <p:cxnSp>
        <p:nvCxnSpPr>
          <p:cNvPr id="6" name="Connector 6"/>
          <p:cNvCxnSpPr/>
          <p:nvPr/>
        </p:nvCxnSpPr>
        <p:spPr>
          <a:xfrm flipH="1" flipV="1">
            <a:off x="2820348" y="4411889"/>
            <a:ext cx="0" cy="578834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318427" y="5815372"/>
            <a:ext cx="795445" cy="795445"/>
          </a:xfrm>
          <a:custGeom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 flipH="1" flipV="1">
            <a:off x="6084550" y="3852263"/>
            <a:ext cx="0" cy="1143902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9" name="Freeform 9"/>
          <p:cNvSpPr/>
          <p:nvPr/>
        </p:nvSpPr>
        <p:spPr>
          <a:xfrm>
            <a:off x="9172034" y="5917816"/>
            <a:ext cx="590558" cy="590558"/>
          </a:xfrm>
          <a:custGeom>
            <a:rect l="l" t="t" r="r" b="b"/>
            <a:pathLst>
              <a:path w="304800" h="304800">
                <a:moveTo>
                  <a:pt x="247650" y="38100"/>
                </a:moveTo>
                <a:lnTo>
                  <a:pt x="247650" y="57598"/>
                </a:lnTo>
                <a:cubicBezTo>
                  <a:pt x="247650" y="78657"/>
                  <a:pt x="230610" y="95698"/>
                  <a:pt x="209550" y="95698"/>
                </a:cubicBezTo>
                <a:cubicBezTo>
                  <a:pt x="188490" y="95698"/>
                  <a:pt x="171450" y="78657"/>
                  <a:pt x="171450" y="57598"/>
                </a:cubicBezTo>
                <a:lnTo>
                  <a:pt x="171450" y="38100"/>
                </a:lnTo>
                <a:lnTo>
                  <a:pt x="133350" y="38100"/>
                </a:lnTo>
                <a:lnTo>
                  <a:pt x="133350" y="57598"/>
                </a:lnTo>
                <a:cubicBezTo>
                  <a:pt x="133350" y="78657"/>
                  <a:pt x="116310" y="95698"/>
                  <a:pt x="95250" y="95698"/>
                </a:cubicBezTo>
                <a:cubicBezTo>
                  <a:pt x="74190" y="95698"/>
                  <a:pt x="57150" y="78657"/>
                  <a:pt x="57150" y="57598"/>
                </a:cubicBezTo>
                <a:lnTo>
                  <a:pt x="57150" y="38100"/>
                </a:lnTo>
                <a:lnTo>
                  <a:pt x="0" y="38100"/>
                </a:lnTo>
                <a:lnTo>
                  <a:pt x="0" y="304800"/>
                </a:lnTo>
                <a:lnTo>
                  <a:pt x="304800" y="304800"/>
                </a:lnTo>
                <a:lnTo>
                  <a:pt x="304800" y="38100"/>
                </a:lnTo>
                <a:lnTo>
                  <a:pt x="247650" y="38100"/>
                </a:lnTo>
                <a:close/>
                <a:moveTo>
                  <a:pt x="95250" y="266700"/>
                </a:moveTo>
                <a:lnTo>
                  <a:pt x="57150" y="266700"/>
                </a:lnTo>
                <a:lnTo>
                  <a:pt x="57150" y="228600"/>
                </a:lnTo>
                <a:lnTo>
                  <a:pt x="95250" y="228600"/>
                </a:lnTo>
                <a:lnTo>
                  <a:pt x="95250" y="266700"/>
                </a:lnTo>
                <a:close/>
                <a:moveTo>
                  <a:pt x="95250" y="190500"/>
                </a:moveTo>
                <a:lnTo>
                  <a:pt x="57150" y="190500"/>
                </a:lnTo>
                <a:lnTo>
                  <a:pt x="57150" y="152400"/>
                </a:lnTo>
                <a:lnTo>
                  <a:pt x="95250" y="152400"/>
                </a:lnTo>
                <a:lnTo>
                  <a:pt x="95250" y="190500"/>
                </a:lnTo>
                <a:close/>
                <a:moveTo>
                  <a:pt x="171450" y="266700"/>
                </a:moveTo>
                <a:lnTo>
                  <a:pt x="133350" y="26670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66700"/>
                </a:lnTo>
                <a:close/>
                <a:moveTo>
                  <a:pt x="171450" y="190500"/>
                </a:moveTo>
                <a:lnTo>
                  <a:pt x="133350" y="190500"/>
                </a:lnTo>
                <a:lnTo>
                  <a:pt x="133350" y="152400"/>
                </a:lnTo>
                <a:lnTo>
                  <a:pt x="171450" y="152400"/>
                </a:lnTo>
                <a:lnTo>
                  <a:pt x="171450" y="190500"/>
                </a:lnTo>
                <a:close/>
                <a:moveTo>
                  <a:pt x="209550" y="266700"/>
                </a:moveTo>
                <a:lnTo>
                  <a:pt x="209550" y="228600"/>
                </a:lnTo>
                <a:lnTo>
                  <a:pt x="247650" y="228600"/>
                </a:lnTo>
                <a:lnTo>
                  <a:pt x="209550" y="266700"/>
                </a:lnTo>
                <a:close/>
                <a:moveTo>
                  <a:pt x="247650" y="190500"/>
                </a:moveTo>
                <a:lnTo>
                  <a:pt x="209550" y="190500"/>
                </a:lnTo>
                <a:lnTo>
                  <a:pt x="209550" y="152400"/>
                </a:lnTo>
                <a:lnTo>
                  <a:pt x="247650" y="152400"/>
                </a:lnTo>
                <a:lnTo>
                  <a:pt x="247650" y="190500"/>
                </a:lnTo>
                <a:close/>
                <a:moveTo>
                  <a:pt x="76200" y="57150"/>
                </a:moveTo>
                <a:lnTo>
                  <a:pt x="76200" y="19050"/>
                </a:lnTo>
                <a:cubicBezTo>
                  <a:pt x="76200" y="8525"/>
                  <a:pt x="84725" y="0"/>
                  <a:pt x="95250" y="0"/>
                </a:cubicBezTo>
                <a:cubicBezTo>
                  <a:pt x="105775" y="0"/>
                  <a:pt x="114300" y="8525"/>
                  <a:pt x="114300" y="19050"/>
                </a:cubicBezTo>
                <a:lnTo>
                  <a:pt x="114300" y="57150"/>
                </a:lnTo>
                <a:cubicBezTo>
                  <a:pt x="114300" y="67675"/>
                  <a:pt x="105775" y="76200"/>
                  <a:pt x="95250" y="76200"/>
                </a:cubicBezTo>
                <a:cubicBezTo>
                  <a:pt x="84725" y="76200"/>
                  <a:pt x="76200" y="67675"/>
                  <a:pt x="76200" y="57150"/>
                </a:cubicBezTo>
                <a:close/>
                <a:moveTo>
                  <a:pt x="190500" y="57150"/>
                </a:moveTo>
                <a:lnTo>
                  <a:pt x="190500" y="19050"/>
                </a:lnTo>
                <a:cubicBezTo>
                  <a:pt x="190500" y="8525"/>
                  <a:pt x="199025" y="0"/>
                  <a:pt x="209550" y="0"/>
                </a:cubicBezTo>
                <a:cubicBezTo>
                  <a:pt x="220075" y="0"/>
                  <a:pt x="228600" y="8525"/>
                  <a:pt x="228600" y="19050"/>
                </a:cubicBezTo>
                <a:lnTo>
                  <a:pt x="228600" y="57150"/>
                </a:lnTo>
                <a:cubicBezTo>
                  <a:pt x="228600" y="67675"/>
                  <a:pt x="220075" y="76200"/>
                  <a:pt x="209550" y="76200"/>
                </a:cubicBezTo>
                <a:cubicBezTo>
                  <a:pt x="199025" y="76200"/>
                  <a:pt x="190500" y="67675"/>
                  <a:pt x="190500" y="571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 flipV="1">
            <a:off x="9467312" y="3097081"/>
            <a:ext cx="0" cy="1899083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1379651" y="2930838"/>
            <a:ext cx="2895600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数据清洗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884400" y="2688361"/>
            <a:ext cx="2400300" cy="885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对数据进行必要的转换，如变量编码、类别变量转换等。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636750" y="2254182"/>
            <a:ext cx="2895600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数据转换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267162" y="1997007"/>
            <a:ext cx="2400300" cy="885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将多个数据集合并成一个完整的数据集，处理数据集之间的差异和矛盾。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019512" y="1572512"/>
            <a:ext cx="2543175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数据整合</a:t>
            </a:r>
          </a:p>
        </p:txBody>
      </p:sp>
      <p:sp>
        <p:nvSpPr>
          <p:cNvPr id="16" name="Freeform 16"/>
          <p:cNvSpPr/>
          <p:nvPr/>
        </p:nvSpPr>
        <p:spPr>
          <a:xfrm>
            <a:off x="5704906" y="5851529"/>
            <a:ext cx="759288" cy="759288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数据的预处理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93147" y="2013882"/>
            <a:ext cx="3450158" cy="1322592"/>
            <a:chOff x="4193147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193147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双变量相关分析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https://d.book118.com/668111056037006036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C1118"/>
      </a:lt1>
      <a:dk2>
        <a:srgbClr val="F7F7F7"/>
      </a:dk2>
      <a:lt2>
        <a:srgbClr val="121C23"/>
      </a:lt2>
      <a:accent1>
        <a:srgbClr val="E27536"/>
      </a:accent1>
      <a:accent2>
        <a:srgbClr val="3195CF"/>
      </a:accent2>
      <a:accent3>
        <a:srgbClr val="1A638D"/>
      </a:accent3>
      <a:accent4>
        <a:srgbClr val="25B3BC"/>
      </a:accent4>
      <a:accent5>
        <a:srgbClr val="073A6A"/>
      </a:accent5>
      <a:accent6>
        <a:srgbClr val="D97F5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1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2024-09-15T11:23:54.483</cp:lastPrinted>
  <dcterms:created xsi:type="dcterms:W3CDTF">2024-09-15T03:23:54Z</dcterms:created>
  <dcterms:modified xsi:type="dcterms:W3CDTF">2024-09-15T03:23:56Z</dcterms:modified>
</cp:coreProperties>
</file>