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embeddedFontLst>
    <p:embeddedFont>
      <p:font typeface="CPQGOW+MS-UIGothic"/>
      <p:regular r:id="rId19"/>
    </p:embeddedFont>
    <p:embeddedFont>
      <p:font typeface="ICWVJE+VAKNQB+ArialMT"/>
      <p:regular r:id="rId20"/>
    </p:embeddedFont>
    <p:embeddedFont>
      <p:font typeface="ILODMC+SDHLRJ+MicrosoftYaHei-Bold"/>
      <p:regular r:id="rId21"/>
    </p:embeddedFont>
    <p:embeddedFont>
      <p:font typeface="GACETN+KJNKIA+MicrosoftYaHei"/>
      <p:regular r:id="rId22"/>
    </p:embeddedFont>
  </p:embeddedFontLst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font" Target="fonts/font1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2.fntdata" /><Relationship Id="rId21" Type="http://schemas.openxmlformats.org/officeDocument/2006/relationships/font" Target="fonts/font3.fntdata" /><Relationship Id="rId22" Type="http://schemas.openxmlformats.org/officeDocument/2006/relationships/font" Target="fonts/font4.fntdata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F65AC3-319A-43EB-8F58-B6137C27C2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0AA8F9-2F95-4B22-BE38-9CE68833F2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655F6D-5568-467C-A43A-897218008A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551ECA-AC12-4BF2-BA81-B3A976324E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DE352B-B067-469B-97C5-973E25646A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1106ED-33CD-4B35-937D-6B8F2E4D12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237403-599D-424F-AAB3-F6DF5AE2F2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C36FC6-05DC-434B-AFB9-C19E113804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39C7E8-F966-4BA1-A846-898A6B237F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AF5641-077C-4F95-A8CE-2CB7B2692C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7A5E20-B34E-43B1-A3A4-17389B738D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811204007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324100" y="2306204"/>
            <a:ext cx="8675369" cy="24771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603200"/>
                </a:solidFill>
                <a:latin typeface="CPQGOW+MS-UIGothic"/>
                <a:cs typeface="CPQGOW+MS-UIGothic"/>
              </a:rPr>
              <a:t>国内外社区</a:t>
            </a:r>
            <a:r>
              <a:rPr sz="4950">
                <a:solidFill>
                  <a:srgbClr val="603200"/>
                </a:solidFill>
                <a:latin typeface="SimSun"/>
                <a:cs typeface="SimSun"/>
              </a:rPr>
              <a:t>卫</a:t>
            </a:r>
            <a:r>
              <a:rPr sz="4950">
                <a:solidFill>
                  <a:srgbClr val="603200"/>
                </a:solidFill>
                <a:latin typeface="CPQGOW+MS-UIGothic"/>
                <a:cs typeface="CPQGOW+MS-UIGothic"/>
              </a:rPr>
              <a:t>生服</a:t>
            </a:r>
            <a:r>
              <a:rPr sz="4950">
                <a:solidFill>
                  <a:srgbClr val="603200"/>
                </a:solidFill>
                <a:latin typeface="SimSun"/>
                <a:cs typeface="SimSun"/>
              </a:rPr>
              <a:t>务</a:t>
            </a:r>
            <a:r>
              <a:rPr sz="4950">
                <a:solidFill>
                  <a:srgbClr val="603200"/>
                </a:solidFill>
                <a:latin typeface="CPQGOW+MS-UIGothic"/>
                <a:cs typeface="CPQGOW+MS-UIGothic"/>
              </a:rPr>
              <a:t>情况通</a:t>
            </a:r>
          </a:p>
          <a:p>
            <a:pPr marL="2828925" marR="0">
              <a:lnSpc>
                <a:spcPts val="4950"/>
              </a:lnSpc>
              <a:spcBef>
                <a:spcPts val="2179"/>
              </a:spcBef>
              <a:spcAft>
                <a:spcPct val="0"/>
              </a:spcAft>
            </a:pPr>
            <a:r>
              <a:rPr sz="4950">
                <a:solidFill>
                  <a:srgbClr val="603200"/>
                </a:solidFill>
                <a:latin typeface="CPQGOW+MS-UIGothic"/>
                <a:cs typeface="CPQGOW+MS-UIGothic"/>
              </a:rPr>
              <a:t>用</a:t>
            </a:r>
            <a:r>
              <a:rPr sz="4950">
                <a:solidFill>
                  <a:srgbClr val="603200"/>
                </a:solidFill>
                <a:latin typeface="SimSun"/>
                <a:cs typeface="SimSun"/>
              </a:rPr>
              <a:t>课</a:t>
            </a:r>
            <a:r>
              <a:rPr sz="4950">
                <a:solidFill>
                  <a:srgbClr val="603200"/>
                </a:solidFill>
                <a:latin typeface="CPQGOW+MS-UIGothic"/>
                <a:cs typeface="CPQGOW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40409" y="2897060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603200"/>
                </a:solidFill>
                <a:latin typeface="ICWVJE+VAKNQB+ArialMT"/>
                <a:cs typeface="ICWVJE+VAKNQB+ArialMT"/>
              </a:rPr>
              <a:t>•</a:t>
            </a:r>
            <a:r>
              <a:rPr sz="2450" spc="128">
                <a:solidFill>
                  <a:srgbClr val="6032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603200"/>
                </a:solidFill>
                <a:latin typeface="CPQGOW+MS-UIGothic"/>
                <a:cs typeface="CPQGOW+MS-UIGothic"/>
              </a:rPr>
              <a:t>社区</a:t>
            </a:r>
            <a:r>
              <a:rPr sz="2400">
                <a:solidFill>
                  <a:srgbClr val="603200"/>
                </a:solidFill>
                <a:latin typeface="SimSun"/>
                <a:cs typeface="SimSun"/>
              </a:rPr>
              <a:t>卫</a:t>
            </a:r>
            <a:r>
              <a:rPr sz="2400">
                <a:solidFill>
                  <a:srgbClr val="603200"/>
                </a:solidFill>
                <a:latin typeface="CPQGOW+MS-UIGothic"/>
                <a:cs typeface="CPQGOW+MS-UIGothic"/>
              </a:rPr>
              <a:t>生服</a:t>
            </a:r>
            <a:r>
              <a:rPr sz="2400">
                <a:solidFill>
                  <a:srgbClr val="603200"/>
                </a:solidFill>
                <a:latin typeface="SimSun"/>
                <a:cs typeface="SimSun"/>
              </a:rPr>
              <a:t>务</a:t>
            </a:r>
            <a:r>
              <a:rPr sz="2400">
                <a:solidFill>
                  <a:srgbClr val="603200"/>
                </a:solidFill>
                <a:latin typeface="CPQGOW+MS-UIGothic"/>
                <a:cs typeface="CPQGOW+MS-UIGothic"/>
              </a:rPr>
              <a:t>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0409" y="3456495"/>
            <a:ext cx="5140901" cy="190293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603200"/>
                </a:solidFill>
                <a:latin typeface="ICWVJE+VAKNQB+ArialMT"/>
                <a:cs typeface="ICWVJE+VAKNQB+ArialMT"/>
              </a:rPr>
              <a:t>•</a:t>
            </a:r>
            <a:r>
              <a:rPr sz="2450" spc="128">
                <a:solidFill>
                  <a:srgbClr val="6032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603200"/>
                </a:solidFill>
                <a:latin typeface="CPQGOW+MS-UIGothic"/>
                <a:cs typeface="CPQGOW+MS-UIGothic"/>
              </a:rPr>
              <a:t>国内社区</a:t>
            </a:r>
            <a:r>
              <a:rPr sz="2400">
                <a:solidFill>
                  <a:srgbClr val="603200"/>
                </a:solidFill>
                <a:latin typeface="SimSun"/>
                <a:cs typeface="SimSun"/>
              </a:rPr>
              <a:t>卫</a:t>
            </a:r>
            <a:r>
              <a:rPr sz="2400">
                <a:solidFill>
                  <a:srgbClr val="603200"/>
                </a:solidFill>
                <a:latin typeface="CPQGOW+MS-UIGothic"/>
                <a:cs typeface="CPQGOW+MS-UIGothic"/>
              </a:rPr>
              <a:t>生服</a:t>
            </a:r>
            <a:r>
              <a:rPr sz="2400">
                <a:solidFill>
                  <a:srgbClr val="603200"/>
                </a:solidFill>
                <a:latin typeface="SimSun"/>
                <a:cs typeface="SimSun"/>
              </a:rPr>
              <a:t>务现</a:t>
            </a:r>
            <a:r>
              <a:rPr sz="2400">
                <a:solidFill>
                  <a:srgbClr val="603200"/>
                </a:solidFill>
                <a:latin typeface="CPQGOW+MS-UIGothic"/>
                <a:cs typeface="CPQGOW+MS-UIGothic"/>
              </a:rPr>
              <a:t>状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603200"/>
                </a:solidFill>
                <a:latin typeface="ICWVJE+VAKNQB+ArialMT"/>
                <a:cs typeface="ICWVJE+VAKNQB+ArialMT"/>
              </a:rPr>
              <a:t>•</a:t>
            </a:r>
            <a:r>
              <a:rPr sz="2450" spc="128">
                <a:solidFill>
                  <a:srgbClr val="6032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603200"/>
                </a:solidFill>
                <a:latin typeface="CPQGOW+MS-UIGothic"/>
                <a:cs typeface="CPQGOW+MS-UIGothic"/>
              </a:rPr>
              <a:t>国外社区</a:t>
            </a:r>
            <a:r>
              <a:rPr sz="2400">
                <a:solidFill>
                  <a:srgbClr val="603200"/>
                </a:solidFill>
                <a:latin typeface="SimSun"/>
                <a:cs typeface="SimSun"/>
              </a:rPr>
              <a:t>卫</a:t>
            </a:r>
            <a:r>
              <a:rPr sz="2400">
                <a:solidFill>
                  <a:srgbClr val="603200"/>
                </a:solidFill>
                <a:latin typeface="CPQGOW+MS-UIGothic"/>
                <a:cs typeface="CPQGOW+MS-UIGothic"/>
              </a:rPr>
              <a:t>生服</a:t>
            </a:r>
            <a:r>
              <a:rPr sz="2400">
                <a:solidFill>
                  <a:srgbClr val="603200"/>
                </a:solidFill>
                <a:latin typeface="SimSun"/>
                <a:cs typeface="SimSun"/>
              </a:rPr>
              <a:t>务经验</a:t>
            </a:r>
          </a:p>
          <a:p>
            <a:pPr marL="0" marR="0">
              <a:lnSpc>
                <a:spcPts val="2552"/>
              </a:lnSpc>
              <a:spcBef>
                <a:spcPts val="1802"/>
              </a:spcBef>
              <a:spcAft>
                <a:spcPct val="0"/>
              </a:spcAft>
            </a:pPr>
            <a:r>
              <a:rPr sz="2450">
                <a:solidFill>
                  <a:srgbClr val="603200"/>
                </a:solidFill>
                <a:latin typeface="ICWVJE+VAKNQB+ArialMT"/>
                <a:cs typeface="ICWVJE+VAKNQB+ArialMT"/>
              </a:rPr>
              <a:t>•</a:t>
            </a:r>
            <a:r>
              <a:rPr sz="2450" spc="128">
                <a:solidFill>
                  <a:srgbClr val="6032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603200"/>
                </a:solidFill>
                <a:latin typeface="CPQGOW+MS-UIGothic"/>
                <a:cs typeface="CPQGOW+MS-UIGothic"/>
              </a:rPr>
              <a:t>国内外社区</a:t>
            </a:r>
            <a:r>
              <a:rPr sz="2400">
                <a:solidFill>
                  <a:srgbClr val="603200"/>
                </a:solidFill>
                <a:latin typeface="SimSun"/>
                <a:cs typeface="SimSun"/>
              </a:rPr>
              <a:t>卫</a:t>
            </a:r>
            <a:r>
              <a:rPr sz="2400">
                <a:solidFill>
                  <a:srgbClr val="603200"/>
                </a:solidFill>
                <a:latin typeface="CPQGOW+MS-UIGothic"/>
                <a:cs typeface="CPQGOW+MS-UIGothic"/>
              </a:rPr>
              <a:t>生服</a:t>
            </a:r>
            <a:r>
              <a:rPr sz="2400">
                <a:solidFill>
                  <a:srgbClr val="603200"/>
                </a:solidFill>
                <a:latin typeface="SimSun"/>
                <a:cs typeface="SimSun"/>
              </a:rPr>
              <a:t>务</a:t>
            </a:r>
            <a:r>
              <a:rPr sz="2400">
                <a:solidFill>
                  <a:srgbClr val="603200"/>
                </a:solidFill>
                <a:latin typeface="CPQGOW+MS-UIGothic"/>
                <a:cs typeface="CPQGOW+MS-UIGothic"/>
              </a:rPr>
              <a:t>的比</a:t>
            </a:r>
            <a:r>
              <a:rPr sz="2400">
                <a:solidFill>
                  <a:srgbClr val="603200"/>
                </a:solidFill>
                <a:latin typeface="SimSun"/>
                <a:cs typeface="SimSun"/>
              </a:rPr>
              <a:t>较</a:t>
            </a:r>
            <a:r>
              <a:rPr sz="2400">
                <a:solidFill>
                  <a:srgbClr val="603200"/>
                </a:solidFill>
                <a:latin typeface="CPQGOW+MS-UIGothic"/>
                <a:cs typeface="CPQGOW+MS-UIGothic"/>
              </a:rPr>
              <a:t>与启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40409" y="3456495"/>
            <a:ext cx="5140901" cy="1343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603200"/>
                </a:solidFill>
                <a:latin typeface="ICWVJE+VAKNQB+ArialMT"/>
                <a:cs typeface="ICWVJE+VAKNQB+ArialMT"/>
              </a:rPr>
              <a:t>•</a:t>
            </a:r>
            <a:r>
              <a:rPr sz="2450" spc="128">
                <a:solidFill>
                  <a:srgbClr val="6032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603200"/>
                </a:solidFill>
                <a:latin typeface="CPQGOW+MS-UIGothic"/>
                <a:cs typeface="CPQGOW+MS-UIGothic"/>
              </a:rPr>
              <a:t>我国社区</a:t>
            </a:r>
            <a:r>
              <a:rPr sz="2400">
                <a:solidFill>
                  <a:srgbClr val="603200"/>
                </a:solidFill>
                <a:latin typeface="SimSun"/>
                <a:cs typeface="SimSun"/>
              </a:rPr>
              <a:t>卫</a:t>
            </a:r>
            <a:r>
              <a:rPr sz="2400">
                <a:solidFill>
                  <a:srgbClr val="603200"/>
                </a:solidFill>
                <a:latin typeface="CPQGOW+MS-UIGothic"/>
                <a:cs typeface="CPQGOW+MS-UIGothic"/>
              </a:rPr>
              <a:t>生服</a:t>
            </a:r>
            <a:r>
              <a:rPr sz="2400">
                <a:solidFill>
                  <a:srgbClr val="603200"/>
                </a:solidFill>
                <a:latin typeface="SimSun"/>
                <a:cs typeface="SimSun"/>
              </a:rPr>
              <a:t>务</a:t>
            </a:r>
            <a:r>
              <a:rPr sz="2400">
                <a:solidFill>
                  <a:srgbClr val="603200"/>
                </a:solidFill>
                <a:latin typeface="CPQGOW+MS-UIGothic"/>
                <a:cs typeface="CPQGOW+MS-UIGothic"/>
              </a:rPr>
              <a:t>的挑</a:t>
            </a:r>
            <a:r>
              <a:rPr sz="2400">
                <a:solidFill>
                  <a:srgbClr val="603200"/>
                </a:solidFill>
                <a:latin typeface="SimSun"/>
                <a:cs typeface="SimSun"/>
              </a:rPr>
              <a:t>战</a:t>
            </a:r>
            <a:r>
              <a:rPr sz="2400">
                <a:solidFill>
                  <a:srgbClr val="603200"/>
                </a:solidFill>
                <a:latin typeface="CPQGOW+MS-UIGothic"/>
                <a:cs typeface="CPQGOW+MS-UIGothic"/>
              </a:rPr>
              <a:t>与</a:t>
            </a:r>
            <a:r>
              <a:rPr sz="2400">
                <a:solidFill>
                  <a:srgbClr val="603200"/>
                </a:solidFill>
                <a:latin typeface="SimSun"/>
                <a:cs typeface="SimSun"/>
              </a:rPr>
              <a:t>对</a:t>
            </a:r>
            <a:r>
              <a:rPr sz="2400">
                <a:solidFill>
                  <a:srgbClr val="603200"/>
                </a:solidFill>
                <a:latin typeface="CPQGOW+MS-UIGothic"/>
                <a:cs typeface="CPQGOW+MS-UIGothic"/>
              </a:rPr>
              <a:t>策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603200"/>
                </a:solidFill>
                <a:latin typeface="ICWVJE+VAKNQB+ArialMT"/>
                <a:cs typeface="ICWVJE+VAKNQB+ArialMT"/>
              </a:rPr>
              <a:t>•</a:t>
            </a:r>
            <a:r>
              <a:rPr sz="2450" spc="128">
                <a:solidFill>
                  <a:srgbClr val="6032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603200"/>
                </a:solidFill>
                <a:latin typeface="CPQGOW+MS-UIGothic"/>
                <a:cs typeface="CPQGOW+MS-UIGothic"/>
              </a:rPr>
              <a:t>未来我国社区</a:t>
            </a:r>
            <a:r>
              <a:rPr sz="2400">
                <a:solidFill>
                  <a:srgbClr val="603200"/>
                </a:solidFill>
                <a:latin typeface="SimSun"/>
                <a:cs typeface="SimSun"/>
              </a:rPr>
              <a:t>卫</a:t>
            </a:r>
            <a:r>
              <a:rPr sz="2400">
                <a:solidFill>
                  <a:srgbClr val="603200"/>
                </a:solidFill>
                <a:latin typeface="CPQGOW+MS-UIGothic"/>
                <a:cs typeface="CPQGOW+MS-UIGothic"/>
              </a:rPr>
              <a:t>生服</a:t>
            </a:r>
            <a:r>
              <a:rPr sz="2400">
                <a:solidFill>
                  <a:srgbClr val="603200"/>
                </a:solidFill>
                <a:latin typeface="SimSun"/>
                <a:cs typeface="SimSun"/>
              </a:rPr>
              <a:t>务</a:t>
            </a:r>
            <a:r>
              <a:rPr sz="2400">
                <a:solidFill>
                  <a:srgbClr val="603200"/>
                </a:solidFill>
                <a:latin typeface="CPQGOW+MS-UIGothic"/>
                <a:cs typeface="CPQGOW+MS-UIGothic"/>
              </a:rPr>
              <a:t>的</a:t>
            </a:r>
            <a:r>
              <a:rPr sz="2400">
                <a:solidFill>
                  <a:srgbClr val="603200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603200"/>
                </a:solidFill>
                <a:latin typeface="CPQGOW+MS-UIGothic"/>
                <a:cs typeface="CPQGOW+MS-UIGothic"/>
              </a:rPr>
              <a:t>展</a:t>
            </a:r>
            <a:r>
              <a:rPr sz="2400">
                <a:solidFill>
                  <a:srgbClr val="603200"/>
                </a:solidFill>
                <a:latin typeface="SimSun"/>
                <a:cs typeface="SimSun"/>
              </a:rPr>
              <a:t>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9595" y="1618744"/>
            <a:ext cx="1978707" cy="18401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39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F1EFEE"/>
                </a:solidFill>
                <a:latin typeface="ILODMC+SDHLRJ+MicrosoftYaHei-Bold"/>
                <a:cs typeface="ILODMC+SDHLRJ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812540" y="2809216"/>
            <a:ext cx="5429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603200"/>
                </a:solidFill>
                <a:latin typeface="CPQGOW+MS-UIGothic"/>
                <a:cs typeface="CPQGOW+MS-UIGothic"/>
              </a:rPr>
              <a:t>社区</a:t>
            </a:r>
            <a:r>
              <a:rPr sz="4500">
                <a:solidFill>
                  <a:srgbClr val="603200"/>
                </a:solidFill>
                <a:latin typeface="SimSun"/>
                <a:cs typeface="SimSun"/>
              </a:rPr>
              <a:t>卫</a:t>
            </a:r>
            <a:r>
              <a:rPr sz="4500">
                <a:solidFill>
                  <a:srgbClr val="603200"/>
                </a:solidFill>
                <a:latin typeface="CPQGOW+MS-UIGothic"/>
                <a:cs typeface="CPQGOW+MS-UIGothic"/>
              </a:rPr>
              <a:t>生服</a:t>
            </a:r>
            <a:r>
              <a:rPr sz="4500">
                <a:solidFill>
                  <a:srgbClr val="603200"/>
                </a:solidFill>
                <a:latin typeface="SimSun"/>
                <a:cs typeface="SimSun"/>
              </a:rPr>
              <a:t>务</a:t>
            </a:r>
            <a:r>
              <a:rPr sz="4500">
                <a:solidFill>
                  <a:srgbClr val="603200"/>
                </a:solidFill>
                <a:latin typeface="CPQGOW+MS-UIGothic"/>
                <a:cs typeface="CPQGOW+MS-UIGothic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A6930"/>
                </a:solidFill>
                <a:latin typeface="CPQGOW+MS-UIGothic"/>
                <a:cs typeface="CPQGOW+MS-UIGothic"/>
              </a:rPr>
              <a:t>社区</a:t>
            </a: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卫</a:t>
            </a:r>
            <a:r>
              <a:rPr sz="3000">
                <a:solidFill>
                  <a:srgbClr val="9A6930"/>
                </a:solidFill>
                <a:latin typeface="CPQGOW+MS-UIGothic"/>
                <a:cs typeface="CPQGOW+MS-UIGothic"/>
              </a:rPr>
              <a:t>生服</a:t>
            </a: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务</a:t>
            </a:r>
            <a:r>
              <a:rPr sz="3000">
                <a:solidFill>
                  <a:srgbClr val="9A6930"/>
                </a:solidFill>
                <a:latin typeface="CPQGOW+MS-UIGothic"/>
                <a:cs typeface="CPQGOW+MS-UIGothic"/>
              </a:rPr>
              <a:t>的定</a:t>
            </a: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9A6930"/>
                </a:solidFill>
                <a:latin typeface="CPQGOW+MS-UIGothic"/>
                <a:cs typeface="CPQGOW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98240" y="168001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A6930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698240" y="2127103"/>
            <a:ext cx="8607593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CPQGOW+MS-UIGothic"/>
                <a:cs typeface="CPQGOW+MS-UIGothic"/>
              </a:rPr>
              <a:t>社区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卫</a:t>
            </a:r>
            <a:r>
              <a:rPr sz="1350">
                <a:solidFill>
                  <a:srgbClr val="633301"/>
                </a:solidFill>
                <a:latin typeface="CPQGOW+MS-UIGothic"/>
                <a:cs typeface="CPQGOW+MS-UIGothic"/>
              </a:rPr>
              <a:t>生服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633301"/>
                </a:solidFill>
                <a:latin typeface="CPQGOW+MS-UIGothic"/>
                <a:cs typeface="CPQGOW+MS-UIGothic"/>
              </a:rPr>
              <a:t>是一种以社区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633301"/>
                </a:solidFill>
                <a:latin typeface="CPQGOW+MS-UIGothic"/>
                <a:cs typeface="CPQGOW+MS-UIGothic"/>
              </a:rPr>
              <a:t>基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础</a:t>
            </a:r>
            <a:r>
              <a:rPr sz="1350">
                <a:solidFill>
                  <a:srgbClr val="633301"/>
                </a:solidFill>
                <a:latin typeface="CPQGOW+MS-UIGothic"/>
                <a:cs typeface="CPQGOW+MS-UIGothic"/>
              </a:rPr>
              <a:t>，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633301"/>
                </a:solidFill>
                <a:latin typeface="CPQGOW+MS-UIGothic"/>
                <a:cs typeface="CPQGOW+MS-UIGothic"/>
              </a:rPr>
              <a:t>居民提供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633301"/>
                </a:solidFill>
                <a:latin typeface="CPQGOW+MS-UIGothic"/>
                <a:cs typeface="CPQGOW+MS-UIGothic"/>
              </a:rPr>
              <a:t>防、医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633301"/>
                </a:solidFill>
                <a:latin typeface="CPQGOW+MS-UIGothic"/>
                <a:cs typeface="CPQGOW+MS-UIGothic"/>
              </a:rPr>
              <a:t>、康复和健康促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633301"/>
                </a:solidFill>
                <a:latin typeface="CPQGOW+MS-UIGothic"/>
                <a:cs typeface="CPQGOW+MS-UIGothic"/>
              </a:rPr>
              <a:t>等服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633301"/>
                </a:solidFill>
                <a:latin typeface="CPQGOW+MS-UIGothic"/>
                <a:cs typeface="CPQGOW+MS-UIGothic"/>
              </a:rPr>
              <a:t>的医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疗卫</a:t>
            </a:r>
            <a:r>
              <a:rPr sz="1350">
                <a:solidFill>
                  <a:srgbClr val="633301"/>
                </a:solidFill>
                <a:latin typeface="CPQGOW+MS-UIGothic"/>
                <a:cs typeface="CPQGOW+MS-UIGothic"/>
              </a:rPr>
              <a:t>生体系。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320800" y="42282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A6930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9A6930"/>
                </a:solidFill>
                <a:latin typeface="CPQGOW+MS-UIGothic"/>
                <a:cs typeface="CPQGOW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320800" y="4675358"/>
            <a:ext cx="8541357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CPQGOW+MS-UIGothic"/>
                <a:cs typeface="CPQGOW+MS-UIGothic"/>
              </a:rPr>
              <a:t>社区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卫</a:t>
            </a:r>
            <a:r>
              <a:rPr sz="1350">
                <a:solidFill>
                  <a:srgbClr val="633301"/>
                </a:solidFill>
                <a:latin typeface="CPQGOW+MS-UIGothic"/>
                <a:cs typeface="CPQGOW+MS-UIGothic"/>
              </a:rPr>
              <a:t>生服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633301"/>
                </a:solidFill>
                <a:latin typeface="CPQGOW+MS-UIGothic"/>
                <a:cs typeface="CPQGOW+MS-UIGothic"/>
              </a:rPr>
              <a:t>以社区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为单</a:t>
            </a:r>
            <a:r>
              <a:rPr sz="1350">
                <a:solidFill>
                  <a:srgbClr val="633301"/>
                </a:solidFill>
                <a:latin typeface="CPQGOW+MS-UIGothic"/>
                <a:cs typeface="CPQGOW+MS-UIGothic"/>
              </a:rPr>
              <a:t>位，通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633301"/>
                </a:solidFill>
                <a:latin typeface="CPQGOW+MS-UIGothic"/>
                <a:cs typeface="CPQGOW+MS-UIGothic"/>
              </a:rPr>
              <a:t>整合基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层</a:t>
            </a:r>
            <a:r>
              <a:rPr sz="1350">
                <a:solidFill>
                  <a:srgbClr val="633301"/>
                </a:solidFill>
                <a:latin typeface="CPQGOW+MS-UIGothic"/>
                <a:cs typeface="CPQGOW+MS-UIGothic"/>
              </a:rPr>
              <a:t>医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疗资</a:t>
            </a:r>
            <a:r>
              <a:rPr sz="1350">
                <a:solidFill>
                  <a:srgbClr val="633301"/>
                </a:solidFill>
                <a:latin typeface="CPQGOW+MS-UIGothic"/>
                <a:cs typeface="CPQGOW+MS-UIGothic"/>
              </a:rPr>
              <a:t>源，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633301"/>
                </a:solidFill>
                <a:latin typeface="CPQGOW+MS-UIGothic"/>
                <a:cs typeface="CPQGOW+MS-UIGothic"/>
              </a:rPr>
              <a:t>居民提供全面、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连续</a:t>
            </a:r>
            <a:r>
              <a:rPr sz="1350">
                <a:solidFill>
                  <a:srgbClr val="633301"/>
                </a:solidFill>
                <a:latin typeface="CPQGOW+MS-UIGothic"/>
                <a:cs typeface="CPQGOW+MS-UIGothic"/>
              </a:rPr>
              <a:t>的健康照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顾</a:t>
            </a:r>
            <a:r>
              <a:rPr sz="1350">
                <a:solidFill>
                  <a:srgbClr val="633301"/>
                </a:solidFill>
                <a:latin typeface="CPQGOW+MS-UIGothic"/>
                <a:cs typeface="CPQGOW+MS-UIGothic"/>
              </a:rPr>
              <a:t>，包括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633301"/>
                </a:solidFill>
                <a:latin typeface="CPQGOW+MS-UIGothic"/>
                <a:cs typeface="CPQGOW+MS-UIGothic"/>
              </a:rPr>
              <a:t>防、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CPQGOW+MS-UIGothic"/>
                <a:cs typeface="CPQGOW+MS-UIGothic"/>
              </a:rPr>
              <a:t>医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633301"/>
                </a:solidFill>
                <a:latin typeface="CPQGOW+MS-UIGothic"/>
                <a:cs typeface="CPQGOW+MS-UIGothic"/>
              </a:rPr>
              <a:t>、康复和健康促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633301"/>
                </a:solidFill>
                <a:latin typeface="CPQGOW+MS-UIGothic"/>
                <a:cs typeface="CPQGOW+MS-UIGothic"/>
              </a:rPr>
              <a:t>等服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633301"/>
                </a:solidFill>
                <a:latin typeface="CPQGOW+MS-UIGothic"/>
                <a:cs typeface="CPQGOW+MS-UIGothic"/>
              </a:rPr>
              <a:t>。它具有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综</a:t>
            </a:r>
            <a:r>
              <a:rPr sz="1350">
                <a:solidFill>
                  <a:srgbClr val="633301"/>
                </a:solidFill>
                <a:latin typeface="CPQGOW+MS-UIGothic"/>
                <a:cs typeface="CPQGOW+MS-UIGothic"/>
              </a:rPr>
              <a:t>合性、便利性、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633301"/>
                </a:solidFill>
                <a:latin typeface="CPQGOW+MS-UIGothic"/>
                <a:cs typeface="CPQGOW+MS-UIGothic"/>
              </a:rPr>
              <a:t>性和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连续</a:t>
            </a:r>
            <a:r>
              <a:rPr sz="1350">
                <a:solidFill>
                  <a:srgbClr val="633301"/>
                </a:solidFill>
                <a:latin typeface="CPQGOW+MS-UIGothic"/>
                <a:cs typeface="CPQGOW+MS-UIGothic"/>
              </a:rPr>
              <a:t>性的特点，能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够满</a:t>
            </a:r>
            <a:r>
              <a:rPr sz="1350">
                <a:solidFill>
                  <a:srgbClr val="633301"/>
                </a:solidFill>
                <a:latin typeface="CPQGOW+MS-UIGothic"/>
                <a:cs typeface="CPQGOW+MS-UIGothic"/>
              </a:rPr>
              <a:t>足居民的基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CPQGOW+MS-UIGothic"/>
                <a:cs typeface="CPQGOW+MS-UIGothic"/>
              </a:rPr>
              <a:t>本医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633301"/>
                </a:solidFill>
                <a:latin typeface="CPQGOW+MS-UIGothic"/>
                <a:cs typeface="CPQGOW+MS-UIGothic"/>
              </a:rPr>
              <a:t>需求，提高居民健康水平和生活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633301"/>
                </a:solidFill>
                <a:latin typeface="CPQGOW+MS-UIGothic"/>
                <a:cs typeface="CPQGOW+MS-UIGothic"/>
              </a:rPr>
              <a:t>量。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A6930"/>
                </a:solidFill>
                <a:latin typeface="CPQGOW+MS-UIGothic"/>
                <a:cs typeface="CPQGOW+MS-UIGothic"/>
              </a:rPr>
              <a:t>社区</a:t>
            </a: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卫</a:t>
            </a:r>
            <a:r>
              <a:rPr sz="3000">
                <a:solidFill>
                  <a:srgbClr val="9A6930"/>
                </a:solidFill>
                <a:latin typeface="CPQGOW+MS-UIGothic"/>
                <a:cs typeface="CPQGOW+MS-UIGothic"/>
              </a:rPr>
              <a:t>生服</a:t>
            </a: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务</a:t>
            </a:r>
            <a:r>
              <a:rPr sz="3000">
                <a:solidFill>
                  <a:srgbClr val="9A6930"/>
                </a:solidFill>
                <a:latin typeface="CPQGOW+MS-UIGothic"/>
                <a:cs typeface="CPQGOW+MS-UIGothic"/>
              </a:rPr>
              <a:t>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788498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PQGOW+MS-UIGothic"/>
                <a:cs typeface="CPQGOW+MS-UIGothic"/>
              </a:rPr>
              <a:t>社区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卫</a:t>
            </a:r>
            <a:r>
              <a:rPr sz="1500">
                <a:solidFill>
                  <a:srgbClr val="FFFFFF"/>
                </a:solidFill>
                <a:latin typeface="CPQGOW+MS-UIGothic"/>
                <a:cs typeface="CPQGOW+MS-UIGothic"/>
              </a:rPr>
              <a:t>生服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FFF"/>
                </a:solidFill>
                <a:latin typeface="CPQGOW+MS-UIGothic"/>
                <a:cs typeface="CPQGOW+MS-UIGothic"/>
              </a:rPr>
              <a:t>在保障居民健康、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缓</a:t>
            </a:r>
            <a:r>
              <a:rPr sz="1500">
                <a:solidFill>
                  <a:srgbClr val="FFFFFF"/>
                </a:solidFill>
                <a:latin typeface="CPQGOW+MS-UIGothic"/>
                <a:cs typeface="CPQGOW+MS-UIGothic"/>
              </a:rPr>
              <a:t>解医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疗压</a:t>
            </a:r>
            <a:r>
              <a:rPr sz="1500">
                <a:solidFill>
                  <a:srgbClr val="FFFFFF"/>
                </a:solidFill>
                <a:latin typeface="CPQGOW+MS-UIGothic"/>
                <a:cs typeface="CPQGOW+MS-UIGothic"/>
              </a:rPr>
              <a:t>力、促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CPQGOW+MS-UIGothic"/>
                <a:cs typeface="CPQGOW+MS-UIGothic"/>
              </a:rPr>
              <a:t>社会和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谐</a:t>
            </a:r>
            <a:r>
              <a:rPr sz="1500">
                <a:solidFill>
                  <a:srgbClr val="FFFFFF"/>
                </a:solidFill>
                <a:latin typeface="CPQGOW+MS-UIGothic"/>
                <a:cs typeface="CPQGOW+MS-UIGothic"/>
              </a:rPr>
              <a:t>等方面具有重要作用。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9A6930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9A6930"/>
                </a:solidFill>
                <a:latin typeface="CPQGOW+MS-UIGothic"/>
                <a:cs typeface="CPQGOW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513888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4D3518"/>
                </a:solidFill>
                <a:latin typeface="CPQGOW+MS-UIGothic"/>
                <a:cs typeface="CPQGOW+MS-UIGothic"/>
              </a:rPr>
              <a:t>社区</a:t>
            </a:r>
            <a:r>
              <a:rPr sz="1500">
                <a:solidFill>
                  <a:srgbClr val="4D3518"/>
                </a:solidFill>
                <a:latin typeface="SimSun"/>
                <a:cs typeface="SimSun"/>
              </a:rPr>
              <a:t>卫</a:t>
            </a:r>
            <a:r>
              <a:rPr sz="1500">
                <a:solidFill>
                  <a:srgbClr val="4D3518"/>
                </a:solidFill>
                <a:latin typeface="CPQGOW+MS-UIGothic"/>
                <a:cs typeface="CPQGOW+MS-UIGothic"/>
              </a:rPr>
              <a:t>生服</a:t>
            </a:r>
            <a:r>
              <a:rPr sz="1500">
                <a:solidFill>
                  <a:srgbClr val="4D3518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4D3518"/>
                </a:solidFill>
                <a:latin typeface="CPQGOW+MS-UIGothic"/>
                <a:cs typeface="CPQGOW+MS-UIGothic"/>
              </a:rPr>
              <a:t>作</a:t>
            </a:r>
            <a:r>
              <a:rPr sz="1500">
                <a:solidFill>
                  <a:srgbClr val="4D3518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4D3518"/>
                </a:solidFill>
                <a:latin typeface="CPQGOW+MS-UIGothic"/>
                <a:cs typeface="CPQGOW+MS-UIGothic"/>
              </a:rPr>
              <a:t>基</a:t>
            </a:r>
            <a:r>
              <a:rPr sz="1500">
                <a:solidFill>
                  <a:srgbClr val="4D3518"/>
                </a:solidFill>
                <a:latin typeface="SimSun"/>
                <a:cs typeface="SimSun"/>
              </a:rPr>
              <a:t>层</a:t>
            </a:r>
            <a:r>
              <a:rPr sz="1500">
                <a:solidFill>
                  <a:srgbClr val="4D3518"/>
                </a:solidFill>
                <a:latin typeface="CPQGOW+MS-UIGothic"/>
                <a:cs typeface="CPQGOW+MS-UIGothic"/>
              </a:rPr>
              <a:t>医</a:t>
            </a:r>
            <a:r>
              <a:rPr sz="1500">
                <a:solidFill>
                  <a:srgbClr val="4D3518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4D3518"/>
                </a:solidFill>
                <a:latin typeface="CPQGOW+MS-UIGothic"/>
                <a:cs typeface="CPQGOW+MS-UIGothic"/>
              </a:rPr>
              <a:t>服</a:t>
            </a:r>
            <a:r>
              <a:rPr sz="1500">
                <a:solidFill>
                  <a:srgbClr val="4D3518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4D3518"/>
                </a:solidFill>
                <a:latin typeface="CPQGOW+MS-UIGothic"/>
                <a:cs typeface="CPQGOW+MS-UIGothic"/>
              </a:rPr>
              <a:t>体系的重要</a:t>
            </a:r>
            <a:r>
              <a:rPr sz="1500">
                <a:solidFill>
                  <a:srgbClr val="4D3518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4D3518"/>
                </a:solidFill>
                <a:latin typeface="CPQGOW+MS-UIGothic"/>
                <a:cs typeface="CPQGOW+MS-UIGothic"/>
              </a:rPr>
              <a:t>成部分，能</a:t>
            </a:r>
            <a:r>
              <a:rPr sz="1500">
                <a:solidFill>
                  <a:srgbClr val="4D3518"/>
                </a:solidFill>
                <a:latin typeface="SimSun"/>
                <a:cs typeface="SimSun"/>
              </a:rPr>
              <a:t>够为</a:t>
            </a:r>
            <a:r>
              <a:rPr sz="1500">
                <a:solidFill>
                  <a:srgbClr val="4D3518"/>
                </a:solidFill>
                <a:latin typeface="CPQGOW+MS-UIGothic"/>
                <a:cs typeface="CPQGOW+MS-UIGothic"/>
              </a:rPr>
              <a:t>居民提供及</a:t>
            </a:r>
            <a:r>
              <a:rPr sz="1500">
                <a:solidFill>
                  <a:srgbClr val="4D3518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4D3518"/>
                </a:solidFill>
                <a:latin typeface="CPQGOW+MS-UIGothic"/>
                <a:cs typeface="CPQGOW+MS-UIGothic"/>
              </a:rPr>
              <a:t>、有效的医</a:t>
            </a:r>
            <a:r>
              <a:rPr sz="1500">
                <a:solidFill>
                  <a:srgbClr val="4D3518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4D3518"/>
                </a:solidFill>
                <a:latin typeface="CPQGOW+MS-UIGothic"/>
                <a:cs typeface="CPQGOW+MS-UIGothic"/>
              </a:rPr>
              <a:t>保健服</a:t>
            </a:r>
            <a:r>
              <a:rPr sz="1500">
                <a:solidFill>
                  <a:srgbClr val="4D3518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4D3518"/>
                </a:solidFill>
                <a:latin typeface="CPQGOW+MS-UIGothic"/>
                <a:cs typeface="CPQGOW+MS-UIGothic"/>
              </a:rPr>
              <a:t>，有效</a:t>
            </a:r>
            <a:r>
              <a:rPr sz="1500">
                <a:solidFill>
                  <a:srgbClr val="4D3518"/>
                </a:solidFill>
                <a:latin typeface="SimSun"/>
                <a:cs typeface="SimSun"/>
              </a:rPr>
              <a:t>缓</a:t>
            </a:r>
            <a:r>
              <a:rPr sz="1500">
                <a:solidFill>
                  <a:srgbClr val="4D3518"/>
                </a:solidFill>
                <a:latin typeface="CPQGOW+MS-UIGothic"/>
                <a:cs typeface="CPQGOW+MS-UIGothic"/>
              </a:rPr>
              <a:t>解大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4D3518"/>
                </a:solidFill>
                <a:latin typeface="CPQGOW+MS-UIGothic"/>
                <a:cs typeface="CPQGOW+MS-UIGothic"/>
              </a:rPr>
              <a:t>医院的医</a:t>
            </a:r>
            <a:r>
              <a:rPr sz="1500">
                <a:solidFill>
                  <a:srgbClr val="4D3518"/>
                </a:solidFill>
                <a:latin typeface="SimSun"/>
                <a:cs typeface="SimSun"/>
              </a:rPr>
              <a:t>疗压</a:t>
            </a:r>
            <a:r>
              <a:rPr sz="1500">
                <a:solidFill>
                  <a:srgbClr val="4D3518"/>
                </a:solidFill>
                <a:latin typeface="CPQGOW+MS-UIGothic"/>
                <a:cs typeface="CPQGOW+MS-UIGothic"/>
              </a:rPr>
              <a:t>力。同</a:t>
            </a:r>
            <a:r>
              <a:rPr sz="1500">
                <a:solidFill>
                  <a:srgbClr val="4D3518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4D3518"/>
                </a:solidFill>
                <a:latin typeface="CPQGOW+MS-UIGothic"/>
                <a:cs typeface="CPQGOW+MS-UIGothic"/>
              </a:rPr>
              <a:t>，社区</a:t>
            </a:r>
            <a:r>
              <a:rPr sz="1500">
                <a:solidFill>
                  <a:srgbClr val="4D3518"/>
                </a:solidFill>
                <a:latin typeface="SimSun"/>
                <a:cs typeface="SimSun"/>
              </a:rPr>
              <a:t>卫</a:t>
            </a:r>
            <a:r>
              <a:rPr sz="1500">
                <a:solidFill>
                  <a:srgbClr val="4D3518"/>
                </a:solidFill>
                <a:latin typeface="CPQGOW+MS-UIGothic"/>
                <a:cs typeface="CPQGOW+MS-UIGothic"/>
              </a:rPr>
              <a:t>生服</a:t>
            </a:r>
            <a:r>
              <a:rPr sz="1500">
                <a:solidFill>
                  <a:srgbClr val="4D3518"/>
                </a:solidFill>
                <a:latin typeface="SimSun"/>
                <a:cs typeface="SimSun"/>
              </a:rPr>
              <a:t>务还</a:t>
            </a:r>
            <a:r>
              <a:rPr sz="1500">
                <a:solidFill>
                  <a:srgbClr val="4D3518"/>
                </a:solidFill>
                <a:latin typeface="CPQGOW+MS-UIGothic"/>
                <a:cs typeface="CPQGOW+MS-UIGothic"/>
              </a:rPr>
              <a:t>能</a:t>
            </a:r>
            <a:r>
              <a:rPr sz="1500">
                <a:solidFill>
                  <a:srgbClr val="4D3518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4D3518"/>
                </a:solidFill>
                <a:latin typeface="CPQGOW+MS-UIGothic"/>
                <a:cs typeface="CPQGOW+MS-UIGothic"/>
              </a:rPr>
              <a:t>提高居民的健康素养和自我保健能力，</a:t>
            </a:r>
            <a:r>
              <a:rPr sz="1500">
                <a:solidFill>
                  <a:srgbClr val="4D3518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4D3518"/>
                </a:solidFill>
                <a:latin typeface="CPQGOW+MS-UIGothic"/>
                <a:cs typeface="CPQGOW+MS-UIGothic"/>
              </a:rPr>
              <a:t>防和控制慢性疾病等健康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4D3518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4D3518"/>
                </a:solidFill>
                <a:latin typeface="CPQGOW+MS-UIGothic"/>
                <a:cs typeface="CPQGOW+MS-UIGothic"/>
              </a:rPr>
              <a:t>，促</a:t>
            </a:r>
            <a:r>
              <a:rPr sz="1500">
                <a:solidFill>
                  <a:srgbClr val="4D3518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4D3518"/>
                </a:solidFill>
                <a:latin typeface="CPQGOW+MS-UIGothic"/>
                <a:cs typeface="CPQGOW+MS-UIGothic"/>
              </a:rPr>
              <a:t>社会和</a:t>
            </a:r>
            <a:r>
              <a:rPr sz="1500">
                <a:solidFill>
                  <a:srgbClr val="4D3518"/>
                </a:solidFill>
                <a:latin typeface="SimSun"/>
                <a:cs typeface="SimSun"/>
              </a:rPr>
              <a:t>谐稳</a:t>
            </a:r>
            <a:r>
              <a:rPr sz="1500">
                <a:solidFill>
                  <a:srgbClr val="4D3518"/>
                </a:solidFill>
                <a:latin typeface="CPQGOW+MS-UIGothic"/>
                <a:cs typeface="CPQGOW+MS-UIGothic"/>
              </a:rPr>
              <a:t>定。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A6930"/>
                </a:solidFill>
                <a:latin typeface="CPQGOW+MS-UIGothic"/>
                <a:cs typeface="CPQGOW+MS-UIGothic"/>
              </a:rPr>
              <a:t>社区</a:t>
            </a: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卫</a:t>
            </a:r>
            <a:r>
              <a:rPr sz="3000">
                <a:solidFill>
                  <a:srgbClr val="9A6930"/>
                </a:solidFill>
                <a:latin typeface="CPQGOW+MS-UIGothic"/>
                <a:cs typeface="CPQGOW+MS-UIGothic"/>
              </a:rPr>
              <a:t>生服</a:t>
            </a: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务</a:t>
            </a:r>
            <a:r>
              <a:rPr sz="3000">
                <a:solidFill>
                  <a:srgbClr val="9A6930"/>
                </a:solidFill>
                <a:latin typeface="CPQGOW+MS-UIGothic"/>
                <a:cs typeface="CPQGOW+MS-UIGothic"/>
              </a:rPr>
              <a:t>的起源与</a:t>
            </a: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9A6930"/>
                </a:solidFill>
                <a:latin typeface="CPQGOW+MS-UIGothic"/>
                <a:cs typeface="CPQGOW+MS-UIGothic"/>
              </a:rPr>
              <a:t>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21385" y="181971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A6930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164444" y="181971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A6930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9A6930"/>
                </a:solidFill>
                <a:latin typeface="CPQGOW+MS-UIGothic"/>
                <a:cs typeface="CPQGOW+MS-UIGothic"/>
              </a:rPr>
              <a:t>描述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21385" y="3086587"/>
            <a:ext cx="3748166" cy="82177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CPQGOW+MS-UIGothic"/>
                <a:cs typeface="CPQGOW+MS-UIGothic"/>
              </a:rPr>
              <a:t>社区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卫</a:t>
            </a:r>
            <a:r>
              <a:rPr sz="1350">
                <a:solidFill>
                  <a:srgbClr val="633301"/>
                </a:solidFill>
                <a:latin typeface="CPQGOW+MS-UIGothic"/>
                <a:cs typeface="CPQGOW+MS-UIGothic"/>
              </a:rPr>
              <a:t>生服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633301"/>
                </a:solidFill>
                <a:latin typeface="CPQGOW+MS-UIGothic"/>
                <a:cs typeface="CPQGOW+MS-UIGothic"/>
              </a:rPr>
              <a:t>起源于</a:t>
            </a:r>
            <a:r>
              <a:rPr sz="1350">
                <a:solidFill>
                  <a:srgbClr val="633301"/>
                </a:solidFill>
                <a:latin typeface="GACETN+KJNKIA+MicrosoftYaHei"/>
                <a:cs typeface="GACETN+KJNKIA+MicrosoftYaHei"/>
              </a:rPr>
              <a:t>20</a:t>
            </a:r>
            <a:r>
              <a:rPr sz="1350">
                <a:solidFill>
                  <a:srgbClr val="633301"/>
                </a:solidFill>
                <a:latin typeface="CPQGOW+MS-UIGothic"/>
                <a:cs typeface="CPQGOW+MS-UIGothic"/>
              </a:rPr>
              <a:t>世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纪</a:t>
            </a:r>
            <a:r>
              <a:rPr sz="1350">
                <a:solidFill>
                  <a:srgbClr val="633301"/>
                </a:solidFill>
                <a:latin typeface="GACETN+KJNKIA+MicrosoftYaHei"/>
                <a:cs typeface="GACETN+KJNKIA+MicrosoftYaHei"/>
              </a:rPr>
              <a:t>50</a:t>
            </a:r>
            <a:r>
              <a:rPr sz="1350">
                <a:solidFill>
                  <a:srgbClr val="633301"/>
                </a:solidFill>
                <a:latin typeface="CPQGOW+MS-UIGothic"/>
                <a:cs typeface="CPQGOW+MS-UIGothic"/>
              </a:rPr>
              <a:t>年代的英国，</a:t>
            </a:r>
          </a:p>
          <a:p>
            <a:pPr marL="0" marR="0">
              <a:lnSpc>
                <a:spcPts val="1406"/>
              </a:lnSpc>
              <a:spcBef>
                <a:spcPts val="1603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CPQGOW+MS-UIGothic"/>
                <a:cs typeface="CPQGOW+MS-UIGothic"/>
              </a:rPr>
              <a:t>中国自</a:t>
            </a:r>
            <a:r>
              <a:rPr sz="1350">
                <a:solidFill>
                  <a:srgbClr val="633301"/>
                </a:solidFill>
                <a:latin typeface="GACETN+KJNKIA+MicrosoftYaHei"/>
                <a:cs typeface="GACETN+KJNKIA+MicrosoftYaHei"/>
              </a:rPr>
              <a:t>20</a:t>
            </a:r>
            <a:r>
              <a:rPr sz="1350">
                <a:solidFill>
                  <a:srgbClr val="633301"/>
                </a:solidFill>
                <a:latin typeface="CPQGOW+MS-UIGothic"/>
                <a:cs typeface="CPQGOW+MS-UIGothic"/>
              </a:rPr>
              <a:t>世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纪</a:t>
            </a:r>
            <a:r>
              <a:rPr sz="1350">
                <a:solidFill>
                  <a:srgbClr val="633301"/>
                </a:solidFill>
                <a:latin typeface="GACETN+KJNKIA+MicrosoftYaHei"/>
                <a:cs typeface="GACETN+KJNKIA+MicrosoftYaHei"/>
              </a:rPr>
              <a:t>80</a:t>
            </a:r>
            <a:r>
              <a:rPr sz="1350">
                <a:solidFill>
                  <a:srgbClr val="633301"/>
                </a:solidFill>
                <a:latin typeface="CPQGOW+MS-UIGothic"/>
                <a:cs typeface="CPQGOW+MS-UIGothic"/>
              </a:rPr>
              <a:t>年代开始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试</a:t>
            </a:r>
            <a:r>
              <a:rPr sz="1350">
                <a:solidFill>
                  <a:srgbClr val="633301"/>
                </a:solidFill>
                <a:latin typeface="CPQGOW+MS-UIGothic"/>
                <a:cs typeface="CPQGOW+MS-UIGothic"/>
              </a:rPr>
              <a:t>点，逐步推广。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087994" y="3086587"/>
            <a:ext cx="3877114" cy="3104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CPQGOW+MS-UIGothic"/>
                <a:cs typeface="CPQGOW+MS-UIGothic"/>
              </a:rPr>
              <a:t>英国是世界上最早开展社区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卫</a:t>
            </a:r>
            <a:r>
              <a:rPr sz="1350">
                <a:solidFill>
                  <a:srgbClr val="633301"/>
                </a:solidFill>
                <a:latin typeface="CPQGOW+MS-UIGothic"/>
                <a:cs typeface="CPQGOW+MS-UIGothic"/>
              </a:rPr>
              <a:t>生服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633301"/>
                </a:solidFill>
                <a:latin typeface="CPQGOW+MS-UIGothic"/>
                <a:cs typeface="CPQGOW+MS-UIGothic"/>
              </a:rPr>
              <a:t>的国家</a:t>
            </a:r>
          </a:p>
          <a:p>
            <a:pPr marL="112394" marR="0">
              <a:lnSpc>
                <a:spcPts val="1406"/>
              </a:lnSpc>
              <a:spcBef>
                <a:spcPts val="1653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CPQGOW+MS-UIGothic"/>
                <a:cs typeface="CPQGOW+MS-UIGothic"/>
              </a:rPr>
              <a:t>之一，其社区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卫</a:t>
            </a:r>
            <a:r>
              <a:rPr sz="1350">
                <a:solidFill>
                  <a:srgbClr val="633301"/>
                </a:solidFill>
                <a:latin typeface="CPQGOW+MS-UIGothic"/>
                <a:cs typeface="CPQGOW+MS-UIGothic"/>
              </a:rPr>
              <a:t>生服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633301"/>
                </a:solidFill>
                <a:latin typeface="CPQGOW+MS-UIGothic"/>
                <a:cs typeface="CPQGOW+MS-UIGothic"/>
              </a:rPr>
              <a:t>起源于</a:t>
            </a:r>
            <a:r>
              <a:rPr sz="1350">
                <a:solidFill>
                  <a:srgbClr val="633301"/>
                </a:solidFill>
                <a:latin typeface="GACETN+KJNKIA+MicrosoftYaHei"/>
                <a:cs typeface="GACETN+KJNKIA+MicrosoftYaHei"/>
              </a:rPr>
              <a:t>20</a:t>
            </a:r>
            <a:r>
              <a:rPr sz="1350">
                <a:solidFill>
                  <a:srgbClr val="633301"/>
                </a:solidFill>
                <a:latin typeface="CPQGOW+MS-UIGothic"/>
                <a:cs typeface="CPQGOW+MS-UIGothic"/>
              </a:rPr>
              <a:t>世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纪</a:t>
            </a:r>
            <a:r>
              <a:rPr sz="1350">
                <a:solidFill>
                  <a:srgbClr val="633301"/>
                </a:solidFill>
                <a:latin typeface="GACETN+KJNKIA+MicrosoftYaHei"/>
                <a:cs typeface="GACETN+KJNKIA+MicrosoftYaHei"/>
              </a:rPr>
              <a:t>50</a:t>
            </a:r>
            <a:r>
              <a:rPr sz="1350">
                <a:solidFill>
                  <a:srgbClr val="633301"/>
                </a:solidFill>
                <a:latin typeface="CPQGOW+MS-UIGothic"/>
                <a:cs typeface="CPQGOW+MS-UIGothic"/>
              </a:rPr>
              <a:t>年</a:t>
            </a:r>
          </a:p>
          <a:p>
            <a:pPr marL="112394" marR="0">
              <a:lnSpc>
                <a:spcPts val="1406"/>
              </a:lnSpc>
              <a:spcBef>
                <a:spcPts val="1603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CPQGOW+MS-UIGothic"/>
                <a:cs typeface="CPQGOW+MS-UIGothic"/>
              </a:rPr>
              <a:t>代。在中国，自</a:t>
            </a:r>
            <a:r>
              <a:rPr sz="1350">
                <a:solidFill>
                  <a:srgbClr val="633301"/>
                </a:solidFill>
                <a:latin typeface="GACETN+KJNKIA+MicrosoftYaHei"/>
                <a:cs typeface="GACETN+KJNKIA+MicrosoftYaHei"/>
              </a:rPr>
              <a:t>20</a:t>
            </a:r>
            <a:r>
              <a:rPr sz="1350">
                <a:solidFill>
                  <a:srgbClr val="633301"/>
                </a:solidFill>
                <a:latin typeface="CPQGOW+MS-UIGothic"/>
                <a:cs typeface="CPQGOW+MS-UIGothic"/>
              </a:rPr>
              <a:t>世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纪</a:t>
            </a:r>
            <a:r>
              <a:rPr sz="1350">
                <a:solidFill>
                  <a:srgbClr val="633301"/>
                </a:solidFill>
                <a:latin typeface="GACETN+KJNKIA+MicrosoftYaHei"/>
                <a:cs typeface="GACETN+KJNKIA+MicrosoftYaHei"/>
              </a:rPr>
              <a:t>80</a:t>
            </a:r>
            <a:r>
              <a:rPr sz="1350">
                <a:solidFill>
                  <a:srgbClr val="633301"/>
                </a:solidFill>
                <a:latin typeface="CPQGOW+MS-UIGothic"/>
                <a:cs typeface="CPQGOW+MS-UIGothic"/>
              </a:rPr>
              <a:t>年代开始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试</a:t>
            </a:r>
            <a:r>
              <a:rPr sz="1350">
                <a:solidFill>
                  <a:srgbClr val="633301"/>
                </a:solidFill>
                <a:latin typeface="CPQGOW+MS-UIGothic"/>
                <a:cs typeface="CPQGOW+MS-UIGothic"/>
              </a:rPr>
              <a:t>点以</a:t>
            </a:r>
          </a:p>
          <a:p>
            <a:pPr marL="17145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CPQGOW+MS-UIGothic"/>
                <a:cs typeface="CPQGOW+MS-UIGothic"/>
              </a:rPr>
              <a:t>来，社区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卫</a:t>
            </a:r>
            <a:r>
              <a:rPr sz="1350">
                <a:solidFill>
                  <a:srgbClr val="633301"/>
                </a:solidFill>
                <a:latin typeface="CPQGOW+MS-UIGothic"/>
                <a:cs typeface="CPQGOW+MS-UIGothic"/>
              </a:rPr>
              <a:t>生服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633301"/>
                </a:solidFill>
                <a:latin typeface="CPQGOW+MS-UIGothic"/>
                <a:cs typeface="CPQGOW+MS-UIGothic"/>
              </a:rPr>
              <a:t>得到了快速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633301"/>
                </a:solidFill>
                <a:latin typeface="CPQGOW+MS-UIGothic"/>
                <a:cs typeface="CPQGOW+MS-UIGothic"/>
              </a:rPr>
              <a:t>展和推广。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CPQGOW+MS-UIGothic"/>
                <a:cs typeface="CPQGOW+MS-UIGothic"/>
              </a:rPr>
              <a:t>随着政府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633301"/>
                </a:solidFill>
                <a:latin typeface="CPQGOW+MS-UIGothic"/>
                <a:cs typeface="CPQGOW+MS-UIGothic"/>
              </a:rPr>
              <a:t>基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层</a:t>
            </a:r>
            <a:r>
              <a:rPr sz="1350">
                <a:solidFill>
                  <a:srgbClr val="633301"/>
                </a:solidFill>
                <a:latin typeface="CPQGOW+MS-UIGothic"/>
                <a:cs typeface="CPQGOW+MS-UIGothic"/>
              </a:rPr>
              <a:t>医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633301"/>
                </a:solidFill>
                <a:latin typeface="CPQGOW+MS-UIGothic"/>
                <a:cs typeface="CPQGOW+MS-UIGothic"/>
              </a:rPr>
              <a:t>的重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视</a:t>
            </a:r>
            <a:r>
              <a:rPr sz="1350">
                <a:solidFill>
                  <a:srgbClr val="633301"/>
                </a:solidFill>
                <a:latin typeface="CPQGOW+MS-UIGothic"/>
                <a:cs typeface="CPQGOW+MS-UIGothic"/>
              </a:rPr>
              <a:t>和投入的增加，</a:t>
            </a:r>
          </a:p>
          <a:p>
            <a:pPr marL="0" marR="0">
              <a:lnSpc>
                <a:spcPts val="1350"/>
              </a:lnSpc>
              <a:spcBef>
                <a:spcPts val="1609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CPQGOW+MS-UIGothic"/>
                <a:cs typeface="CPQGOW+MS-UIGothic"/>
              </a:rPr>
              <a:t>社区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卫</a:t>
            </a:r>
            <a:r>
              <a:rPr sz="1350">
                <a:solidFill>
                  <a:srgbClr val="633301"/>
                </a:solidFill>
                <a:latin typeface="CPQGOW+MS-UIGothic"/>
                <a:cs typeface="CPQGOW+MS-UIGothic"/>
              </a:rPr>
              <a:t>生服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633301"/>
                </a:solidFill>
                <a:latin typeface="CPQGOW+MS-UIGothic"/>
                <a:cs typeface="CPQGOW+MS-UIGothic"/>
              </a:rPr>
              <a:t>体系不断完善，服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务质</a:t>
            </a:r>
            <a:r>
              <a:rPr sz="1350">
                <a:solidFill>
                  <a:srgbClr val="633301"/>
                </a:solidFill>
                <a:latin typeface="CPQGOW+MS-UIGothic"/>
                <a:cs typeface="CPQGOW+MS-UIGothic"/>
              </a:rPr>
              <a:t>量和水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CPQGOW+MS-UIGothic"/>
                <a:cs typeface="CPQGOW+MS-UIGothic"/>
              </a:rPr>
              <a:t>平不断提高，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633301"/>
                </a:solidFill>
                <a:latin typeface="CPQGOW+MS-UIGothic"/>
                <a:cs typeface="CPQGOW+MS-UIGothic"/>
              </a:rPr>
              <a:t>居民提供了更好的医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633301"/>
                </a:solidFill>
                <a:latin typeface="CPQGOW+MS-UIGothic"/>
                <a:cs typeface="CPQGOW+MS-UIGothic"/>
              </a:rPr>
              <a:t>保健</a:t>
            </a:r>
          </a:p>
          <a:p>
            <a:pPr marL="291465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CPQGOW+MS-UIGothic"/>
                <a:cs typeface="CPQGOW+MS-UIGothic"/>
              </a:rPr>
              <a:t>服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633301"/>
                </a:solidFill>
                <a:latin typeface="CPQGOW+MS-UIGothic"/>
                <a:cs typeface="CPQGOW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9595" y="1618744"/>
            <a:ext cx="1978707" cy="18401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39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F1EFEE"/>
                </a:solidFill>
                <a:latin typeface="ILODMC+SDHLRJ+MicrosoftYaHei-Bold"/>
                <a:cs typeface="ILODMC+SDHLRJ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241039" y="2809216"/>
            <a:ext cx="6572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603200"/>
                </a:solidFill>
                <a:latin typeface="CPQGOW+MS-UIGothic"/>
                <a:cs typeface="CPQGOW+MS-UIGothic"/>
              </a:rPr>
              <a:t>国内社区</a:t>
            </a:r>
            <a:r>
              <a:rPr sz="4500">
                <a:solidFill>
                  <a:srgbClr val="603200"/>
                </a:solidFill>
                <a:latin typeface="SimSun"/>
                <a:cs typeface="SimSun"/>
              </a:rPr>
              <a:t>卫</a:t>
            </a:r>
            <a:r>
              <a:rPr sz="4500">
                <a:solidFill>
                  <a:srgbClr val="603200"/>
                </a:solidFill>
                <a:latin typeface="CPQGOW+MS-UIGothic"/>
                <a:cs typeface="CPQGOW+MS-UIGothic"/>
              </a:rPr>
              <a:t>生服</a:t>
            </a:r>
            <a:r>
              <a:rPr sz="4500">
                <a:solidFill>
                  <a:srgbClr val="603200"/>
                </a:solidFill>
                <a:latin typeface="SimSun"/>
                <a:cs typeface="SimSun"/>
              </a:rPr>
              <a:t>务现</a:t>
            </a:r>
            <a:r>
              <a:rPr sz="4500">
                <a:solidFill>
                  <a:srgbClr val="603200"/>
                </a:solidFill>
                <a:latin typeface="CPQGOW+MS-UIGothic"/>
                <a:cs typeface="CPQGOW+MS-UIGothic"/>
              </a:rPr>
              <a:t>状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A6930"/>
                </a:solidFill>
                <a:latin typeface="CPQGOW+MS-UIGothic"/>
                <a:cs typeface="CPQGOW+MS-UIGothic"/>
              </a:rPr>
              <a:t>服</a:t>
            </a: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务</a:t>
            </a:r>
            <a:r>
              <a:rPr sz="3000">
                <a:solidFill>
                  <a:srgbClr val="9A6930"/>
                </a:solidFill>
                <a:latin typeface="CPQGOW+MS-UIGothic"/>
                <a:cs typeface="CPQGOW+MS-UIGothic"/>
              </a:rPr>
              <a:t>网</a:t>
            </a: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络</a:t>
            </a:r>
            <a:r>
              <a:rPr sz="3000">
                <a:solidFill>
                  <a:srgbClr val="9A6930"/>
                </a:solidFill>
                <a:latin typeface="CPQGOW+MS-UIGothic"/>
                <a:cs typeface="CPQGOW+MS-UIGothic"/>
              </a:rPr>
              <a:t>与</a:t>
            </a: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设</a:t>
            </a:r>
            <a:r>
              <a:rPr sz="3000">
                <a:solidFill>
                  <a:srgbClr val="9A6930"/>
                </a:solidFill>
                <a:latin typeface="CPQGOW+MS-UIGothic"/>
                <a:cs typeface="CPQGOW+MS-UIGothic"/>
              </a:rPr>
              <a:t>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144000" y="2004055"/>
            <a:ext cx="18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A6930"/>
                </a:solidFill>
                <a:latin typeface="CPQGOW+MS-UIGothic"/>
                <a:cs typeface="CPQGOW+MS-UIGothic"/>
              </a:rPr>
              <a:t>服</a:t>
            </a:r>
            <a:r>
              <a:rPr sz="1550" spc="25">
                <a:solidFill>
                  <a:srgbClr val="9A6930"/>
                </a:solidFill>
                <a:latin typeface="SimSun"/>
                <a:cs typeface="SimSun"/>
              </a:rPr>
              <a:t>务</a:t>
            </a:r>
            <a:r>
              <a:rPr sz="1550" spc="25">
                <a:solidFill>
                  <a:srgbClr val="9A6930"/>
                </a:solidFill>
                <a:latin typeface="CPQGOW+MS-UIGothic"/>
                <a:cs typeface="CPQGOW+MS-UIGothic"/>
              </a:rPr>
              <a:t>网</a:t>
            </a:r>
            <a:r>
              <a:rPr sz="1550" spc="25">
                <a:solidFill>
                  <a:srgbClr val="9A6930"/>
                </a:solidFill>
                <a:latin typeface="SimSun"/>
                <a:cs typeface="SimSun"/>
              </a:rPr>
              <a:t>络</a:t>
            </a:r>
            <a:r>
              <a:rPr sz="1550" spc="25">
                <a:solidFill>
                  <a:srgbClr val="9A6930"/>
                </a:solidFill>
                <a:latin typeface="CPQGOW+MS-UIGothic"/>
                <a:cs typeface="CPQGOW+MS-UIGothic"/>
              </a:rPr>
              <a:t>覆盖情况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69410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CPQGOW+MS-UIGothic"/>
                <a:cs typeface="CPQGOW+MS-UIGothic"/>
              </a:rPr>
              <a:t>目前，我国社区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卫</a:t>
            </a:r>
            <a:r>
              <a:rPr sz="1350">
                <a:solidFill>
                  <a:srgbClr val="633301"/>
                </a:solidFill>
                <a:latin typeface="CPQGOW+MS-UIGothic"/>
                <a:cs typeface="CPQGOW+MS-UIGothic"/>
              </a:rPr>
              <a:t>生服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633301"/>
                </a:solidFill>
                <a:latin typeface="CPQGOW+MS-UIGothic"/>
                <a:cs typeface="CPQGOW+MS-UIGothic"/>
              </a:rPr>
              <a:t>网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络</a:t>
            </a:r>
            <a:r>
              <a:rPr sz="1350">
                <a:solidFill>
                  <a:srgbClr val="633301"/>
                </a:solidFill>
                <a:latin typeface="CPQGOW+MS-UIGothic"/>
                <a:cs typeface="CPQGOW+MS-UIGothic"/>
              </a:rPr>
              <a:t>已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CPQGOW+MS-UIGothic"/>
                <a:cs typeface="CPQGOW+MS-UIGothic"/>
              </a:rPr>
              <a:t>基本覆盖全国，包括城市社区和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CPQGOW+MS-UIGothic"/>
                <a:cs typeface="CPQGOW+MS-UIGothic"/>
              </a:rPr>
              <a:t>部分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农</a:t>
            </a:r>
            <a:r>
              <a:rPr sz="1350">
                <a:solidFill>
                  <a:srgbClr val="633301"/>
                </a:solidFill>
                <a:latin typeface="CPQGOW+MS-UIGothic"/>
                <a:cs typeface="CPQGOW+MS-UIGothic"/>
              </a:rPr>
              <a:t>村地区。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344025" y="414781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A6930"/>
                </a:solidFill>
                <a:latin typeface="SimSun"/>
                <a:cs typeface="SimSun"/>
              </a:rPr>
              <a:t>设</a:t>
            </a:r>
            <a:r>
              <a:rPr sz="1550" spc="25">
                <a:solidFill>
                  <a:srgbClr val="9A6930"/>
                </a:solidFill>
                <a:latin typeface="CPQGOW+MS-UIGothic"/>
                <a:cs typeface="CPQGOW+MS-UIGothic"/>
              </a:rPr>
              <a:t>施建</a:t>
            </a:r>
            <a:r>
              <a:rPr sz="1550" spc="25">
                <a:solidFill>
                  <a:srgbClr val="9A6930"/>
                </a:solidFill>
                <a:latin typeface="SimSun"/>
                <a:cs typeface="SimSun"/>
              </a:rPr>
              <a:t>设</a:t>
            </a:r>
            <a:r>
              <a:rPr sz="1550" spc="25">
                <a:solidFill>
                  <a:srgbClr val="9A6930"/>
                </a:solidFill>
                <a:latin typeface="CPQGOW+MS-UIGothic"/>
                <a:cs typeface="CPQGOW+MS-UIGothic"/>
              </a:rPr>
              <a:t>情况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94109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CPQGOW+MS-UIGothic"/>
                <a:cs typeface="CPQGOW+MS-UIGothic"/>
              </a:rPr>
              <a:t>近年来，政府加大了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633301"/>
                </a:solidFill>
                <a:latin typeface="CPQGOW+MS-UIGothic"/>
                <a:cs typeface="CPQGOW+MS-UIGothic"/>
              </a:rPr>
              <a:t>社区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卫</a:t>
            </a:r>
            <a:r>
              <a:rPr sz="1350">
                <a:solidFill>
                  <a:srgbClr val="633301"/>
                </a:solidFill>
                <a:latin typeface="CPQGOW+MS-UIGothic"/>
                <a:cs typeface="CPQGOW+MS-UIGothic"/>
              </a:rPr>
              <a:t>生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CPQGOW+MS-UIGothic"/>
                <a:cs typeface="CPQGOW+MS-UIGothic"/>
              </a:rPr>
              <a:t>服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务设</a:t>
            </a:r>
            <a:r>
              <a:rPr sz="1350">
                <a:solidFill>
                  <a:srgbClr val="633301"/>
                </a:solidFill>
                <a:latin typeface="CPQGOW+MS-UIGothic"/>
                <a:cs typeface="CPQGOW+MS-UIGothic"/>
              </a:rPr>
              <a:t>施的投入，建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设</a:t>
            </a:r>
            <a:r>
              <a:rPr sz="1350">
                <a:solidFill>
                  <a:srgbClr val="633301"/>
                </a:solidFill>
                <a:latin typeface="CPQGOW+MS-UIGothic"/>
                <a:cs typeface="CPQGOW+MS-UIGothic"/>
              </a:rPr>
              <a:t>了一批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设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CPQGOW+MS-UIGothic"/>
                <a:cs typeface="CPQGOW+MS-UIGothic"/>
              </a:rPr>
              <a:t>施先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633301"/>
                </a:solidFill>
                <a:latin typeface="CPQGOW+MS-UIGothic"/>
                <a:cs typeface="CPQGOW+MS-UIGothic"/>
              </a:rPr>
              <a:t>、功能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齐</a:t>
            </a:r>
            <a:r>
              <a:rPr sz="1350">
                <a:solidFill>
                  <a:srgbClr val="633301"/>
                </a:solidFill>
                <a:latin typeface="CPQGOW+MS-UIGothic"/>
                <a:cs typeface="CPQGOW+MS-UIGothic"/>
              </a:rPr>
              <a:t>全的社区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卫</a:t>
            </a:r>
            <a:r>
              <a:rPr sz="1350">
                <a:solidFill>
                  <a:srgbClr val="633301"/>
                </a:solidFill>
                <a:latin typeface="CPQGOW+MS-UIGothic"/>
                <a:cs typeface="CPQGOW+MS-UIGothic"/>
              </a:rPr>
              <a:t>生服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633301"/>
                </a:solidFill>
                <a:latin typeface="CPQGOW+MS-UIGothic"/>
                <a:cs typeface="CPQGOW+MS-UIGothic"/>
              </a:rPr>
              <a:t>中心和服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633301"/>
                </a:solidFill>
                <a:latin typeface="CPQGOW+MS-UIGothic"/>
                <a:cs typeface="CPQGOW+MS-UIGothic"/>
              </a:rPr>
              <a:t>站。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A6930"/>
                </a:solidFill>
                <a:latin typeface="CPQGOW+MS-UIGothic"/>
                <a:cs typeface="CPQGOW+MS-UIGothic"/>
              </a:rPr>
              <a:t>服</a:t>
            </a: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务</a:t>
            </a:r>
            <a:r>
              <a:rPr sz="3000">
                <a:solidFill>
                  <a:srgbClr val="9A6930"/>
                </a:solidFill>
                <a:latin typeface="CPQGOW+MS-UIGothic"/>
                <a:cs typeface="CPQGOW+MS-UIGothic"/>
              </a:rPr>
              <a:t>内容与</a:t>
            </a: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质</a:t>
            </a:r>
            <a:r>
              <a:rPr sz="3000">
                <a:solidFill>
                  <a:srgbClr val="9A6930"/>
                </a:solidFill>
                <a:latin typeface="CPQGOW+MS-UIGothic"/>
                <a:cs typeface="CPQGOW+MS-UIGothic"/>
              </a:rPr>
              <a:t>量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A6930"/>
                </a:solidFill>
                <a:latin typeface="CPQGOW+MS-UIGothic"/>
                <a:cs typeface="CPQGOW+MS-UIGothic"/>
              </a:rPr>
              <a:t>服</a:t>
            </a:r>
            <a:r>
              <a:rPr sz="1550" spc="25">
                <a:solidFill>
                  <a:srgbClr val="9A6930"/>
                </a:solidFill>
                <a:latin typeface="SimSun"/>
                <a:cs typeface="SimSun"/>
              </a:rPr>
              <a:t>务</a:t>
            </a:r>
            <a:r>
              <a:rPr sz="1550" spc="25">
                <a:solidFill>
                  <a:srgbClr val="9A6930"/>
                </a:solidFill>
                <a:latin typeface="CPQGOW+MS-UIGothic"/>
                <a:cs typeface="CPQGOW+MS-UIGothic"/>
              </a:rPr>
              <a:t>内容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088444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CPQGOW+MS-UIGothic"/>
                <a:cs typeface="CPQGOW+MS-UIGothic"/>
              </a:rPr>
              <a:t>社区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卫</a:t>
            </a:r>
            <a:r>
              <a:rPr sz="1350">
                <a:solidFill>
                  <a:srgbClr val="633301"/>
                </a:solidFill>
                <a:latin typeface="CPQGOW+MS-UIGothic"/>
                <a:cs typeface="CPQGOW+MS-UIGothic"/>
              </a:rPr>
              <a:t>生服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633301"/>
                </a:solidFill>
                <a:latin typeface="CPQGOW+MS-UIGothic"/>
                <a:cs typeface="CPQGOW+MS-UIGothic"/>
              </a:rPr>
              <a:t>内容主要包括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633301"/>
                </a:solidFill>
                <a:latin typeface="CPQGOW+MS-UIGothic"/>
                <a:cs typeface="CPQGOW+MS-UIGothic"/>
              </a:rPr>
              <a:t>防、医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633301"/>
                </a:solidFill>
                <a:latin typeface="CPQGOW+MS-UIGothic"/>
                <a:cs typeface="CPQGOW+MS-UIGothic"/>
              </a:rPr>
              <a:t>、康复和健康促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633301"/>
                </a:solidFill>
                <a:latin typeface="CPQGOW+MS-UIGothic"/>
                <a:cs typeface="CPQGOW+MS-UIGothic"/>
              </a:rPr>
              <a:t>等方面，旨在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满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CPQGOW+MS-UIGothic"/>
                <a:cs typeface="CPQGOW+MS-UIGothic"/>
              </a:rPr>
              <a:t>足居民的基本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卫</a:t>
            </a:r>
            <a:r>
              <a:rPr sz="1350">
                <a:solidFill>
                  <a:srgbClr val="633301"/>
                </a:solidFill>
                <a:latin typeface="CPQGOW+MS-UIGothic"/>
                <a:cs typeface="CPQGOW+MS-UIGothic"/>
              </a:rPr>
              <a:t>生需求。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CPQGOW+MS-UIGothic"/>
                <a:cs typeface="CPQGOW+MS-UIGothic"/>
              </a:rPr>
              <a:t>服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务质</a:t>
            </a:r>
            <a:r>
              <a:rPr sz="1550">
                <a:solidFill>
                  <a:srgbClr val="FFFFFF"/>
                </a:solidFill>
                <a:latin typeface="CPQGOW+MS-UIGothic"/>
                <a:cs typeface="CPQGOW+MS-UIGothic"/>
              </a:rPr>
              <a:t>量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088444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PQGOW+MS-UIGothic"/>
                <a:cs typeface="CPQGOW+MS-UIGothic"/>
              </a:rPr>
              <a:t>近年来，我国社区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卫</a:t>
            </a:r>
            <a:r>
              <a:rPr sz="1350">
                <a:solidFill>
                  <a:srgbClr val="FFFFFF"/>
                </a:solidFill>
                <a:latin typeface="CPQGOW+MS-UIGothic"/>
                <a:cs typeface="CPQGOW+MS-UIGothic"/>
              </a:rPr>
              <a:t>生服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务质</a:t>
            </a:r>
            <a:r>
              <a:rPr sz="1350">
                <a:solidFill>
                  <a:srgbClr val="FFFFFF"/>
                </a:solidFill>
                <a:latin typeface="CPQGOW+MS-UIGothic"/>
                <a:cs typeface="CPQGOW+MS-UIGothic"/>
              </a:rPr>
              <a:t>量有了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显</a:t>
            </a:r>
            <a:r>
              <a:rPr sz="1350">
                <a:solidFill>
                  <a:srgbClr val="FFFFFF"/>
                </a:solidFill>
                <a:latin typeface="CPQGOW+MS-UIGothic"/>
                <a:cs typeface="CPQGOW+MS-UIGothic"/>
              </a:rPr>
              <a:t>著提升，但仍存在地区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FFFFFF"/>
                </a:solidFill>
                <a:latin typeface="CPQGOW+MS-UIGothic"/>
                <a:cs typeface="CPQGOW+MS-UIGothic"/>
              </a:rPr>
              <a:t>差异和不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PQGOW+MS-UIGothic"/>
                <a:cs typeface="CPQGOW+MS-UIGothic"/>
              </a:rPr>
              <a:t>平衡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FFFFFF"/>
                </a:solidFill>
                <a:latin typeface="CPQGOW+MS-UIGothic"/>
                <a:cs typeface="CPQGOW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A6930"/>
                </a:solidFill>
                <a:latin typeface="CPQGOW+MS-UIGothic"/>
                <a:cs typeface="CPQGOW+MS-UIGothic"/>
              </a:rPr>
              <a:t>服</a:t>
            </a: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务</a:t>
            </a:r>
            <a:r>
              <a:rPr sz="3000">
                <a:solidFill>
                  <a:srgbClr val="9A6930"/>
                </a:solidFill>
                <a:latin typeface="CPQGOW+MS-UIGothic"/>
                <a:cs typeface="CPQGOW+MS-UIGothic"/>
              </a:rPr>
              <a:t>人</a:t>
            </a: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员</a:t>
            </a:r>
            <a:r>
              <a:rPr sz="3000">
                <a:solidFill>
                  <a:srgbClr val="9A6930"/>
                </a:solidFill>
                <a:latin typeface="CPQGOW+MS-UIGothic"/>
                <a:cs typeface="CPQGOW+MS-UIGothic"/>
              </a:rPr>
              <a:t>与培</a:t>
            </a: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训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914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9A6930"/>
                </a:solidFill>
                <a:latin typeface="CPQGOW+MS-UIGothic"/>
                <a:cs typeface="CPQGOW+MS-UIGothic"/>
              </a:rPr>
              <a:t>人</a:t>
            </a:r>
            <a:r>
              <a:rPr sz="2000" spc="15">
                <a:solidFill>
                  <a:srgbClr val="9A6930"/>
                </a:solidFill>
                <a:latin typeface="SimSun"/>
                <a:cs typeface="SimSun"/>
              </a:rPr>
              <a:t>员</a:t>
            </a:r>
            <a:r>
              <a:rPr sz="2000" spc="15">
                <a:solidFill>
                  <a:srgbClr val="9A6930"/>
                </a:solidFill>
                <a:latin typeface="CPQGOW+MS-UIGothic"/>
                <a:cs typeface="CPQGOW+MS-UIGothic"/>
              </a:rPr>
              <a:t>配</a:t>
            </a:r>
            <a:r>
              <a:rPr sz="2000" spc="14">
                <a:solidFill>
                  <a:srgbClr val="9A6930"/>
                </a:solidFill>
                <a:latin typeface="SimSun"/>
                <a:cs typeface="SimSun"/>
              </a:rPr>
              <a:t>备</a:t>
            </a:r>
            <a:r>
              <a:rPr sz="2000" spc="15">
                <a:solidFill>
                  <a:srgbClr val="9A6930"/>
                </a:solidFill>
                <a:latin typeface="CPQGOW+MS-UIGothic"/>
                <a:cs typeface="CPQGOW+MS-UIGothic"/>
              </a:rPr>
              <a:t>情况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5060119" cy="8108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CPQGOW+MS-UIGothic"/>
                <a:cs typeface="CPQGOW+MS-UIGothic"/>
              </a:rPr>
              <a:t>社区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卫</a:t>
            </a:r>
            <a:r>
              <a:rPr sz="1350">
                <a:solidFill>
                  <a:srgbClr val="633301"/>
                </a:solidFill>
                <a:latin typeface="CPQGOW+MS-UIGothic"/>
                <a:cs typeface="CPQGOW+MS-UIGothic"/>
              </a:rPr>
              <a:t>生服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633301"/>
                </a:solidFill>
                <a:latin typeface="CPQGOW+MS-UIGothic"/>
                <a:cs typeface="CPQGOW+MS-UIGothic"/>
              </a:rPr>
              <a:t>人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633301"/>
                </a:solidFill>
                <a:latin typeface="CPQGOW+MS-UIGothic"/>
                <a:cs typeface="CPQGOW+MS-UIGothic"/>
              </a:rPr>
              <a:t>主要包括全科医生、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633301"/>
                </a:solidFill>
                <a:latin typeface="CPQGOW+MS-UIGothic"/>
                <a:cs typeface="CPQGOW+MS-UIGothic"/>
              </a:rPr>
              <a:t>士和其他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专业</a:t>
            </a:r>
            <a:r>
              <a:rPr sz="1350">
                <a:solidFill>
                  <a:srgbClr val="633301"/>
                </a:solidFill>
                <a:latin typeface="CPQGOW+MS-UIGothic"/>
                <a:cs typeface="CPQGOW+MS-UIGothic"/>
              </a:rPr>
              <a:t>技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术</a:t>
            </a:r>
          </a:p>
          <a:p>
            <a:pPr marL="0" marR="0">
              <a:lnSpc>
                <a:spcPts val="1350"/>
              </a:lnSpc>
              <a:spcBef>
                <a:spcPts val="166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CPQGOW+MS-UIGothic"/>
                <a:cs typeface="CPQGOW+MS-UIGothic"/>
              </a:rPr>
              <a:t>人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633301"/>
                </a:solidFill>
                <a:latin typeface="CPQGOW+MS-UIGothic"/>
                <a:cs typeface="CPQGOW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9A6930"/>
                </a:solidFill>
                <a:latin typeface="CPQGOW+MS-UIGothic"/>
                <a:cs typeface="CPQGOW+MS-UIGothic"/>
              </a:rPr>
              <a:t>培</a:t>
            </a:r>
            <a:r>
              <a:rPr sz="2000" spc="15">
                <a:solidFill>
                  <a:srgbClr val="9A6930"/>
                </a:solidFill>
                <a:latin typeface="SimSun"/>
                <a:cs typeface="SimSun"/>
              </a:rPr>
              <a:t>训</a:t>
            </a:r>
            <a:r>
              <a:rPr sz="2000" spc="15">
                <a:solidFill>
                  <a:srgbClr val="9A6930"/>
                </a:solidFill>
                <a:latin typeface="CPQGOW+MS-UIGothic"/>
                <a:cs typeface="CPQGOW+MS-UIGothic"/>
              </a:rPr>
              <a:t>体系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5060119" cy="81089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CPQGOW+MS-UIGothic"/>
                <a:cs typeface="CPQGOW+MS-UIGothic"/>
              </a:rPr>
              <a:t>我国已建立了一套完善的社区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卫</a:t>
            </a:r>
            <a:r>
              <a:rPr sz="1350">
                <a:solidFill>
                  <a:srgbClr val="633301"/>
                </a:solidFill>
                <a:latin typeface="CPQGOW+MS-UIGothic"/>
                <a:cs typeface="CPQGOW+MS-UIGothic"/>
              </a:rPr>
              <a:t>生服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633301"/>
                </a:solidFill>
                <a:latin typeface="CPQGOW+MS-UIGothic"/>
                <a:cs typeface="CPQGOW+MS-UIGothic"/>
              </a:rPr>
              <a:t>人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633301"/>
                </a:solidFill>
                <a:latin typeface="CPQGOW+MS-UIGothic"/>
                <a:cs typeface="CPQGOW+MS-UIGothic"/>
              </a:rPr>
              <a:t>培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训</a:t>
            </a:r>
            <a:r>
              <a:rPr sz="1350">
                <a:solidFill>
                  <a:srgbClr val="633301"/>
                </a:solidFill>
                <a:latin typeface="CPQGOW+MS-UIGothic"/>
                <a:cs typeface="CPQGOW+MS-UIGothic"/>
              </a:rPr>
              <a:t>体系，通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过</a:t>
            </a:r>
          </a:p>
          <a:p>
            <a:pPr marL="0" marR="0">
              <a:lnSpc>
                <a:spcPts val="1350"/>
              </a:lnSpc>
              <a:spcBef>
                <a:spcPts val="1659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CPQGOW+MS-UIGothic"/>
                <a:cs typeface="CPQGOW+MS-UIGothic"/>
              </a:rPr>
              <a:t>定期培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训</a:t>
            </a:r>
            <a:r>
              <a:rPr sz="1350">
                <a:solidFill>
                  <a:srgbClr val="633301"/>
                </a:solidFill>
                <a:latin typeface="CPQGOW+MS-UIGothic"/>
                <a:cs typeface="CPQGOW+MS-UIGothic"/>
              </a:rPr>
              <a:t>提高服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633301"/>
                </a:solidFill>
                <a:latin typeface="CPQGOW+MS-UIGothic"/>
                <a:cs typeface="CPQGOW+MS-UIGothic"/>
              </a:rPr>
              <a:t>人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633301"/>
                </a:solidFill>
                <a:latin typeface="CPQGOW+MS-UIGothic"/>
                <a:cs typeface="CPQGOW+MS-UIGothic"/>
              </a:rPr>
              <a:t>的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专业</a:t>
            </a:r>
            <a:r>
              <a:rPr sz="1350">
                <a:solidFill>
                  <a:srgbClr val="633301"/>
                </a:solidFill>
                <a:latin typeface="CPQGOW+MS-UIGothic"/>
                <a:cs typeface="CPQGOW+MS-UIGothic"/>
              </a:rPr>
              <a:t>水平和服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633301"/>
                </a:solidFill>
                <a:latin typeface="CPQGOW+MS-UIGothic"/>
                <a:cs typeface="CPQGOW+MS-UIGothic"/>
              </a:rPr>
              <a:t>能力。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A6930"/>
                </a:solidFill>
                <a:latin typeface="CPQGOW+MS-UIGothic"/>
                <a:cs typeface="CPQGOW+MS-UIGothic"/>
              </a:rPr>
              <a:t>服</a:t>
            </a: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务费</a:t>
            </a:r>
            <a:r>
              <a:rPr sz="3000">
                <a:solidFill>
                  <a:srgbClr val="9A6930"/>
                </a:solidFill>
                <a:latin typeface="CPQGOW+MS-UIGothic"/>
                <a:cs typeface="CPQGOW+MS-UIGothic"/>
              </a:rPr>
              <a:t>用与支付方式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A6930"/>
                </a:solidFill>
                <a:latin typeface="SimSun"/>
                <a:cs typeface="SimSun"/>
              </a:rPr>
              <a:t>费</a:t>
            </a:r>
            <a:r>
              <a:rPr sz="2300" spc="25">
                <a:solidFill>
                  <a:srgbClr val="9A6930"/>
                </a:solidFill>
                <a:latin typeface="CPQGOW+MS-UIGothic"/>
                <a:cs typeface="CPQGOW+MS-UIGothic"/>
              </a:rPr>
              <a:t>用情况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57678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CPQGOW+MS-UIGothic"/>
                <a:cs typeface="CPQGOW+MS-UIGothic"/>
              </a:rPr>
              <a:t>社区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卫</a:t>
            </a:r>
            <a:r>
              <a:rPr sz="1500">
                <a:solidFill>
                  <a:srgbClr val="633301"/>
                </a:solidFill>
                <a:latin typeface="CPQGOW+MS-UIGothic"/>
                <a:cs typeface="CPQGOW+MS-UIGothic"/>
              </a:rPr>
              <a:t>生服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务费</a:t>
            </a:r>
            <a:r>
              <a:rPr sz="1500">
                <a:solidFill>
                  <a:srgbClr val="633301"/>
                </a:solidFill>
                <a:latin typeface="CPQGOW+MS-UIGothic"/>
                <a:cs typeface="CPQGOW+MS-UIGothic"/>
              </a:rPr>
              <a:t>用相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对较</a:t>
            </a:r>
            <a:r>
              <a:rPr sz="1500">
                <a:solidFill>
                  <a:srgbClr val="633301"/>
                </a:solidFill>
                <a:latin typeface="CPQGOW+MS-UIGothic"/>
                <a:cs typeface="CPQGOW+MS-UIGothic"/>
              </a:rPr>
              <a:t>低，符合居民的基本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卫</a:t>
            </a:r>
            <a:r>
              <a:rPr sz="1500">
                <a:solidFill>
                  <a:srgbClr val="633301"/>
                </a:solidFill>
                <a:latin typeface="CPQGOW+MS-UIGothic"/>
                <a:cs typeface="CPQGOW+MS-UIGothic"/>
              </a:rPr>
              <a:t>生消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633301"/>
                </a:solidFill>
                <a:latin typeface="CPQGOW+MS-UIGothic"/>
                <a:cs typeface="CPQGOW+MS-UIGothic"/>
              </a:rPr>
              <a:t>需求。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A6930"/>
                </a:solidFill>
                <a:latin typeface="CPQGOW+MS-UIGothic"/>
                <a:cs typeface="CPQGOW+MS-UIGothic"/>
              </a:rPr>
              <a:t>支付方式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30135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CPQGOW+MS-UIGothic"/>
                <a:cs typeface="CPQGOW+MS-UIGothic"/>
              </a:rPr>
              <a:t>目前，我国社区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卫</a:t>
            </a:r>
            <a:r>
              <a:rPr sz="1500">
                <a:solidFill>
                  <a:srgbClr val="633301"/>
                </a:solidFill>
                <a:latin typeface="CPQGOW+MS-UIGothic"/>
                <a:cs typeface="CPQGOW+MS-UIGothic"/>
              </a:rPr>
              <a:t>生服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633301"/>
                </a:solidFill>
                <a:latin typeface="CPQGOW+MS-UIGothic"/>
                <a:cs typeface="CPQGOW+MS-UIGothic"/>
              </a:rPr>
              <a:t>的支付方式主要包括医保支付、个人自付和国家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财</a:t>
            </a:r>
            <a:r>
              <a:rPr sz="1500">
                <a:solidFill>
                  <a:srgbClr val="633301"/>
                </a:solidFill>
                <a:latin typeface="CPQGOW+MS-UIGothic"/>
                <a:cs typeface="CPQGOW+MS-UIGothic"/>
              </a:rPr>
              <a:t>政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补</a:t>
            </a:r>
            <a:r>
              <a:rPr sz="1500">
                <a:solidFill>
                  <a:srgbClr val="633301"/>
                </a:solidFill>
                <a:latin typeface="CPQGOW+MS-UIGothic"/>
                <a:cs typeface="CPQGOW+MS-UIGothic"/>
              </a:rPr>
              <a:t>助等。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9595" y="1618744"/>
            <a:ext cx="1978707" cy="18401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39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F1EFEE"/>
                </a:solidFill>
                <a:latin typeface="ILODMC+SDHLRJ+MicrosoftYaHei-Bold"/>
                <a:cs typeface="ILODMC+SDHLRJ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241039" y="2809216"/>
            <a:ext cx="6572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603200"/>
                </a:solidFill>
                <a:latin typeface="CPQGOW+MS-UIGothic"/>
                <a:cs typeface="CPQGOW+MS-UIGothic"/>
              </a:rPr>
              <a:t>国外社区</a:t>
            </a:r>
            <a:r>
              <a:rPr sz="4500">
                <a:solidFill>
                  <a:srgbClr val="603200"/>
                </a:solidFill>
                <a:latin typeface="SimSun"/>
                <a:cs typeface="SimSun"/>
              </a:rPr>
              <a:t>卫</a:t>
            </a:r>
            <a:r>
              <a:rPr sz="4500">
                <a:solidFill>
                  <a:srgbClr val="603200"/>
                </a:solidFill>
                <a:latin typeface="CPQGOW+MS-UIGothic"/>
                <a:cs typeface="CPQGOW+MS-UIGothic"/>
              </a:rPr>
              <a:t>生服</a:t>
            </a:r>
            <a:r>
              <a:rPr sz="4500">
                <a:solidFill>
                  <a:srgbClr val="603200"/>
                </a:solidFill>
                <a:latin typeface="SimSun"/>
                <a:cs typeface="SimSun"/>
              </a:rPr>
              <a:t>务经验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A6930"/>
                </a:solidFill>
                <a:latin typeface="CPQGOW+MS-UIGothic"/>
                <a:cs typeface="CPQGOW+MS-UIGothic"/>
              </a:rPr>
              <a:t>英国社区</a:t>
            </a: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卫</a:t>
            </a:r>
            <a:r>
              <a:rPr sz="3000">
                <a:solidFill>
                  <a:srgbClr val="9A6930"/>
                </a:solidFill>
                <a:latin typeface="CPQGOW+MS-UIGothic"/>
                <a:cs typeface="CPQGOW+MS-UIGothic"/>
              </a:rPr>
              <a:t>生服</a:t>
            </a: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务</a:t>
            </a:r>
            <a:r>
              <a:rPr sz="3000">
                <a:solidFill>
                  <a:srgbClr val="9A6930"/>
                </a:solidFill>
                <a:latin typeface="CPQGOW+MS-UIGothic"/>
                <a:cs typeface="CPQGOW+MS-UIGothic"/>
              </a:rPr>
              <a:t>模式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50364" y="1709959"/>
            <a:ext cx="243509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CPQGOW+MS-UIGothic"/>
                <a:cs typeface="CPQGOW+MS-UIGothic"/>
              </a:rPr>
              <a:t>社区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卫</a:t>
            </a:r>
            <a:r>
              <a:rPr sz="2000" spc="25">
                <a:solidFill>
                  <a:srgbClr val="FFFDFD"/>
                </a:solidFill>
                <a:latin typeface="CPQGOW+MS-UIGothic"/>
                <a:cs typeface="CPQGOW+MS-UIGothic"/>
              </a:rPr>
              <a:t>生服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务</a:t>
            </a:r>
            <a:r>
              <a:rPr sz="2000" spc="23">
                <a:solidFill>
                  <a:srgbClr val="FFFDFD"/>
                </a:solidFill>
                <a:latin typeface="CPQGOW+MS-UIGothic"/>
                <a:cs typeface="CPQGOW+MS-UIGothic"/>
              </a:rPr>
              <a:t>中心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312150" y="1709959"/>
            <a:ext cx="26924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CPQGOW+MS-UIGothic"/>
                <a:cs typeface="CPQGOW+MS-UIGothic"/>
              </a:rPr>
              <a:t>政府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监</a:t>
            </a:r>
            <a:r>
              <a:rPr sz="2000" spc="25">
                <a:solidFill>
                  <a:srgbClr val="FFFDFD"/>
                </a:solidFill>
                <a:latin typeface="CPQGOW+MS-UIGothic"/>
                <a:cs typeface="CPQGOW+MS-UIGothic"/>
              </a:rPr>
              <a:t>管与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资</a:t>
            </a:r>
            <a:r>
              <a:rPr sz="2000" spc="25">
                <a:solidFill>
                  <a:srgbClr val="FFFDFD"/>
                </a:solidFill>
                <a:latin typeface="CPQGOW+MS-UIGothic"/>
                <a:cs typeface="CPQGOW+MS-UIGothic"/>
              </a:rPr>
              <a:t>金支持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452742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PQGOW+MS-UIGothic"/>
                <a:cs typeface="CPQGOW+MS-UIGothic"/>
              </a:rPr>
              <a:t>英国的社区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卫</a:t>
            </a:r>
            <a:r>
              <a:rPr sz="1500">
                <a:solidFill>
                  <a:srgbClr val="FFFDFD"/>
                </a:solidFill>
                <a:latin typeface="CPQGOW+MS-UIGothic"/>
                <a:cs typeface="CPQGOW+MS-UIGothic"/>
              </a:rPr>
              <a:t>生服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DFD"/>
                </a:solidFill>
                <a:latin typeface="CPQGOW+MS-UIGothic"/>
                <a:cs typeface="CPQGOW+MS-UIGothic"/>
              </a:rPr>
              <a:t>主要由全科医生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诊</a:t>
            </a:r>
            <a:r>
              <a:rPr sz="1500">
                <a:solidFill>
                  <a:srgbClr val="FFFDFD"/>
                </a:solidFill>
                <a:latin typeface="CPQGOW+MS-UIGothic"/>
                <a:cs typeface="CPQGOW+MS-UIGothic"/>
              </a:rPr>
              <a:t>所和社区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卫</a:t>
            </a:r>
            <a:r>
              <a:rPr sz="1500">
                <a:solidFill>
                  <a:srgbClr val="FFFDFD"/>
                </a:solidFill>
                <a:latin typeface="CPQGOW+MS-UIGothic"/>
                <a:cs typeface="CPQGOW+MS-UIGothic"/>
              </a:rPr>
              <a:t>生服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DFD"/>
                </a:solidFill>
                <a:latin typeface="CPQGOW+MS-UIGothic"/>
                <a:cs typeface="CPQGOW+MS-UIGothic"/>
              </a:rPr>
              <a:t>中心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FFFDFD"/>
                </a:solidFill>
                <a:latin typeface="CPQGOW+MS-UIGothic"/>
                <a:cs typeface="CPQGOW+MS-UIGothic"/>
              </a:rPr>
              <a:t>成，提供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FFFDFD"/>
                </a:solidFill>
                <a:latin typeface="CPQGOW+MS-UIGothic"/>
                <a:cs typeface="CPQGOW+MS-UIGothic"/>
              </a:rPr>
              <a:t>防、医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DFD"/>
                </a:solidFill>
                <a:latin typeface="CPQGOW+MS-UIGothic"/>
                <a:cs typeface="CPQGOW+MS-UIGothic"/>
              </a:rPr>
              <a:t>、康复等服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DFD"/>
                </a:solidFill>
                <a:latin typeface="CPQGOW+MS-UIGothic"/>
                <a:cs typeface="CPQGOW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PQGOW+MS-UIGothic"/>
                <a:cs typeface="CPQGOW+MS-UIGothic"/>
              </a:rPr>
              <a:t>英国政府通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CPQGOW+MS-UIGothic"/>
                <a:cs typeface="CPQGOW+MS-UIGothic"/>
              </a:rPr>
              <a:t>制定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DFD"/>
                </a:solidFill>
                <a:latin typeface="CPQGOW+MS-UIGothic"/>
                <a:cs typeface="CPQGOW+MS-UIGothic"/>
              </a:rPr>
              <a:t>准和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DFD"/>
                </a:solidFill>
                <a:latin typeface="CPQGOW+MS-UIGothic"/>
                <a:cs typeface="CPQGOW+MS-UIGothic"/>
              </a:rPr>
              <a:t>范，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CPQGOW+MS-UIGothic"/>
                <a:cs typeface="CPQGOW+MS-UIGothic"/>
              </a:rPr>
              <a:t>社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PQGOW+MS-UIGothic"/>
                <a:cs typeface="CPQGOW+MS-UIGothic"/>
              </a:rPr>
              <a:t>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卫</a:t>
            </a:r>
            <a:r>
              <a:rPr sz="1500">
                <a:solidFill>
                  <a:srgbClr val="FFFDFD"/>
                </a:solidFill>
                <a:latin typeface="CPQGOW+MS-UIGothic"/>
                <a:cs typeface="CPQGOW+MS-UIGothic"/>
              </a:rPr>
              <a:t>生服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务进</a:t>
            </a:r>
            <a:r>
              <a:rPr sz="1500">
                <a:solidFill>
                  <a:srgbClr val="FFFDFD"/>
                </a:solidFill>
                <a:latin typeface="CPQGOW+MS-UIGothic"/>
                <a:cs typeface="CPQGOW+MS-UIGothic"/>
              </a:rPr>
              <a:t>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监</a:t>
            </a:r>
            <a:r>
              <a:rPr sz="1500">
                <a:solidFill>
                  <a:srgbClr val="FFFDFD"/>
                </a:solidFill>
                <a:latin typeface="CPQGOW+MS-UIGothic"/>
                <a:cs typeface="CPQGOW+MS-UIGothic"/>
              </a:rPr>
              <a:t>管，同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DFD"/>
                </a:solidFill>
                <a:latin typeface="CPQGOW+MS-UIGothic"/>
                <a:cs typeface="CPQGOW+MS-UIGothic"/>
              </a:rPr>
              <a:t>提供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FFDFD"/>
                </a:solidFill>
                <a:latin typeface="CPQGOW+MS-UIGothic"/>
                <a:cs typeface="CPQGOW+MS-UIGothic"/>
              </a:rPr>
              <a:t>金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PQGOW+MS-UIGothic"/>
                <a:cs typeface="CPQGOW+MS-UIGothic"/>
              </a:rPr>
              <a:t>支持，确保服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DFD"/>
                </a:solidFill>
                <a:latin typeface="CPQGOW+MS-UIGothic"/>
                <a:cs typeface="CPQGOW+MS-UIGothic"/>
              </a:rPr>
              <a:t>的可及性和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CPQGOW+MS-UIGothic"/>
                <a:cs typeface="CPQGOW+MS-UIGothic"/>
              </a:rPr>
              <a:t>量。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02884" y="385371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CPQGOW+MS-UIGothic"/>
                <a:cs typeface="CPQGOW+MS-UIGothic"/>
              </a:rPr>
              <a:t>家庭医生制度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PQGOW+MS-UIGothic"/>
                <a:cs typeface="CPQGOW+MS-UIGothic"/>
              </a:rPr>
              <a:t>英国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FFFDFD"/>
                </a:solidFill>
                <a:latin typeface="CPQGOW+MS-UIGothic"/>
                <a:cs typeface="CPQGOW+MS-UIGothic"/>
              </a:rPr>
              <a:t>行家庭医生制度，居民可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选择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签约</a:t>
            </a:r>
            <a:r>
              <a:rPr sz="1500">
                <a:solidFill>
                  <a:srgbClr val="FFFDFD"/>
                </a:solidFill>
                <a:latin typeface="CPQGOW+MS-UIGothic"/>
                <a:cs typeface="CPQGOW+MS-UIGothic"/>
              </a:rPr>
              <a:t>一名全科医生，作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CPQGOW+MS-UIGothic"/>
                <a:cs typeface="CPQGOW+MS-UIGothic"/>
              </a:rPr>
              <a:t>自己健康管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PQGOW+MS-UIGothic"/>
                <a:cs typeface="CPQGOW+MS-UIGothic"/>
              </a:rPr>
              <a:t>理和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转诊</a:t>
            </a:r>
            <a:r>
              <a:rPr sz="1500">
                <a:solidFill>
                  <a:srgbClr val="FFFDFD"/>
                </a:solidFill>
                <a:latin typeface="CPQGOW+MS-UIGothic"/>
                <a:cs typeface="CPQGOW+MS-UIGothic"/>
              </a:rPr>
              <a:t>的主要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联</a:t>
            </a:r>
            <a:r>
              <a:rPr sz="1500">
                <a:solidFill>
                  <a:srgbClr val="FFFDFD"/>
                </a:solidFill>
                <a:latin typeface="CPQGOW+MS-UIGothic"/>
                <a:cs typeface="CPQGOW+MS-UIGothic"/>
              </a:rPr>
              <a:t>系人。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https://d.book118.com/668112040070006042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CPQGOW+MS-UIGothic</vt:lpstr>
      <vt:lpstr>SimSun</vt:lpstr>
      <vt:lpstr>ICWVJE+VAKNQB+ArialMT</vt:lpstr>
      <vt:lpstr>Times New Roman</vt:lpstr>
      <vt:lpstr>ILODMC+SDHLRJ+MicrosoftYaHei-Bold</vt:lpstr>
      <vt:lpstr>GACETN+KJNKIA+MicrosoftYaHei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2024-09-21T16:39:30.774</cp:lastPrinted>
  <dcterms:created xsi:type="dcterms:W3CDTF">2024-09-21T08:39:30Z</dcterms:created>
  <dcterms:modified xsi:type="dcterms:W3CDTF">2024-09-21T08:39:32Z</dcterms:modified>
</cp:coreProperties>
</file>