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SULNKA+MS-UIGothic"/>
      <p:regular r:id="rId16"/>
    </p:embeddedFont>
    <p:embeddedFont>
      <p:font typeface="AOVPOH+KOWLRK+ArialMT"/>
      <p:regular r:id="rId17"/>
    </p:embeddedFont>
    <p:embeddedFont>
      <p:font typeface="FMFPIE+JMHKCB+MicrosoftYaHei"/>
      <p:regular r:id="rId18"/>
    </p:embeddedFont>
    <p:embeddedFont>
      <p:font typeface="VQJPUG+JEOENI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69E31-21B3-4AA0-8B13-83EDDD856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099C9-08FE-4CB3-B2E5-73EE30EC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56188-A766-4D94-B419-CC228A837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5D56D-B100-408F-B913-C4747848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7D1E4-B046-4D64-82FF-A26C7E8B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45A72-48E4-4C70-9C9F-5A4BE808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C42F9-0FC8-4966-AEC6-624D03258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D5D06-34E6-4633-BDFB-E19C7CBC6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35B64-79BD-4EB4-A61E-643818B94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87AE6-4529-49D7-9C19-554B14184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6D5BA-7BF8-4FED-ABF5-713DFD2D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31340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31139"/>
            <a:ext cx="5578392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ULNKA+MS-UIGothic"/>
                <a:cs typeface="SULNKA+MS-UIGothic"/>
              </a:rPr>
              <a:t>粗大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误</a:t>
            </a:r>
            <a:r>
              <a:rPr sz="5150" spc="23">
                <a:solidFill>
                  <a:srgbClr val="0084FF"/>
                </a:solidFill>
                <a:latin typeface="SULNKA+MS-UIGothic"/>
                <a:cs typeface="SULNKA+MS-UIGothic"/>
              </a:rPr>
              <a:t>差的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检验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SULNKA+MS-UIGothic"/>
                <a:cs typeface="SULNKA+MS-UIGothic"/>
              </a:rPr>
              <a:t>与坏</a:t>
            </a:r>
            <a:r>
              <a:rPr sz="5150" spc="25">
                <a:solidFill>
                  <a:srgbClr val="0084FF"/>
                </a:solidFill>
                <a:latin typeface="SimSun"/>
                <a:cs typeface="SimSun"/>
              </a:rPr>
              <a:t>值</a:t>
            </a:r>
            <a:r>
              <a:rPr sz="5150" spc="23">
                <a:solidFill>
                  <a:srgbClr val="0084FF"/>
                </a:solidFill>
                <a:latin typeface="SULNKA+MS-UIGothic"/>
                <a:cs typeface="SULNKA+MS-UIGothic"/>
              </a:rPr>
              <a:t>的剔除</a:t>
            </a:r>
            <a:r>
              <a:rPr sz="5150">
                <a:solidFill>
                  <a:srgbClr val="0084FF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SULNKA+MS-UIGothic"/>
                <a:cs typeface="SULNK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4858" cy="24298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VPOH+KOWLRK+ArialMT"/>
                <a:cs typeface="AOVPOH+KOWLR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粗大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误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差的概述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VPOH+KOWLRK+ArialMT"/>
                <a:cs typeface="AOVPOH+KOWLR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粗大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误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差的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VPOH+KOWLRK+ArialMT"/>
                <a:cs typeface="AOVPOH+KOWLR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坏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的剔除方法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VPOH+KOWLRK+ArialMT"/>
                <a:cs typeface="AOVPOH+KOWLR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案例分析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FMFPIE+JMHKCB+MicrosoftYaHei"/>
                <a:cs typeface="FMFPIE+JMHKCB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ULNKA+MS-UIGothic"/>
                <a:cs typeface="SULNKA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441217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AOVPOH+KOWLRK+ArialMT"/>
                <a:cs typeface="AOVPOH+KOWLRK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84FF"/>
                </a:solidFill>
                <a:latin typeface="SULNKA+MS-UIGothic"/>
                <a:cs typeface="SULNKA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VQJPUG+JEOENI+MicrosoftYaHei-Bold"/>
                <a:cs typeface="VQJPUG+JEOEN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VQJPUG+JEOENI+MicrosoftYaHei-Bold"/>
                <a:cs typeface="VQJPUG+JEOENI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SULNKA+MS-UIGothic"/>
                <a:cs typeface="SULNKA+MS-UIGothic"/>
              </a:rPr>
              <a:t>粗大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误</a:t>
            </a:r>
            <a:r>
              <a:rPr sz="3800" spc="23">
                <a:solidFill>
                  <a:srgbClr val="0084FF"/>
                </a:solidFill>
                <a:latin typeface="SULNKA+MS-UIGothic"/>
                <a:cs typeface="SULNKA+MS-UIGothic"/>
              </a:rPr>
              <a:t>差的概述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ULNKA+MS-UIGothic"/>
                <a:cs typeface="SULNKA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粗大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差是指明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超出常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或正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差，通常是由于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程中的人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为错误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故障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境干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等因素引起的。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ULNKA+MS-UIGothic"/>
                <a:cs typeface="SULNKA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粗大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差通常表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离群孤立的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，与周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存在明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差异。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粗大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误</a:t>
            </a: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生的原因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设备</a:t>
            </a:r>
            <a:r>
              <a:rPr sz="2300" spc="25">
                <a:solidFill>
                  <a:srgbClr val="0084FF"/>
                </a:solidFill>
                <a:latin typeface="SULNKA+MS-UIGothic"/>
                <a:cs typeface="SULNKA+MS-UIGothic"/>
              </a:rPr>
              <a:t>故障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感器失灵、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示异常等。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ULNKA+MS-UIGothic"/>
                <a:cs typeface="SULNKA+MS-UIGothic"/>
              </a:rPr>
              <a:t>人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2300" spc="25">
                <a:solidFill>
                  <a:srgbClr val="0084FF"/>
                </a:solidFill>
                <a:latin typeface="SULNKA+MS-UIGothic"/>
                <a:cs typeface="SULNKA+MS-UIGothic"/>
              </a:rPr>
              <a:t>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如操作失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记录错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2300" spc="25">
                <a:solidFill>
                  <a:srgbClr val="0084FF"/>
                </a:solidFill>
                <a:latin typeface="SULNKA+MS-UIGothic"/>
                <a:cs typeface="SULNKA+MS-UIGothic"/>
              </a:rPr>
              <a:t>境干</a:t>
            </a:r>
            <a:r>
              <a:rPr sz="2300">
                <a:solidFill>
                  <a:srgbClr val="0084FF"/>
                </a:solidFill>
                <a:latin typeface="SimSun"/>
                <a:cs typeface="SimSun"/>
              </a:rPr>
              <a:t>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磁干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、振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、温度突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粗大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误</a:t>
            </a: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数据的影响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QJPUG+JEOENI+MicrosoftYaHei-Bold"/>
                <a:cs typeface="VQJPUG+JEOEN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QJPUG+JEOENI+MicrosoftYaHei-Bold"/>
                <a:cs typeface="VQJPUG+JEOEN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VQJPUG+JEOENI+MicrosoftYaHei-Bold"/>
                <a:cs typeface="VQJPUG+JEOEN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ULNKA+MS-UIGothic"/>
                <a:cs typeface="SULNKA+MS-UIGothic"/>
              </a:rPr>
              <a:t>歪曲数据真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2000" spc="23">
                <a:solidFill>
                  <a:srgbClr val="0084FF"/>
                </a:solidFill>
                <a:latin typeface="SULNKA+MS-UIGothic"/>
                <a:cs typeface="SULNKA+MS-UIGothic"/>
              </a:rPr>
              <a:t>情况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ULNKA+MS-UIGothic"/>
                <a:cs typeface="SULNKA+MS-UIGothic"/>
              </a:rPr>
              <a:t>影响数据分析</a:t>
            </a:r>
            <a:r>
              <a:rPr sz="2000" spc="23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84FF"/>
                </a:solidFill>
                <a:latin typeface="SULNKA+MS-UIGothic"/>
                <a:cs typeface="SULNKA+MS-UIGothic"/>
              </a:rPr>
              <a:t>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SULNKA+MS-UIGothic"/>
                <a:cs typeface="SULNKA+MS-UIGothic"/>
              </a:rPr>
              <a:t>降低数据可信度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粗大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差会使得数据出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异常波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，从而影响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据真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情况的准确判断。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行数据分析和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粗大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差会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果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偏差，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而影响最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的分析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存在粗大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差的数据会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致人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数据的信任度降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低，从而影响数据的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一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88850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4F7FF"/>
                </a:solidFill>
                <a:latin typeface="VQJPUG+JEOENI+MicrosoftYaHei-Bold"/>
                <a:cs typeface="VQJPUG+JEOEN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07354" y="2132985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63BF"/>
                </a:solidFill>
                <a:latin typeface="VQJPUG+JEOENI+MicrosoftYaHei-Bold"/>
                <a:cs typeface="VQJPUG+JEOENI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84FF"/>
                </a:solidFill>
                <a:latin typeface="SULNKA+MS-UIGothic"/>
                <a:cs typeface="SULNKA+MS-UIGothic"/>
              </a:rPr>
              <a:t>粗大</a:t>
            </a:r>
            <a:r>
              <a:rPr sz="3800" spc="27">
                <a:solidFill>
                  <a:srgbClr val="0084FF"/>
                </a:solidFill>
                <a:latin typeface="SimSun"/>
                <a:cs typeface="SimSun"/>
              </a:rPr>
              <a:t>误</a:t>
            </a:r>
            <a:r>
              <a:rPr sz="3800" spc="25">
                <a:solidFill>
                  <a:srgbClr val="0084FF"/>
                </a:solidFill>
                <a:latin typeface="SULNKA+MS-UIGothic"/>
                <a:cs typeface="SULNKA+MS-UIGothic"/>
              </a:rPr>
              <a:t>差的</a:t>
            </a:r>
            <a:r>
              <a:rPr sz="3800" spc="25">
                <a:solidFill>
                  <a:srgbClr val="0084FF"/>
                </a:solidFill>
                <a:latin typeface="SimSun"/>
                <a:cs typeface="SimSun"/>
              </a:rPr>
              <a:t>检验</a:t>
            </a:r>
            <a:r>
              <a:rPr sz="3800" spc="27">
                <a:solidFill>
                  <a:srgbClr val="0084FF"/>
                </a:solidFill>
                <a:latin typeface="SULNKA+MS-UIGothic"/>
                <a:cs typeface="SULNKA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格拉布斯准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基于正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分布的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统计检验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方法，通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算格拉布斯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对观测值进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SULNKA+MS-UIGothic"/>
                <a:cs typeface="SULNK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格拉布斯准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是一种常用的粗大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方法，其基本原理是利用正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分布的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算格拉布斯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量来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检验观测值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是否存在异常。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种方法适用于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型数据，特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本量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SULNKA+MS-UIGothic"/>
                <a:cs typeface="SULNKA+MS-UIGothic"/>
              </a:rPr>
              <a:t>小的情况。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狄克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逊</a:t>
            </a: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基于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的方法，通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与次大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的倍数关系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SULNKA+MS-UIGothic"/>
                <a:cs typeface="SULNK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6354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狄克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逊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用的粗大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方法。它通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一个异常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与其相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邻值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的倍数关系来判断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是否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异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种方法适用于各种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型的数据，尤其适用于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本量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大且数据分布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分散的情况。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里德准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37405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基于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的方法，通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与中位数的倍数关系来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SULNKA+MS-UIGothic"/>
                <a:cs typeface="SULNK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里德准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是一种基于中位数的粗大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方法。它通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一个异常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与其所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的中位数的倍数关系来判断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该值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是否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种方法适用于异常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值较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本量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大的情况，尤其适用于数据分布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SULNKA+MS-UIGothic"/>
                <a:cs typeface="SULNKA+MS-UIGothic"/>
              </a:rPr>
              <a:t>的情况。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其他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0084FF"/>
                </a:solidFill>
                <a:latin typeface="SULNKA+MS-UIGothic"/>
                <a:cs typeface="SULNKA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104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除上述三种方法外，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有多种粗大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方法，如基于概率的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方法、基于模型的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方法等。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SULNKA+MS-UIGothic"/>
                <a:cs typeface="SULNK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除了上述介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的三种常用方法外，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多其他的粗大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方法。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些方法各有特点，适用范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也不同。基于概率的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方法通常适用于已知数据分布的情况，而基于模型的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建立数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学模型来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异常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。在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用中，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根据具体情况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SULNKA+MS-UIGothic"/>
                <a:cs typeface="SULNKA+MS-UIGothic"/>
              </a:rPr>
              <a:t>合适的方法。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https://d.book118.com/668113134030006042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SULNKA+MS-UIGothic</vt:lpstr>
      <vt:lpstr>SimSun</vt:lpstr>
      <vt:lpstr>AOVPOH+KOWLRK+ArialMT</vt:lpstr>
      <vt:lpstr>Times New Roman</vt:lpstr>
      <vt:lpstr>FMFPIE+JMHKCB+MicrosoftYaHei</vt:lpstr>
      <vt:lpstr>VQJPUG+JEOENI+MicrosoftYaHei-Bold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2024-09-21T06:25:00.858</cp:lastPrinted>
  <dcterms:created xsi:type="dcterms:W3CDTF">2024-09-20T22:25:00Z</dcterms:created>
  <dcterms:modified xsi:type="dcterms:W3CDTF">2024-09-20T22:25:02Z</dcterms:modified>
</cp:coreProperties>
</file>