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9409DFD-A82D-4F77-A5B3-50EA64222A2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EFB8860-788A-4C63-B9A5-A15AE35BDB3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9E23A98-1ED4-41AF-B601-B45D22AA3FE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CABD813-3B5E-419D-80AF-92B7E739196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3E727A5-D641-420B-8FCF-9A75D19E5EE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2E24A4C-717C-4DF8-9759-CF67B7C48F5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0209E13-5D8D-4037-8CE8-C021DC05972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7CD6B81-DA82-4990-891D-3A2E38019C5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76D55D0-ED88-4EBC-A5DB-4A67D2815CF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D763B27-4E5D-4917-B998-DB0242353A1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21F57B3-2754-4051-924D-9C7FB10FDEE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png" /><Relationship Id="rId3" Type="http://schemas.openxmlformats.org/officeDocument/2006/relationships/image" Target="../media/image8.jpeg" /><Relationship Id="rId4"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png" /><Relationship Id="rId3"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png" /><Relationship Id="rId3" Type="http://schemas.openxmlformats.org/officeDocument/2006/relationships/image" Target="../media/image10.jpeg" /><Relationship Id="rId4"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png" /><Relationship Id="rId3"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68122077003006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42747" y="1226293"/>
            <a:ext cx="9106507" cy="1906231"/>
          </a:xfrm>
          <a:prstGeom prst="rect">
            <a:avLst/>
          </a:prstGeom>
          <a:noFill/>
        </p:spPr>
        <p:txBody>
          <a:bodyPr vert="horz" wrap="square" lIns="85725" tIns="85725" rIns="47625" bIns="857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5175" b="1">
                <a:solidFill>
                  <a:schemeClr val="accent1">
                    <a:alpha val="100000"/>
                  </a:schemeClr>
                </a:solidFill>
                <a:latin typeface="Microsoft Yahei"/>
                <a:ea typeface="Microsoft Yahei"/>
                <a:cs typeface="Microsoft Yahei"/>
              </a:rPr>
              <a:t>技术支持岗位考核指标培训课件鱼骨图</a:t>
            </a:r>
            <a:endParaRPr lang="en-US" sz="1100"/>
          </a:p>
        </p:txBody>
      </p:sp>
      <p:grpSp>
        <p:nvGrpSpPr>
          <p:cNvPr id="3" name="Group 3"/>
          <p:cNvGrpSpPr/>
          <p:nvPr/>
        </p:nvGrpSpPr>
        <p:grpSpPr>
          <a:xfrm>
            <a:off x="2739291" y="3540703"/>
            <a:ext cx="6713418" cy="489827"/>
            <a:chOff x="2739291" y="3540703"/>
            <a:chExt cx="6713418" cy="489827"/>
          </a:xfrm>
        </p:grpSpPr>
        <p:sp>
          <p:nvSpPr>
            <p:cNvPr id="4" name="AutoShape 4"/>
            <p:cNvSpPr/>
            <p:nvPr/>
          </p:nvSpPr>
          <p:spPr>
            <a:xfrm>
              <a:off x="2739291" y="3540703"/>
              <a:ext cx="3401434" cy="489827"/>
            </a:xfrm>
            <a:prstGeom prst="rect">
              <a:avLst/>
            </a:prstGeom>
            <a:noFill/>
          </p:spPr>
          <p:txBody>
            <a:bodyPr vert="horz" wrap="square" lIns="85725" tIns="85725" rIns="47625" bIns="857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2025">
                  <a:solidFill>
                    <a:srgbClr val="000000">
                      <a:alpha val="100000"/>
                    </a:srgbClr>
                  </a:solidFill>
                  <a:latin typeface="Microsoft Yahei"/>
                  <a:ea typeface="Microsoft Yahei"/>
                  <a:cs typeface="Microsoft Yahei"/>
                </a:rPr>
                <a:t>汇报人：XX</a:t>
              </a:r>
              <a:endParaRPr lang="en-US" sz="1100"/>
            </a:p>
          </p:txBody>
        </p:sp>
        <p:sp>
          <p:nvSpPr>
            <p:cNvPr id="5" name="AutoShape 5"/>
            <p:cNvSpPr/>
            <p:nvPr/>
          </p:nvSpPr>
          <p:spPr>
            <a:xfrm>
              <a:off x="6140725" y="3540703"/>
              <a:ext cx="3311984" cy="489827"/>
            </a:xfrm>
            <a:prstGeom prst="rect">
              <a:avLst/>
            </a:prstGeom>
            <a:noFill/>
          </p:spPr>
          <p:txBody>
            <a:bodyPr vert="horz" wrap="square" lIns="85725" tIns="85725" rIns="47625" bIns="857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2025">
                  <a:solidFill>
                    <a:srgbClr val="000000">
                      <a:alpha val="100000"/>
                    </a:srgbClr>
                  </a:solidFill>
                  <a:latin typeface="Microsoft Yahei"/>
                  <a:ea typeface="Microsoft Yahei"/>
                  <a:cs typeface="Microsoft Yahei"/>
                </a:rPr>
                <a:t>2024-01-27</a:t>
              </a:r>
              <a:endParaRPr lang="en-US" sz="1100"/>
            </a:p>
          </p:txBody>
        </p:sp>
      </p:gr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59520" y="535260"/>
            <a:ext cx="10672960" cy="57691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stretch>
            <a:fillRect/>
          </a:stretch>
        </p:blipFill>
        <p:spPr>
          <a:xfrm>
            <a:off x="0" y="-535260"/>
            <a:ext cx="5567207" cy="6839712"/>
          </a:xfrm>
          <a:prstGeom prst="rect">
            <a:avLst/>
          </a:prstGeom>
        </p:spPr>
      </p:pic>
      <p:sp>
        <p:nvSpPr>
          <p:cNvPr id="4" name="AutoShape 4"/>
          <p:cNvSpPr/>
          <p:nvPr/>
        </p:nvSpPr>
        <p:spPr>
          <a:xfrm>
            <a:off x="6276259" y="861481"/>
            <a:ext cx="3746772" cy="597533"/>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75">
                <a:solidFill>
                  <a:schemeClr val="accent1">
                    <a:alpha val="100000"/>
                  </a:schemeClr>
                </a:solidFill>
                <a:latin typeface="Microsoft Yahei"/>
                <a:ea typeface="Microsoft Yahei"/>
                <a:cs typeface="Microsoft Yahei"/>
              </a:rPr>
              <a:t>CONTENTS</a:t>
            </a:r>
            <a:endParaRPr lang="en-US" sz="1100"/>
          </a:p>
        </p:txBody>
      </p:sp>
      <p:sp>
        <p:nvSpPr>
          <p:cNvPr id="5" name="TextBox 5"/>
          <p:cNvSpPr txBox="1"/>
          <p:nvPr/>
        </p:nvSpPr>
        <p:spPr>
          <a:xfrm>
            <a:off x="6083808" y="1823759"/>
            <a:ext cx="4638675" cy="44577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技术支持岗位概述</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考核指标体系构建</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培训课件设计思路及内容规划</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鱼骨图在培训课件中的应用实践</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效果评估与持续改进策略探讨</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439506" y="5227774"/>
            <a:ext cx="7312987" cy="729897"/>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3075" b="1">
                <a:solidFill>
                  <a:schemeClr val="accent1">
                    <a:alpha val="100000"/>
                  </a:schemeClr>
                </a:solidFill>
                <a:latin typeface="Microsoft Yahei"/>
                <a:ea typeface="Microsoft Yahei"/>
                <a:cs typeface="Microsoft Yahei"/>
              </a:rPr>
              <a:t>引言</a:t>
            </a:r>
            <a:endParaRPr lang="en-US" sz="1100"/>
          </a:p>
        </p:txBody>
      </p:sp>
      <p:sp>
        <p:nvSpPr>
          <p:cNvPr id="3" name="AutoShape 3"/>
          <p:cNvSpPr/>
          <p:nvPr/>
        </p:nvSpPr>
        <p:spPr>
          <a:xfrm>
            <a:off x="4954829" y="2485096"/>
            <a:ext cx="2082658" cy="1318935"/>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825" b="1">
                <a:solidFill>
                  <a:schemeClr val="accent1">
                    <a:alpha val="100000"/>
                  </a:schemeClr>
                </a:solidFill>
                <a:latin typeface="Microsoft Yahei"/>
                <a:ea typeface="Microsoft Yahei"/>
                <a:cs typeface="Microsoft Yahei"/>
              </a:rPr>
              <a:t>01</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667" r="1666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推动技术支持团队专业化建设</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通过考核指标和培训课件的完善，促进技术支持团队的专业化、标准化和规范化建设。</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提升技术支持团队整体绩效</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通过考核指标的设定和培训，提高技术支持人员的工作效率和服务质量。</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适应企业快速发展需求</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随着企业规模的扩大和业务的增长，技术支持团队需要不断提升自身能力，以满足客户需求和市场变化。</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2500" r="125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鱼骨图概念</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鱼骨图是一种发现问题“根本原因”的方法，它也可以称之为“因果图”。鱼骨图原本用于质量管理领域，后来逐渐应用于其他领域。</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培训课件鱼骨图应用</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在技术支持岗位考核中，鱼骨图可以帮助我们清晰地梳理出影响技术支持人员绩效的各种因素，从而有针对性地制定考核指标和培训内容。</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鱼骨图绘制方法</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首先确定问题或目标，然后分析影响问题或目标的各种因素，并将它们按照相互关联性进行分类和排列，最后用箭头连接各因素，形成类似鱼骨的图形。</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培训课件鱼骨图简介</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439506" y="5227774"/>
            <a:ext cx="7312987" cy="729897"/>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3075" b="1">
                <a:solidFill>
                  <a:schemeClr val="accent1">
                    <a:alpha val="100000"/>
                  </a:schemeClr>
                </a:solidFill>
                <a:latin typeface="Microsoft Yahei"/>
                <a:ea typeface="Microsoft Yahei"/>
                <a:cs typeface="Microsoft Yahei"/>
              </a:rPr>
              <a:t>技术支持岗位概述</a:t>
            </a:r>
            <a:endParaRPr lang="en-US" sz="1100"/>
          </a:p>
        </p:txBody>
      </p:sp>
      <p:sp>
        <p:nvSpPr>
          <p:cNvPr id="3" name="AutoShape 3"/>
          <p:cNvSpPr/>
          <p:nvPr/>
        </p:nvSpPr>
        <p:spPr>
          <a:xfrm>
            <a:off x="4954829" y="2485096"/>
            <a:ext cx="2082658" cy="1318935"/>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825" b="1">
                <a:solidFill>
                  <a:schemeClr val="accent1">
                    <a:alpha val="100000"/>
                  </a:schemeClr>
                </a:solidFill>
                <a:latin typeface="Microsoft Yahei"/>
                <a:ea typeface="Microsoft Yahei"/>
                <a:cs typeface="Microsoft Yahei"/>
              </a:rPr>
              <a:t>02</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113133" y="2130657"/>
            <a:ext cx="4066829" cy="3122624"/>
          </a:xfrm>
          <a:prstGeom prst="rect">
            <a:avLst/>
          </a:prstGeom>
        </p:spPr>
      </p:pic>
      <p:pic>
        <p:nvPicPr>
          <p:cNvPr id="3" name="Picture 3"/>
          <p:cNvPicPr>
            <a:picLocks noChangeAspect="1"/>
          </p:cNvPicPr>
          <p:nvPr/>
        </p:nvPicPr>
        <p:blipFill>
          <a:blip r:embed="rId3"/>
          <a:srcRect t="21927" b="21927"/>
          <a:stretch>
            <a:fillRect/>
          </a:stretch>
        </p:blipFill>
        <p:spPr>
          <a:xfrm>
            <a:off x="1278694" y="2308435"/>
            <a:ext cx="3735703" cy="2097441"/>
          </a:xfrm>
          <a:prstGeom prst="rect">
            <a:avLst/>
          </a:prstGeom>
        </p:spPr>
      </p:pic>
      <p:sp>
        <p:nvSpPr>
          <p:cNvPr id="4" name="AutoShape 4"/>
          <p:cNvSpPr/>
          <p:nvPr/>
        </p:nvSpPr>
        <p:spPr>
          <a:xfrm>
            <a:off x="6252917" y="1687468"/>
            <a:ext cx="369902" cy="36990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252917" y="2783718"/>
            <a:ext cx="369902" cy="369902"/>
          </a:xfrm>
          <a:prstGeom prst="ellipse">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252917" y="3928500"/>
            <a:ext cx="369902" cy="36990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252917" y="5024603"/>
            <a:ext cx="369902" cy="369902"/>
          </a:xfrm>
          <a:prstGeom prst="ellipse">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03507" y="1466691"/>
            <a:ext cx="3618828" cy="795475"/>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负责公司产品的技术支持，包括产品安装、调试、故障排除等</a:t>
            </a:r>
            <a:endParaRPr lang="en-US" sz="1100"/>
          </a:p>
        </p:txBody>
      </p:sp>
      <p:sp>
        <p:nvSpPr>
          <p:cNvPr id="9" name="AutoShape 9"/>
          <p:cNvSpPr/>
          <p:nvPr/>
        </p:nvSpPr>
        <p:spPr>
          <a:xfrm>
            <a:off x="6803507" y="2583110"/>
            <a:ext cx="3618828" cy="771122"/>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协助客户进行产品选型和配置，提供技术方案和建议</a:t>
            </a:r>
            <a:endParaRPr lang="en-US" sz="1100"/>
          </a:p>
        </p:txBody>
      </p:sp>
      <p:sp>
        <p:nvSpPr>
          <p:cNvPr id="10" name="AutoShape 10"/>
          <p:cNvSpPr/>
          <p:nvPr/>
        </p:nvSpPr>
        <p:spPr>
          <a:xfrm>
            <a:off x="6803507" y="3709611"/>
            <a:ext cx="3618828" cy="783299"/>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负责技术文档的编写和更新，提供技术培训和指导</a:t>
            </a:r>
            <a:endParaRPr lang="en-US" sz="1100"/>
          </a:p>
        </p:txBody>
      </p:sp>
      <p:sp>
        <p:nvSpPr>
          <p:cNvPr id="11" name="AutoShape 11"/>
          <p:cNvSpPr/>
          <p:nvPr/>
        </p:nvSpPr>
        <p:spPr>
          <a:xfrm>
            <a:off x="6803507" y="4805730"/>
            <a:ext cx="3618828" cy="807651"/>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收集客户反馈和产品缺陷，协助研发团队进行产品改进和升级</a:t>
            </a:r>
            <a:endParaRPr lang="en-US" sz="1100"/>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岗位职责</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428" t="47900" r="43371"/>
          <a:stretch>
            <a:fillRect/>
          </a:stretch>
        </p:blipFill>
        <p:spPr>
          <a:xfrm>
            <a:off x="253270" y="3125078"/>
            <a:ext cx="5790019" cy="2808769"/>
          </a:xfrm>
          <a:prstGeom prst="rect">
            <a:avLst/>
          </a:prstGeom>
        </p:spPr>
      </p:pic>
      <p:sp>
        <p:nvSpPr>
          <p:cNvPr id="3" name="AutoShape 3"/>
          <p:cNvSpPr/>
          <p:nvPr/>
        </p:nvSpPr>
        <p:spPr>
          <a:xfrm>
            <a:off x="6563746" y="1863559"/>
            <a:ext cx="369902" cy="36990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563746" y="2959809"/>
            <a:ext cx="369902" cy="369902"/>
          </a:xfrm>
          <a:prstGeom prst="ellipse">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563746" y="4104591"/>
            <a:ext cx="369902" cy="36990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563746" y="5200694"/>
            <a:ext cx="369902" cy="369902"/>
          </a:xfrm>
          <a:prstGeom prst="ellipse">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114336" y="1642782"/>
            <a:ext cx="3618828" cy="795475"/>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接收客户支持请求，进行问题分析和定位</a:t>
            </a:r>
            <a:endParaRPr lang="en-US" sz="1100"/>
          </a:p>
        </p:txBody>
      </p:sp>
      <p:sp>
        <p:nvSpPr>
          <p:cNvPr id="8" name="AutoShape 8"/>
          <p:cNvSpPr/>
          <p:nvPr/>
        </p:nvSpPr>
        <p:spPr>
          <a:xfrm>
            <a:off x="7114336" y="2759201"/>
            <a:ext cx="3618828" cy="771122"/>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提供解决方案和技术支持，协助客户解决问题</a:t>
            </a:r>
            <a:endParaRPr lang="en-US" sz="1100"/>
          </a:p>
        </p:txBody>
      </p:sp>
      <p:sp>
        <p:nvSpPr>
          <p:cNvPr id="9" name="AutoShape 9"/>
          <p:cNvSpPr/>
          <p:nvPr/>
        </p:nvSpPr>
        <p:spPr>
          <a:xfrm>
            <a:off x="7114336" y="3885702"/>
            <a:ext cx="3618828" cy="783299"/>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跟踪问题处理进展，确保问题得到及时解决</a:t>
            </a:r>
            <a:endParaRPr lang="en-US" sz="1100"/>
          </a:p>
        </p:txBody>
      </p:sp>
      <p:sp>
        <p:nvSpPr>
          <p:cNvPr id="10" name="AutoShape 10"/>
          <p:cNvSpPr/>
          <p:nvPr/>
        </p:nvSpPr>
        <p:spPr>
          <a:xfrm>
            <a:off x="7114336" y="4981821"/>
            <a:ext cx="3618828" cy="807651"/>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总结问题处理经验和教训，完善技术支持流程和文档</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工作流程</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782285" y="2541447"/>
            <a:ext cx="2017385" cy="2017385"/>
          </a:xfrm>
          <a:prstGeom prst="ellipse">
            <a:avLst/>
          </a:prstGeom>
          <a:solidFill>
            <a:srgbClr val="EB554D">
              <a:alpha val="0"/>
            </a:srgbClr>
          </a:solidFill>
          <a:ln w="7620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 name="Freeform 3"/>
          <p:cNvSpPr/>
          <p:nvPr/>
        </p:nvSpPr>
        <p:spPr>
          <a:xfrm>
            <a:off x="4855830" y="2636398"/>
            <a:ext cx="1867814" cy="1867814"/>
          </a:xfrm>
          <a:custGeom>
            <a:rect l="l" t="t" r="r" b="b"/>
            <a:pathLst>
              <a:path w="1089" h="1089">
                <a:moveTo>
                  <a:pt x="895" y="194"/>
                </a:moveTo>
                <a:cubicBezTo>
                  <a:pt x="1089" y="388"/>
                  <a:pt x="1089" y="702"/>
                  <a:pt x="895" y="895"/>
                </a:cubicBezTo>
                <a:cubicBezTo>
                  <a:pt x="701" y="1089"/>
                  <a:pt x="387" y="1089"/>
                  <a:pt x="193" y="895"/>
                </a:cubicBezTo>
                <a:cubicBezTo>
                  <a:pt x="0" y="702"/>
                  <a:pt x="0" y="388"/>
                  <a:pt x="193" y="194"/>
                </a:cubicBezTo>
                <a:cubicBezTo>
                  <a:pt x="387" y="0"/>
                  <a:pt x="701" y="0"/>
                  <a:pt x="895" y="194"/>
                </a:cubicBezTo>
                <a:close/>
              </a:path>
            </a:pathLst>
          </a:cu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900000">
            <a:off x="4978603" y="2758196"/>
            <a:ext cx="1616172" cy="1616172"/>
          </a:xfrm>
          <a:custGeom>
            <a:rect l="l" t="t" r="r" b="b"/>
            <a:pathLst>
              <a:path w="984" h="983">
                <a:moveTo>
                  <a:pt x="809" y="175"/>
                </a:moveTo>
                <a:cubicBezTo>
                  <a:pt x="984" y="350"/>
                  <a:pt x="984" y="634"/>
                  <a:pt x="809" y="809"/>
                </a:cubicBezTo>
                <a:cubicBezTo>
                  <a:pt x="634" y="983"/>
                  <a:pt x="350" y="983"/>
                  <a:pt x="175" y="809"/>
                </a:cubicBezTo>
                <a:cubicBezTo>
                  <a:pt x="0" y="634"/>
                  <a:pt x="0" y="350"/>
                  <a:pt x="175" y="175"/>
                </a:cubicBezTo>
                <a:cubicBezTo>
                  <a:pt x="350" y="0"/>
                  <a:pt x="634" y="0"/>
                  <a:pt x="809" y="175"/>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959940" y="1506609"/>
            <a:ext cx="1188609" cy="597533"/>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300" b="1">
                <a:solidFill>
                  <a:schemeClr val="accent1">
                    <a:alpha val="100000"/>
                  </a:schemeClr>
                </a:solidFill>
                <a:latin typeface="微软雅黑"/>
                <a:ea typeface="微软雅黑"/>
                <a:cs typeface="微软雅黑"/>
              </a:rPr>
              <a:t>01</a:t>
            </a:r>
            <a:endParaRPr lang="en-US" sz="1100"/>
          </a:p>
        </p:txBody>
      </p:sp>
      <p:sp>
        <p:nvSpPr>
          <p:cNvPr id="6" name="AutoShape 6"/>
          <p:cNvSpPr/>
          <p:nvPr/>
        </p:nvSpPr>
        <p:spPr>
          <a:xfrm>
            <a:off x="8963173" y="1506609"/>
            <a:ext cx="1075410" cy="597533"/>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300" b="1">
                <a:solidFill>
                  <a:schemeClr val="accent3">
                    <a:alpha val="100000"/>
                  </a:schemeClr>
                </a:solidFill>
                <a:latin typeface="微软雅黑"/>
                <a:ea typeface="微软雅黑"/>
                <a:cs typeface="微软雅黑"/>
              </a:rPr>
              <a:t>03</a:t>
            </a:r>
            <a:endParaRPr lang="en-US" sz="1100"/>
          </a:p>
        </p:txBody>
      </p:sp>
      <p:sp>
        <p:nvSpPr>
          <p:cNvPr id="7" name="Freeform 7"/>
          <p:cNvSpPr/>
          <p:nvPr/>
        </p:nvSpPr>
        <p:spPr>
          <a:xfrm>
            <a:off x="6342644" y="4159789"/>
            <a:ext cx="467929" cy="467929"/>
          </a:xfrm>
          <a:custGeom>
            <a:rect l="l" t="t" r="r" b="b"/>
            <a:pathLst>
              <a:path w="339" h="339">
                <a:moveTo>
                  <a:pt x="339" y="270"/>
                </a:moveTo>
                <a:lnTo>
                  <a:pt x="270" y="339"/>
                </a:lnTo>
                <a:lnTo>
                  <a:pt x="0" y="71"/>
                </a:lnTo>
                <a:lnTo>
                  <a:pt x="70" y="0"/>
                </a:lnTo>
                <a:lnTo>
                  <a:pt x="339" y="270"/>
                </a:lnTo>
                <a:close/>
              </a:path>
            </a:pathLst>
          </a:cu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1100" y="3999708"/>
            <a:ext cx="338206" cy="338206"/>
          </a:xfrm>
          <a:custGeom>
            <a:rect l="l" t="t" r="r" b="b"/>
            <a:pathLst>
              <a:path w="197" h="197">
                <a:moveTo>
                  <a:pt x="188" y="77"/>
                </a:moveTo>
                <a:cubicBezTo>
                  <a:pt x="197" y="87"/>
                  <a:pt x="197" y="102"/>
                  <a:pt x="188" y="111"/>
                </a:cubicBezTo>
                <a:cubicBezTo>
                  <a:pt x="112" y="187"/>
                  <a:pt x="112" y="187"/>
                  <a:pt x="112" y="187"/>
                </a:cubicBezTo>
                <a:cubicBezTo>
                  <a:pt x="102" y="197"/>
                  <a:pt x="87" y="197"/>
                  <a:pt x="78" y="187"/>
                </a:cubicBezTo>
                <a:cubicBezTo>
                  <a:pt x="10" y="120"/>
                  <a:pt x="10" y="120"/>
                  <a:pt x="10" y="120"/>
                </a:cubicBezTo>
                <a:cubicBezTo>
                  <a:pt x="0" y="110"/>
                  <a:pt x="0" y="95"/>
                  <a:pt x="10" y="86"/>
                </a:cubicBezTo>
                <a:cubicBezTo>
                  <a:pt x="86" y="9"/>
                  <a:pt x="86" y="9"/>
                  <a:pt x="86" y="9"/>
                </a:cubicBezTo>
                <a:cubicBezTo>
                  <a:pt x="95" y="0"/>
                  <a:pt x="111" y="0"/>
                  <a:pt x="120" y="9"/>
                </a:cubicBezTo>
                <a:lnTo>
                  <a:pt x="188" y="77"/>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6622816" y="4438742"/>
            <a:ext cx="847710" cy="848929"/>
          </a:xfrm>
          <a:custGeom>
            <a:rect l="l" t="t" r="r" b="b"/>
            <a:pathLst>
              <a:path w="492" h="495">
                <a:moveTo>
                  <a:pt x="86" y="10"/>
                </a:moveTo>
                <a:cubicBezTo>
                  <a:pt x="41" y="55"/>
                  <a:pt x="41" y="55"/>
                  <a:pt x="41" y="55"/>
                </a:cubicBezTo>
                <a:cubicBezTo>
                  <a:pt x="31" y="64"/>
                  <a:pt x="31" y="64"/>
                  <a:pt x="31" y="64"/>
                </a:cubicBezTo>
                <a:cubicBezTo>
                  <a:pt x="26" y="70"/>
                  <a:pt x="26" y="70"/>
                  <a:pt x="26" y="70"/>
                </a:cubicBezTo>
                <a:cubicBezTo>
                  <a:pt x="9" y="86"/>
                  <a:pt x="9" y="86"/>
                  <a:pt x="9" y="86"/>
                </a:cubicBezTo>
                <a:cubicBezTo>
                  <a:pt x="0" y="95"/>
                  <a:pt x="0" y="111"/>
                  <a:pt x="9" y="120"/>
                </a:cubicBezTo>
                <a:cubicBezTo>
                  <a:pt x="374" y="485"/>
                  <a:pt x="374" y="485"/>
                  <a:pt x="374" y="485"/>
                </a:cubicBezTo>
                <a:cubicBezTo>
                  <a:pt x="384" y="495"/>
                  <a:pt x="399" y="495"/>
                  <a:pt x="408" y="485"/>
                </a:cubicBezTo>
                <a:cubicBezTo>
                  <a:pt x="425" y="469"/>
                  <a:pt x="425" y="469"/>
                  <a:pt x="425" y="469"/>
                </a:cubicBezTo>
                <a:cubicBezTo>
                  <a:pt x="430" y="463"/>
                  <a:pt x="430" y="463"/>
                  <a:pt x="430" y="463"/>
                </a:cubicBezTo>
                <a:cubicBezTo>
                  <a:pt x="440" y="454"/>
                  <a:pt x="440" y="454"/>
                  <a:pt x="440" y="454"/>
                </a:cubicBezTo>
                <a:cubicBezTo>
                  <a:pt x="485" y="409"/>
                  <a:pt x="485" y="409"/>
                  <a:pt x="485" y="409"/>
                </a:cubicBezTo>
                <a:cubicBezTo>
                  <a:pt x="494" y="399"/>
                  <a:pt x="494" y="384"/>
                  <a:pt x="485" y="375"/>
                </a:cubicBezTo>
                <a:cubicBezTo>
                  <a:pt x="119" y="10"/>
                  <a:pt x="119" y="10"/>
                  <a:pt x="119" y="10"/>
                </a:cubicBezTo>
                <a:cubicBezTo>
                  <a:pt x="110" y="0"/>
                  <a:pt x="95" y="0"/>
                  <a:pt x="86" y="10"/>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6622816" y="4558833"/>
            <a:ext cx="728838" cy="728838"/>
          </a:xfrm>
          <a:custGeom>
            <a:rect l="l" t="t" r="r" b="b"/>
            <a:pathLst>
              <a:path w="425" h="425">
                <a:moveTo>
                  <a:pt x="9" y="16"/>
                </a:moveTo>
                <a:cubicBezTo>
                  <a:pt x="0" y="25"/>
                  <a:pt x="0" y="41"/>
                  <a:pt x="9" y="50"/>
                </a:cubicBezTo>
                <a:cubicBezTo>
                  <a:pt x="374" y="415"/>
                  <a:pt x="374" y="415"/>
                  <a:pt x="374" y="415"/>
                </a:cubicBezTo>
                <a:cubicBezTo>
                  <a:pt x="384" y="425"/>
                  <a:pt x="399" y="425"/>
                  <a:pt x="408" y="415"/>
                </a:cubicBezTo>
                <a:cubicBezTo>
                  <a:pt x="425" y="399"/>
                  <a:pt x="425" y="399"/>
                  <a:pt x="425" y="399"/>
                </a:cubicBezTo>
                <a:cubicBezTo>
                  <a:pt x="26" y="0"/>
                  <a:pt x="26" y="0"/>
                  <a:pt x="26" y="0"/>
                </a:cubicBezTo>
                <a:lnTo>
                  <a:pt x="9" y="16"/>
                </a:lnTo>
                <a:close/>
              </a:path>
            </a:pathLst>
          </a:custGeom>
          <a:solidFill>
            <a:schemeClr val="accent3">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6675364" y="4533961"/>
            <a:ext cx="701284" cy="699943"/>
          </a:xfrm>
          <a:custGeom>
            <a:rect l="l" t="t" r="r" b="b"/>
            <a:pathLst>
              <a:path w="508" h="507">
                <a:moveTo>
                  <a:pt x="0" y="11"/>
                </a:moveTo>
                <a:lnTo>
                  <a:pt x="496" y="507"/>
                </a:lnTo>
                <a:lnTo>
                  <a:pt x="508" y="496"/>
                </a:lnTo>
                <a:lnTo>
                  <a:pt x="13" y="0"/>
                </a:lnTo>
                <a:lnTo>
                  <a:pt x="0" y="11"/>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5374295" y="3168047"/>
            <a:ext cx="833367" cy="764187"/>
          </a:xfrm>
          <a:custGeom>
            <a:rect l="l" t="t" r="r" b="b"/>
            <a:pathLst>
              <a:path w="125" h="115">
                <a:moveTo>
                  <a:pt x="67" y="49"/>
                </a:moveTo>
                <a:cubicBezTo>
                  <a:pt x="72" y="49"/>
                  <a:pt x="76" y="50"/>
                  <a:pt x="79" y="53"/>
                </a:cubicBezTo>
                <a:cubicBezTo>
                  <a:pt x="82" y="56"/>
                  <a:pt x="84" y="61"/>
                  <a:pt x="84" y="65"/>
                </a:cubicBezTo>
                <a:cubicBezTo>
                  <a:pt x="84" y="67"/>
                  <a:pt x="84" y="68"/>
                  <a:pt x="83" y="69"/>
                </a:cubicBezTo>
                <a:cubicBezTo>
                  <a:pt x="83" y="71"/>
                  <a:pt x="82" y="72"/>
                  <a:pt x="82" y="73"/>
                </a:cubicBezTo>
                <a:cubicBezTo>
                  <a:pt x="81" y="75"/>
                  <a:pt x="81" y="77"/>
                  <a:pt x="83" y="77"/>
                </a:cubicBezTo>
                <a:cubicBezTo>
                  <a:pt x="84" y="78"/>
                  <a:pt x="86" y="78"/>
                  <a:pt x="87" y="76"/>
                </a:cubicBezTo>
                <a:cubicBezTo>
                  <a:pt x="88" y="75"/>
                  <a:pt x="88" y="73"/>
                  <a:pt x="89" y="71"/>
                </a:cubicBezTo>
                <a:cubicBezTo>
                  <a:pt x="89" y="69"/>
                  <a:pt x="90" y="67"/>
                  <a:pt x="90" y="65"/>
                </a:cubicBezTo>
                <a:cubicBezTo>
                  <a:pt x="90" y="59"/>
                  <a:pt x="87" y="53"/>
                  <a:pt x="83" y="49"/>
                </a:cubicBezTo>
                <a:cubicBezTo>
                  <a:pt x="79" y="45"/>
                  <a:pt x="73" y="43"/>
                  <a:pt x="67" y="43"/>
                </a:cubicBezTo>
                <a:cubicBezTo>
                  <a:pt x="66" y="43"/>
                  <a:pt x="64" y="44"/>
                  <a:pt x="64" y="46"/>
                </a:cubicBezTo>
                <a:cubicBezTo>
                  <a:pt x="64" y="47"/>
                  <a:pt x="66" y="49"/>
                  <a:pt x="67" y="49"/>
                </a:cubicBezTo>
                <a:close/>
                <a:moveTo>
                  <a:pt x="122" y="105"/>
                </a:moveTo>
                <a:cubicBezTo>
                  <a:pt x="122" y="105"/>
                  <a:pt x="122" y="105"/>
                  <a:pt x="122" y="105"/>
                </a:cubicBezTo>
                <a:cubicBezTo>
                  <a:pt x="118" y="105"/>
                  <a:pt x="118" y="105"/>
                  <a:pt x="118" y="105"/>
                </a:cubicBezTo>
                <a:cubicBezTo>
                  <a:pt x="118" y="29"/>
                  <a:pt x="118" y="29"/>
                  <a:pt x="118" y="29"/>
                </a:cubicBezTo>
                <a:cubicBezTo>
                  <a:pt x="122" y="29"/>
                  <a:pt x="122" y="29"/>
                  <a:pt x="122" y="29"/>
                </a:cubicBezTo>
                <a:cubicBezTo>
                  <a:pt x="124" y="29"/>
                  <a:pt x="126" y="27"/>
                  <a:pt x="126" y="24"/>
                </a:cubicBezTo>
                <a:cubicBezTo>
                  <a:pt x="126" y="22"/>
                  <a:pt x="124" y="19"/>
                  <a:pt x="122" y="19"/>
                </a:cubicBezTo>
                <a:cubicBezTo>
                  <a:pt x="74" y="19"/>
                  <a:pt x="74" y="19"/>
                  <a:pt x="74" y="19"/>
                </a:cubicBezTo>
                <a:cubicBezTo>
                  <a:pt x="75" y="17"/>
                  <a:pt x="76" y="15"/>
                  <a:pt x="76" y="13"/>
                </a:cubicBezTo>
                <a:cubicBezTo>
                  <a:pt x="76" y="9"/>
                  <a:pt x="75" y="6"/>
                  <a:pt x="72" y="4"/>
                </a:cubicBezTo>
                <a:cubicBezTo>
                  <a:pt x="70" y="1"/>
                  <a:pt x="67" y="0"/>
                  <a:pt x="63" y="0"/>
                </a:cubicBezTo>
                <a:cubicBezTo>
                  <a:pt x="60" y="0"/>
                  <a:pt x="57" y="1"/>
                  <a:pt x="54" y="4"/>
                </a:cubicBezTo>
                <a:cubicBezTo>
                  <a:pt x="52" y="6"/>
                  <a:pt x="51" y="9"/>
                  <a:pt x="51" y="13"/>
                </a:cubicBezTo>
                <a:cubicBezTo>
                  <a:pt x="51" y="15"/>
                  <a:pt x="51" y="17"/>
                  <a:pt x="53" y="19"/>
                </a:cubicBezTo>
                <a:cubicBezTo>
                  <a:pt x="5" y="19"/>
                  <a:pt x="5" y="19"/>
                  <a:pt x="5" y="19"/>
                </a:cubicBezTo>
                <a:cubicBezTo>
                  <a:pt x="2" y="19"/>
                  <a:pt x="0" y="22"/>
                  <a:pt x="0" y="24"/>
                </a:cubicBezTo>
                <a:cubicBezTo>
                  <a:pt x="0" y="27"/>
                  <a:pt x="2" y="29"/>
                  <a:pt x="5" y="29"/>
                </a:cubicBezTo>
                <a:cubicBezTo>
                  <a:pt x="9" y="29"/>
                  <a:pt x="9" y="29"/>
                  <a:pt x="9" y="29"/>
                </a:cubicBezTo>
                <a:cubicBezTo>
                  <a:pt x="9" y="105"/>
                  <a:pt x="9" y="105"/>
                  <a:pt x="9" y="105"/>
                </a:cubicBezTo>
                <a:cubicBezTo>
                  <a:pt x="5" y="105"/>
                  <a:pt x="5" y="105"/>
                  <a:pt x="5" y="105"/>
                </a:cubicBezTo>
                <a:cubicBezTo>
                  <a:pt x="2" y="105"/>
                  <a:pt x="0" y="107"/>
                  <a:pt x="0" y="110"/>
                </a:cubicBezTo>
                <a:cubicBezTo>
                  <a:pt x="0" y="113"/>
                  <a:pt x="2" y="115"/>
                  <a:pt x="5" y="115"/>
                </a:cubicBezTo>
                <a:cubicBezTo>
                  <a:pt x="122" y="115"/>
                  <a:pt x="122" y="115"/>
                  <a:pt x="122" y="115"/>
                </a:cubicBezTo>
                <a:cubicBezTo>
                  <a:pt x="124" y="115"/>
                  <a:pt x="126" y="113"/>
                  <a:pt x="126" y="110"/>
                </a:cubicBezTo>
                <a:cubicBezTo>
                  <a:pt x="126" y="107"/>
                  <a:pt x="124" y="105"/>
                  <a:pt x="122" y="105"/>
                </a:cubicBezTo>
                <a:close/>
                <a:moveTo>
                  <a:pt x="58" y="8"/>
                </a:moveTo>
                <a:cubicBezTo>
                  <a:pt x="58" y="8"/>
                  <a:pt x="58" y="8"/>
                  <a:pt x="58" y="8"/>
                </a:cubicBezTo>
                <a:cubicBezTo>
                  <a:pt x="60" y="6"/>
                  <a:pt x="61" y="6"/>
                  <a:pt x="63" y="6"/>
                </a:cubicBezTo>
                <a:cubicBezTo>
                  <a:pt x="65" y="6"/>
                  <a:pt x="67" y="6"/>
                  <a:pt x="68" y="8"/>
                </a:cubicBezTo>
                <a:cubicBezTo>
                  <a:pt x="69" y="9"/>
                  <a:pt x="70" y="11"/>
                  <a:pt x="70" y="13"/>
                </a:cubicBezTo>
                <a:cubicBezTo>
                  <a:pt x="70" y="14"/>
                  <a:pt x="69" y="16"/>
                  <a:pt x="68" y="17"/>
                </a:cubicBezTo>
                <a:cubicBezTo>
                  <a:pt x="67" y="19"/>
                  <a:pt x="65" y="19"/>
                  <a:pt x="63" y="19"/>
                </a:cubicBezTo>
                <a:cubicBezTo>
                  <a:pt x="63" y="19"/>
                  <a:pt x="63" y="19"/>
                  <a:pt x="63" y="19"/>
                </a:cubicBezTo>
                <a:cubicBezTo>
                  <a:pt x="61" y="19"/>
                  <a:pt x="60" y="19"/>
                  <a:pt x="58" y="17"/>
                </a:cubicBezTo>
                <a:cubicBezTo>
                  <a:pt x="57" y="16"/>
                  <a:pt x="56" y="14"/>
                  <a:pt x="56" y="13"/>
                </a:cubicBezTo>
                <a:cubicBezTo>
                  <a:pt x="56" y="11"/>
                  <a:pt x="57" y="9"/>
                  <a:pt x="58" y="8"/>
                </a:cubicBezTo>
                <a:close/>
                <a:moveTo>
                  <a:pt x="112" y="105"/>
                </a:moveTo>
                <a:cubicBezTo>
                  <a:pt x="112" y="105"/>
                  <a:pt x="112" y="105"/>
                  <a:pt x="112" y="105"/>
                </a:cubicBezTo>
                <a:cubicBezTo>
                  <a:pt x="14" y="105"/>
                  <a:pt x="14" y="105"/>
                  <a:pt x="14" y="105"/>
                </a:cubicBezTo>
                <a:cubicBezTo>
                  <a:pt x="14" y="29"/>
                  <a:pt x="14" y="29"/>
                  <a:pt x="14" y="29"/>
                </a:cubicBezTo>
                <a:cubicBezTo>
                  <a:pt x="112" y="29"/>
                  <a:pt x="112" y="29"/>
                  <a:pt x="112" y="29"/>
                </a:cubicBezTo>
                <a:cubicBezTo>
                  <a:pt x="112" y="105"/>
                  <a:pt x="112" y="105"/>
                  <a:pt x="112" y="105"/>
                </a:cubicBezTo>
                <a:close/>
                <a:moveTo>
                  <a:pt x="59" y="91"/>
                </a:moveTo>
                <a:cubicBezTo>
                  <a:pt x="59" y="91"/>
                  <a:pt x="59" y="91"/>
                  <a:pt x="59" y="91"/>
                </a:cubicBezTo>
                <a:cubicBezTo>
                  <a:pt x="63" y="91"/>
                  <a:pt x="67" y="90"/>
                  <a:pt x="71" y="89"/>
                </a:cubicBezTo>
                <a:cubicBezTo>
                  <a:pt x="71" y="88"/>
                  <a:pt x="71" y="88"/>
                  <a:pt x="71" y="88"/>
                </a:cubicBezTo>
                <a:cubicBezTo>
                  <a:pt x="74" y="87"/>
                  <a:pt x="77" y="84"/>
                  <a:pt x="79" y="80"/>
                </a:cubicBezTo>
                <a:cubicBezTo>
                  <a:pt x="79" y="80"/>
                  <a:pt x="79" y="80"/>
                  <a:pt x="79" y="80"/>
                </a:cubicBezTo>
                <a:cubicBezTo>
                  <a:pt x="80" y="79"/>
                  <a:pt x="79" y="77"/>
                  <a:pt x="78" y="76"/>
                </a:cubicBezTo>
                <a:cubicBezTo>
                  <a:pt x="62" y="67"/>
                  <a:pt x="62" y="67"/>
                  <a:pt x="62" y="67"/>
                </a:cubicBezTo>
                <a:cubicBezTo>
                  <a:pt x="62" y="50"/>
                  <a:pt x="62" y="50"/>
                  <a:pt x="62" y="50"/>
                </a:cubicBezTo>
                <a:cubicBezTo>
                  <a:pt x="62" y="48"/>
                  <a:pt x="61" y="47"/>
                  <a:pt x="59" y="47"/>
                </a:cubicBezTo>
                <a:cubicBezTo>
                  <a:pt x="53" y="47"/>
                  <a:pt x="48" y="49"/>
                  <a:pt x="44" y="53"/>
                </a:cubicBezTo>
                <a:cubicBezTo>
                  <a:pt x="40" y="57"/>
                  <a:pt x="37" y="63"/>
                  <a:pt x="37" y="69"/>
                </a:cubicBezTo>
                <a:cubicBezTo>
                  <a:pt x="37" y="75"/>
                  <a:pt x="40" y="81"/>
                  <a:pt x="44" y="85"/>
                </a:cubicBezTo>
                <a:cubicBezTo>
                  <a:pt x="48" y="89"/>
                  <a:pt x="53" y="91"/>
                  <a:pt x="59" y="91"/>
                </a:cubicBezTo>
                <a:close/>
                <a:moveTo>
                  <a:pt x="48" y="57"/>
                </a:moveTo>
                <a:cubicBezTo>
                  <a:pt x="48" y="57"/>
                  <a:pt x="48" y="57"/>
                  <a:pt x="48" y="57"/>
                </a:cubicBezTo>
                <a:cubicBezTo>
                  <a:pt x="50" y="55"/>
                  <a:pt x="53" y="53"/>
                  <a:pt x="57" y="53"/>
                </a:cubicBezTo>
                <a:cubicBezTo>
                  <a:pt x="57" y="69"/>
                  <a:pt x="57" y="69"/>
                  <a:pt x="57" y="69"/>
                </a:cubicBezTo>
                <a:cubicBezTo>
                  <a:pt x="57" y="70"/>
                  <a:pt x="57" y="71"/>
                  <a:pt x="58" y="72"/>
                </a:cubicBezTo>
                <a:cubicBezTo>
                  <a:pt x="72" y="80"/>
                  <a:pt x="72" y="80"/>
                  <a:pt x="72" y="80"/>
                </a:cubicBezTo>
                <a:cubicBezTo>
                  <a:pt x="71" y="81"/>
                  <a:pt x="69" y="82"/>
                  <a:pt x="68" y="83"/>
                </a:cubicBezTo>
                <a:cubicBezTo>
                  <a:pt x="68" y="84"/>
                  <a:pt x="68" y="84"/>
                  <a:pt x="68" y="84"/>
                </a:cubicBezTo>
                <a:cubicBezTo>
                  <a:pt x="65" y="85"/>
                  <a:pt x="62" y="86"/>
                  <a:pt x="59" y="86"/>
                </a:cubicBezTo>
                <a:cubicBezTo>
                  <a:pt x="55" y="86"/>
                  <a:pt x="51" y="84"/>
                  <a:pt x="48" y="81"/>
                </a:cubicBezTo>
                <a:cubicBezTo>
                  <a:pt x="45" y="78"/>
                  <a:pt x="43" y="74"/>
                  <a:pt x="43" y="69"/>
                </a:cubicBezTo>
                <a:cubicBezTo>
                  <a:pt x="43" y="64"/>
                  <a:pt x="45" y="60"/>
                  <a:pt x="48" y="5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976949" y="3940294"/>
            <a:ext cx="1118671" cy="597533"/>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300" b="1">
                <a:solidFill>
                  <a:schemeClr val="accent3">
                    <a:alpha val="100000"/>
                  </a:schemeClr>
                </a:solidFill>
                <a:latin typeface="微软雅黑"/>
                <a:ea typeface="微软雅黑"/>
                <a:cs typeface="微软雅黑"/>
              </a:rPr>
              <a:t>02</a:t>
            </a:r>
            <a:endParaRPr lang="en-US" sz="1100"/>
          </a:p>
        </p:txBody>
      </p:sp>
      <p:sp>
        <p:nvSpPr>
          <p:cNvPr id="14" name="AutoShape 14"/>
          <p:cNvSpPr/>
          <p:nvPr/>
        </p:nvSpPr>
        <p:spPr>
          <a:xfrm>
            <a:off x="1040649" y="4617988"/>
            <a:ext cx="2991272" cy="1133563"/>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具备良好的沟通能力和服务意识，能够与客户建立良好的合作关系</a:t>
            </a:r>
            <a:endParaRPr lang="en-US" sz="1100"/>
          </a:p>
        </p:txBody>
      </p:sp>
      <p:sp>
        <p:nvSpPr>
          <p:cNvPr id="15" name="AutoShape 15"/>
          <p:cNvSpPr/>
          <p:nvPr/>
        </p:nvSpPr>
        <p:spPr>
          <a:xfrm>
            <a:off x="1058609" y="2185067"/>
            <a:ext cx="2991272" cy="1133563"/>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熟练掌握公司产品和技术方案，具备较强的技术能力和解决问题的能力</a:t>
            </a:r>
            <a:endParaRPr lang="en-US" sz="1100"/>
          </a:p>
        </p:txBody>
      </p:sp>
      <p:sp>
        <p:nvSpPr>
          <p:cNvPr id="16" name="AutoShape 16"/>
          <p:cNvSpPr/>
          <p:nvPr/>
        </p:nvSpPr>
        <p:spPr>
          <a:xfrm>
            <a:off x="8963173" y="3964678"/>
            <a:ext cx="1075410" cy="597533"/>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300" b="1">
                <a:solidFill>
                  <a:schemeClr val="accent1">
                    <a:alpha val="100000"/>
                  </a:schemeClr>
                </a:solidFill>
                <a:latin typeface="微软雅黑"/>
                <a:ea typeface="微软雅黑"/>
                <a:cs typeface="微软雅黑"/>
              </a:rPr>
              <a:t>04</a:t>
            </a:r>
            <a:endParaRPr lang="en-US" sz="1100"/>
          </a:p>
        </p:txBody>
      </p:sp>
      <p:sp>
        <p:nvSpPr>
          <p:cNvPr id="17" name="AutoShape 17"/>
          <p:cNvSpPr/>
          <p:nvPr/>
        </p:nvSpPr>
        <p:spPr>
          <a:xfrm>
            <a:off x="8005242" y="4617988"/>
            <a:ext cx="2991272" cy="1133563"/>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具备较强的责任心和抗压能力，能够在高压力环境下保持积极的工作态度</a:t>
            </a:r>
            <a:endParaRPr lang="en-US" sz="1100"/>
          </a:p>
        </p:txBody>
      </p:sp>
      <p:sp>
        <p:nvSpPr>
          <p:cNvPr id="18" name="AutoShape 18"/>
          <p:cNvSpPr/>
          <p:nvPr/>
        </p:nvSpPr>
        <p:spPr>
          <a:xfrm>
            <a:off x="8005242" y="2185067"/>
            <a:ext cx="2991272" cy="1133563"/>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具备较强的学习能力和团队协作精神，能够不断学习和提升自己的技术水平</a:t>
            </a:r>
            <a:endParaRPr lang="en-US" sz="1100"/>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关键能力素质要求</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439506" y="5227774"/>
            <a:ext cx="7312987" cy="729897"/>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3075" b="1">
                <a:solidFill>
                  <a:schemeClr val="accent1">
                    <a:alpha val="100000"/>
                  </a:schemeClr>
                </a:solidFill>
                <a:latin typeface="Microsoft Yahei"/>
                <a:ea typeface="Microsoft Yahei"/>
                <a:cs typeface="Microsoft Yahei"/>
              </a:rPr>
              <a:t>考核指标体系构建</a:t>
            </a:r>
            <a:endParaRPr lang="en-US" sz="1100"/>
          </a:p>
        </p:txBody>
      </p:sp>
      <p:sp>
        <p:nvSpPr>
          <p:cNvPr id="3" name="AutoShape 3"/>
          <p:cNvSpPr/>
          <p:nvPr/>
        </p:nvSpPr>
        <p:spPr>
          <a:xfrm>
            <a:off x="4954829" y="2485096"/>
            <a:ext cx="2082658" cy="1318935"/>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825" b="1">
                <a:solidFill>
                  <a:schemeClr val="accent1">
                    <a:alpha val="100000"/>
                  </a:schemeClr>
                </a:solidFill>
                <a:latin typeface="Microsoft Yahei"/>
                <a:ea typeface="Microsoft Yahei"/>
                <a:cs typeface="Microsoft Yahei"/>
              </a:rPr>
              <a:t>03</a:t>
            </a:r>
            <a:endParaRPr lang="en-US" sz="11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966829" y="2313537"/>
            <a:ext cx="4066829" cy="3122624"/>
          </a:xfrm>
          <a:prstGeom prst="rect">
            <a:avLst/>
          </a:prstGeom>
        </p:spPr>
      </p:pic>
      <p:pic>
        <p:nvPicPr>
          <p:cNvPr id="3" name="Picture 3"/>
          <p:cNvPicPr>
            <a:picLocks noChangeAspect="1"/>
          </p:cNvPicPr>
          <p:nvPr/>
        </p:nvPicPr>
        <p:blipFill>
          <a:blip r:embed="rId3"/>
          <a:srcRect t="21927" b="21927"/>
          <a:stretch>
            <a:fillRect/>
          </a:stretch>
        </p:blipFill>
        <p:spPr>
          <a:xfrm>
            <a:off x="1132390" y="2491315"/>
            <a:ext cx="3735703" cy="2097441"/>
          </a:xfrm>
          <a:prstGeom prst="rect">
            <a:avLst/>
          </a:prstGeom>
        </p:spPr>
      </p:pic>
      <p:sp>
        <p:nvSpPr>
          <p:cNvPr id="4" name="AutoShape 4"/>
          <p:cNvSpPr/>
          <p:nvPr/>
        </p:nvSpPr>
        <p:spPr>
          <a:xfrm>
            <a:off x="5893187" y="1760560"/>
            <a:ext cx="369902" cy="36990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893187" y="3108818"/>
            <a:ext cx="369902" cy="369902"/>
          </a:xfrm>
          <a:prstGeom prst="ellipse">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893187" y="4383763"/>
            <a:ext cx="369902" cy="36990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443776" y="2069502"/>
            <a:ext cx="3618828" cy="795475"/>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确保考核过程公开透明，考核结果真实可信。</a:t>
            </a:r>
            <a:endParaRPr lang="en-US" sz="1100"/>
          </a:p>
        </p:txBody>
      </p:sp>
      <p:sp>
        <p:nvSpPr>
          <p:cNvPr id="8" name="AutoShape 8"/>
          <p:cNvSpPr/>
          <p:nvPr/>
        </p:nvSpPr>
        <p:spPr>
          <a:xfrm>
            <a:off x="6443776" y="3332225"/>
            <a:ext cx="3618828" cy="771122"/>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既关注可量化的工作成果，也重视员工的工作态度、团队协作等定性表现。</a:t>
            </a:r>
            <a:endParaRPr lang="en-US" sz="1100"/>
          </a:p>
        </p:txBody>
      </p:sp>
      <p:sp>
        <p:nvSpPr>
          <p:cNvPr id="9" name="AutoShape 9"/>
          <p:cNvSpPr/>
          <p:nvPr/>
        </p:nvSpPr>
        <p:spPr>
          <a:xfrm>
            <a:off x="6443776" y="4665990"/>
            <a:ext cx="3618828" cy="783299"/>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以公司战略目标和部门业务目标为导向，确保员工个人目标与组织目标保持一致。</a:t>
            </a:r>
            <a:endParaRPr lang="en-US" sz="1100"/>
          </a:p>
        </p:txBody>
      </p:sp>
      <p:sp>
        <p:nvSpPr>
          <p:cNvPr id="10" name="AutoShape 10"/>
          <p:cNvSpPr/>
          <p:nvPr/>
        </p:nvSpPr>
        <p:spPr>
          <a:xfrm>
            <a:off x="6443776" y="1661692"/>
            <a:ext cx="3514429" cy="447189"/>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客观公正</a:t>
            </a:r>
            <a:endParaRPr lang="en-US" sz="1100"/>
          </a:p>
        </p:txBody>
      </p:sp>
      <p:sp>
        <p:nvSpPr>
          <p:cNvPr id="11" name="AutoShape 11"/>
          <p:cNvSpPr/>
          <p:nvPr/>
        </p:nvSpPr>
        <p:spPr>
          <a:xfrm>
            <a:off x="6443776" y="3011282"/>
            <a:ext cx="3514429" cy="447189"/>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定量与定性相结合</a:t>
            </a:r>
            <a:endParaRPr lang="en-US" sz="1100"/>
          </a:p>
        </p:txBody>
      </p:sp>
      <p:sp>
        <p:nvSpPr>
          <p:cNvPr id="12" name="AutoShape 12"/>
          <p:cNvSpPr/>
          <p:nvPr/>
        </p:nvSpPr>
        <p:spPr>
          <a:xfrm>
            <a:off x="6443776" y="4310611"/>
            <a:ext cx="3514429" cy="447189"/>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目标导向</a:t>
            </a:r>
            <a:endParaRPr lang="en-US" sz="1100"/>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考核原则与方法</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329975" y="1234972"/>
            <a:ext cx="4812942" cy="4812942"/>
          </a:xfrm>
          <a:prstGeom prst="rect">
            <a:avLst/>
          </a:prstGeom>
        </p:spPr>
      </p:pic>
      <p:sp>
        <p:nvSpPr>
          <p:cNvPr id="3" name="AutoShape 3"/>
          <p:cNvSpPr/>
          <p:nvPr/>
        </p:nvSpPr>
        <p:spPr>
          <a:xfrm>
            <a:off x="6563746" y="1358224"/>
            <a:ext cx="369902" cy="36990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563746" y="2706482"/>
            <a:ext cx="369902" cy="369902"/>
          </a:xfrm>
          <a:prstGeom prst="ellipse">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563746" y="3981427"/>
            <a:ext cx="369902" cy="36990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563746" y="5334806"/>
            <a:ext cx="369902" cy="369902"/>
          </a:xfrm>
          <a:prstGeom prst="ellipse">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114336" y="1667166"/>
            <a:ext cx="3618828" cy="795475"/>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包括工作量、工作效率、工作质量等方面的考核，权重占比较大。</a:t>
            </a:r>
            <a:endParaRPr lang="en-US" sz="1100"/>
          </a:p>
        </p:txBody>
      </p:sp>
      <p:sp>
        <p:nvSpPr>
          <p:cNvPr id="8" name="AutoShape 8"/>
          <p:cNvSpPr/>
          <p:nvPr/>
        </p:nvSpPr>
        <p:spPr>
          <a:xfrm>
            <a:off x="7114336" y="2929889"/>
            <a:ext cx="3618828" cy="771122"/>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关注客户满意度、客户投诉处理及时率等，体现技术支持岗位的服务质量。</a:t>
            </a:r>
            <a:endParaRPr lang="en-US" sz="1100"/>
          </a:p>
        </p:txBody>
      </p:sp>
      <p:sp>
        <p:nvSpPr>
          <p:cNvPr id="9" name="AutoShape 9"/>
          <p:cNvSpPr/>
          <p:nvPr/>
        </p:nvSpPr>
        <p:spPr>
          <a:xfrm>
            <a:off x="7114336" y="4263654"/>
            <a:ext cx="3618828" cy="783299"/>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考察员工在团队中的沟通、协作和领导能力，促进团队合作。</a:t>
            </a:r>
            <a:endParaRPr lang="en-US" sz="1100"/>
          </a:p>
        </p:txBody>
      </p:sp>
      <p:sp>
        <p:nvSpPr>
          <p:cNvPr id="10" name="AutoShape 10"/>
          <p:cNvSpPr/>
          <p:nvPr/>
        </p:nvSpPr>
        <p:spPr>
          <a:xfrm>
            <a:off x="7114336" y="5567038"/>
            <a:ext cx="3618828" cy="807651"/>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鼓励员工自我学习和提升，关注培训参与度、技能提升等方面。</a:t>
            </a:r>
            <a:endParaRPr lang="en-US" sz="1100"/>
          </a:p>
        </p:txBody>
      </p:sp>
      <p:sp>
        <p:nvSpPr>
          <p:cNvPr id="11" name="AutoShape 11"/>
          <p:cNvSpPr/>
          <p:nvPr/>
        </p:nvSpPr>
        <p:spPr>
          <a:xfrm>
            <a:off x="7114336" y="1259356"/>
            <a:ext cx="3514429" cy="447189"/>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工作业绩指标</a:t>
            </a:r>
            <a:endParaRPr lang="en-US" sz="1100"/>
          </a:p>
        </p:txBody>
      </p:sp>
      <p:sp>
        <p:nvSpPr>
          <p:cNvPr id="12" name="AutoShape 12"/>
          <p:cNvSpPr/>
          <p:nvPr/>
        </p:nvSpPr>
        <p:spPr>
          <a:xfrm>
            <a:off x="7114336" y="2608945"/>
            <a:ext cx="3514429" cy="447189"/>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客户服务指标</a:t>
            </a:r>
            <a:endParaRPr lang="en-US" sz="1100"/>
          </a:p>
        </p:txBody>
      </p:sp>
      <p:sp>
        <p:nvSpPr>
          <p:cNvPr id="13" name="AutoShape 13"/>
          <p:cNvSpPr/>
          <p:nvPr/>
        </p:nvSpPr>
        <p:spPr>
          <a:xfrm>
            <a:off x="7114336" y="3908275"/>
            <a:ext cx="3514429" cy="447189"/>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团队协作指标</a:t>
            </a:r>
            <a:endParaRPr lang="en-US" sz="1100"/>
          </a:p>
        </p:txBody>
      </p:sp>
      <p:sp>
        <p:nvSpPr>
          <p:cNvPr id="14" name="AutoShape 14"/>
          <p:cNvSpPr/>
          <p:nvPr/>
        </p:nvSpPr>
        <p:spPr>
          <a:xfrm>
            <a:off x="7114336" y="5229577"/>
            <a:ext cx="3514429" cy="447189"/>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学习成长指标</a:t>
            </a:r>
            <a:endParaRPr lang="en-US" sz="1100"/>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考核指标设定及权重分配</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652605" y="2972012"/>
            <a:ext cx="2353053" cy="1956378"/>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每月进行一次考核，关注短期工作成果和表现。</a:t>
            </a:r>
            <a:endParaRPr lang="en-US" sz="1100"/>
          </a:p>
        </p:txBody>
      </p:sp>
      <p:sp>
        <p:nvSpPr>
          <p:cNvPr id="3" name="AutoShape 3"/>
          <p:cNvSpPr/>
          <p:nvPr/>
        </p:nvSpPr>
        <p:spPr>
          <a:xfrm>
            <a:off x="8684852" y="1462164"/>
            <a:ext cx="2382848" cy="1991137"/>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每季度进行一次全面评估，结合月度考核结果，对员工进行阶段性评价。</a:t>
            </a:r>
            <a:endParaRPr lang="en-US" sz="1100"/>
          </a:p>
        </p:txBody>
      </p:sp>
      <p:sp>
        <p:nvSpPr>
          <p:cNvPr id="4" name="AutoShape 4"/>
          <p:cNvSpPr/>
          <p:nvPr/>
        </p:nvSpPr>
        <p:spPr>
          <a:xfrm>
            <a:off x="8684852" y="4394429"/>
            <a:ext cx="2382848" cy="1962565"/>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年底进行全年综合考核，总结员工全年工作表现，作为晋升、奖惩等重要依据。</a:t>
            </a:r>
            <a:endParaRPr lang="en-US" sz="1100"/>
          </a:p>
        </p:txBody>
      </p:sp>
      <p:pic>
        <p:nvPicPr>
          <p:cNvPr id="5" name="Picture 5"/>
          <p:cNvPicPr>
            <a:picLocks noChangeAspect="1"/>
          </p:cNvPicPr>
          <p:nvPr/>
        </p:nvPicPr>
        <p:blipFill>
          <a:blip r:embed="rId2">
            <a:alphaModFix amt="75000"/>
          </a:blip>
          <a:srcRect l="31868" t="13068" r="31502" b="30114"/>
          <a:stretch>
            <a:fillRect/>
          </a:stretch>
        </p:blipFill>
        <p:spPr>
          <a:xfrm>
            <a:off x="4217947" y="1384382"/>
            <a:ext cx="3545264" cy="5454568"/>
          </a:xfrm>
          <a:prstGeom prst="rect">
            <a:avLst/>
          </a:prstGeom>
        </p:spPr>
      </p:pic>
      <p:pic>
        <p:nvPicPr>
          <p:cNvPr id="6" name="Picture 6"/>
          <p:cNvPicPr>
            <a:picLocks noChangeAspect="1"/>
          </p:cNvPicPr>
          <p:nvPr/>
        </p:nvPicPr>
        <p:blipFill>
          <a:blip r:embed="rId3"/>
          <a:srcRect l="19304" r="19304"/>
          <a:stretch>
            <a:fillRect/>
          </a:stretch>
        </p:blipFill>
        <p:spPr>
          <a:xfrm>
            <a:off x="4495323" y="1838813"/>
            <a:ext cx="2952950" cy="4810026"/>
          </a:xfrm>
          <a:prstGeom prst="rect">
            <a:avLst/>
          </a:prstGeom>
        </p:spPr>
      </p:pic>
      <p:sp>
        <p:nvSpPr>
          <p:cNvPr id="7" name="AutoShape 7"/>
          <p:cNvSpPr/>
          <p:nvPr/>
        </p:nvSpPr>
        <p:spPr>
          <a:xfrm>
            <a:off x="3239789" y="3141586"/>
            <a:ext cx="1463040" cy="146304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8" name="Group 8"/>
          <p:cNvGrpSpPr/>
          <p:nvPr/>
        </p:nvGrpSpPr>
        <p:grpSpPr>
          <a:xfrm>
            <a:off x="3612771" y="3559447"/>
            <a:ext cx="702092" cy="584684"/>
            <a:chOff x="3612771" y="3559447"/>
            <a:chExt cx="702092" cy="584684"/>
          </a:xfrm>
        </p:grpSpPr>
        <p:sp>
          <p:nvSpPr>
            <p:cNvPr id="9" name="Freeform 9"/>
            <p:cNvSpPr/>
            <p:nvPr/>
          </p:nvSpPr>
          <p:spPr>
            <a:xfrm>
              <a:off x="3612771" y="4122895"/>
              <a:ext cx="702092" cy="21236"/>
            </a:xfrm>
            <a:custGeom>
              <a:rect l="l" t="t" r="r" b="b"/>
              <a:pathLst>
                <a:path w="76" h="2">
                  <a:moveTo>
                    <a:pt x="2" y="2"/>
                  </a:moveTo>
                  <a:cubicBezTo>
                    <a:pt x="1" y="2"/>
                    <a:pt x="0" y="2"/>
                    <a:pt x="0" y="1"/>
                  </a:cubicBezTo>
                  <a:cubicBezTo>
                    <a:pt x="0" y="0"/>
                    <a:pt x="1" y="0"/>
                    <a:pt x="2" y="0"/>
                  </a:cubicBezTo>
                  <a:cubicBezTo>
                    <a:pt x="75" y="0"/>
                    <a:pt x="75" y="0"/>
                    <a:pt x="75" y="0"/>
                  </a:cubicBezTo>
                  <a:cubicBezTo>
                    <a:pt x="75" y="0"/>
                    <a:pt x="76" y="0"/>
                    <a:pt x="76" y="1"/>
                  </a:cubicBezTo>
                  <a:cubicBezTo>
                    <a:pt x="76" y="2"/>
                    <a:pt x="75" y="2"/>
                    <a:pt x="75" y="2"/>
                  </a:cubicBezTo>
                  <a:lnTo>
                    <a:pt x="2" y="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02447" y="3690774"/>
              <a:ext cx="101383" cy="372745"/>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0662" y="3559447"/>
              <a:ext cx="101383" cy="504071"/>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98877" y="3720392"/>
              <a:ext cx="101383" cy="343126"/>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147092" y="3830623"/>
              <a:ext cx="101383" cy="233035"/>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6924196" y="1127033"/>
            <a:ext cx="1463040" cy="1463040"/>
            <a:chOff x="6924196" y="1127033"/>
            <a:chExt cx="1463040" cy="1463040"/>
          </a:xfrm>
        </p:grpSpPr>
        <p:sp>
          <p:nvSpPr>
            <p:cNvPr id="15" name="Freeform 15"/>
            <p:cNvSpPr/>
            <p:nvPr/>
          </p:nvSpPr>
          <p:spPr>
            <a:xfrm>
              <a:off x="7364596" y="1565888"/>
              <a:ext cx="575749" cy="390208"/>
            </a:xfrm>
            <a:custGeom>
              <a:rect l="l" t="t" r="r" b="b"/>
              <a:pathLst>
                <a:path w="56" h="35">
                  <a:moveTo>
                    <a:pt x="52" y="0"/>
                  </a:moveTo>
                  <a:cubicBezTo>
                    <a:pt x="4" y="0"/>
                    <a:pt x="4" y="0"/>
                    <a:pt x="4" y="0"/>
                  </a:cubicBezTo>
                  <a:cubicBezTo>
                    <a:pt x="2" y="0"/>
                    <a:pt x="0" y="2"/>
                    <a:pt x="0" y="4"/>
                  </a:cubicBezTo>
                  <a:cubicBezTo>
                    <a:pt x="0" y="31"/>
                    <a:pt x="0" y="31"/>
                    <a:pt x="0" y="31"/>
                  </a:cubicBezTo>
                  <a:cubicBezTo>
                    <a:pt x="0" y="33"/>
                    <a:pt x="2" y="35"/>
                    <a:pt x="4" y="35"/>
                  </a:cubicBezTo>
                  <a:cubicBezTo>
                    <a:pt x="52" y="35"/>
                    <a:pt x="52" y="35"/>
                    <a:pt x="52" y="35"/>
                  </a:cubicBezTo>
                  <a:cubicBezTo>
                    <a:pt x="54" y="35"/>
                    <a:pt x="56" y="33"/>
                    <a:pt x="56" y="31"/>
                  </a:cubicBezTo>
                  <a:cubicBezTo>
                    <a:pt x="56" y="4"/>
                    <a:pt x="56" y="4"/>
                    <a:pt x="56" y="4"/>
                  </a:cubicBezTo>
                  <a:cubicBezTo>
                    <a:pt x="56" y="2"/>
                    <a:pt x="54" y="0"/>
                    <a:pt x="52" y="0"/>
                  </a:cubicBezTo>
                  <a:close/>
                  <a:moveTo>
                    <a:pt x="49" y="27"/>
                  </a:moveTo>
                  <a:cubicBezTo>
                    <a:pt x="49" y="29"/>
                    <a:pt x="48" y="30"/>
                    <a:pt x="46" y="30"/>
                  </a:cubicBezTo>
                  <a:cubicBezTo>
                    <a:pt x="9" y="30"/>
                    <a:pt x="9" y="30"/>
                    <a:pt x="9" y="30"/>
                  </a:cubicBezTo>
                  <a:cubicBezTo>
                    <a:pt x="7" y="30"/>
                    <a:pt x="6" y="29"/>
                    <a:pt x="6" y="27"/>
                  </a:cubicBezTo>
                  <a:cubicBezTo>
                    <a:pt x="6" y="8"/>
                    <a:pt x="6" y="8"/>
                    <a:pt x="6" y="8"/>
                  </a:cubicBezTo>
                  <a:cubicBezTo>
                    <a:pt x="6" y="6"/>
                    <a:pt x="7" y="5"/>
                    <a:pt x="9" y="5"/>
                  </a:cubicBezTo>
                  <a:cubicBezTo>
                    <a:pt x="46" y="5"/>
                    <a:pt x="46" y="5"/>
                    <a:pt x="46" y="5"/>
                  </a:cubicBezTo>
                  <a:cubicBezTo>
                    <a:pt x="48" y="5"/>
                    <a:pt x="49" y="6"/>
                    <a:pt x="49" y="8"/>
                  </a:cubicBezTo>
                  <a:lnTo>
                    <a:pt x="49" y="2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7273763" y="1974818"/>
              <a:ext cx="748924" cy="211520"/>
            </a:xfrm>
            <a:custGeom>
              <a:rect l="l" t="t" r="r" b="b"/>
              <a:pathLst>
                <a:path w="73" h="19">
                  <a:moveTo>
                    <a:pt x="67" y="3"/>
                  </a:moveTo>
                  <a:cubicBezTo>
                    <a:pt x="66" y="1"/>
                    <a:pt x="65" y="0"/>
                    <a:pt x="63" y="0"/>
                  </a:cubicBezTo>
                  <a:cubicBezTo>
                    <a:pt x="10" y="0"/>
                    <a:pt x="10" y="0"/>
                    <a:pt x="10" y="0"/>
                  </a:cubicBezTo>
                  <a:cubicBezTo>
                    <a:pt x="8" y="0"/>
                    <a:pt x="7" y="2"/>
                    <a:pt x="7" y="3"/>
                  </a:cubicBezTo>
                  <a:cubicBezTo>
                    <a:pt x="1" y="13"/>
                    <a:pt x="1" y="13"/>
                    <a:pt x="1" y="13"/>
                  </a:cubicBezTo>
                  <a:cubicBezTo>
                    <a:pt x="73" y="13"/>
                    <a:pt x="73" y="13"/>
                    <a:pt x="73" y="13"/>
                  </a:cubicBezTo>
                  <a:lnTo>
                    <a:pt x="67" y="3"/>
                  </a:lnTo>
                  <a:close/>
                  <a:moveTo>
                    <a:pt x="25" y="12"/>
                  </a:moveTo>
                  <a:cubicBezTo>
                    <a:pt x="27" y="9"/>
                    <a:pt x="27" y="9"/>
                    <a:pt x="27" y="9"/>
                  </a:cubicBezTo>
                  <a:cubicBezTo>
                    <a:pt x="47" y="9"/>
                    <a:pt x="47" y="9"/>
                    <a:pt x="47" y="9"/>
                  </a:cubicBezTo>
                  <a:cubicBezTo>
                    <a:pt x="48" y="12"/>
                    <a:pt x="48" y="12"/>
                    <a:pt x="48" y="12"/>
                  </a:cubicBezTo>
                  <a:lnTo>
                    <a:pt x="25" y="12"/>
                  </a:lnTo>
                  <a:close/>
                  <a:moveTo>
                    <a:pt x="62" y="7"/>
                  </a:moveTo>
                  <a:cubicBezTo>
                    <a:pt x="12" y="7"/>
                    <a:pt x="12" y="7"/>
                    <a:pt x="12" y="7"/>
                  </a:cubicBezTo>
                  <a:cubicBezTo>
                    <a:pt x="9" y="7"/>
                    <a:pt x="9" y="6"/>
                    <a:pt x="9" y="6"/>
                  </a:cubicBezTo>
                  <a:cubicBezTo>
                    <a:pt x="10" y="3"/>
                    <a:pt x="10" y="3"/>
                    <a:pt x="10" y="3"/>
                  </a:cubicBezTo>
                  <a:cubicBezTo>
                    <a:pt x="11" y="3"/>
                    <a:pt x="11" y="2"/>
                    <a:pt x="13" y="2"/>
                  </a:cubicBezTo>
                  <a:cubicBezTo>
                    <a:pt x="61" y="2"/>
                    <a:pt x="61" y="2"/>
                    <a:pt x="61" y="2"/>
                  </a:cubicBezTo>
                  <a:cubicBezTo>
                    <a:pt x="62" y="2"/>
                    <a:pt x="63" y="3"/>
                    <a:pt x="63" y="3"/>
                  </a:cubicBezTo>
                  <a:cubicBezTo>
                    <a:pt x="65" y="6"/>
                    <a:pt x="65" y="6"/>
                    <a:pt x="65" y="6"/>
                  </a:cubicBezTo>
                  <a:cubicBezTo>
                    <a:pt x="65" y="6"/>
                    <a:pt x="65" y="7"/>
                    <a:pt x="62" y="7"/>
                  </a:cubicBezTo>
                  <a:close/>
                  <a:moveTo>
                    <a:pt x="0" y="15"/>
                  </a:moveTo>
                  <a:cubicBezTo>
                    <a:pt x="0" y="16"/>
                    <a:pt x="2" y="17"/>
                    <a:pt x="3" y="19"/>
                  </a:cubicBezTo>
                  <a:cubicBezTo>
                    <a:pt x="70" y="19"/>
                    <a:pt x="70" y="19"/>
                    <a:pt x="70" y="19"/>
                  </a:cubicBezTo>
                  <a:cubicBezTo>
                    <a:pt x="72" y="17"/>
                    <a:pt x="73" y="16"/>
                    <a:pt x="73" y="15"/>
                  </a:cubicBezTo>
                  <a:lnTo>
                    <a:pt x="0" y="1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924196" y="1127033"/>
              <a:ext cx="1463040" cy="146304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7364596" y="1565888"/>
              <a:ext cx="575749" cy="390208"/>
            </a:xfrm>
            <a:custGeom>
              <a:rect l="l" t="t" r="r" b="b"/>
              <a:pathLst>
                <a:path w="56" h="35">
                  <a:moveTo>
                    <a:pt x="52" y="0"/>
                  </a:moveTo>
                  <a:cubicBezTo>
                    <a:pt x="4" y="0"/>
                    <a:pt x="4" y="0"/>
                    <a:pt x="4" y="0"/>
                  </a:cubicBezTo>
                  <a:cubicBezTo>
                    <a:pt x="2" y="0"/>
                    <a:pt x="0" y="2"/>
                    <a:pt x="0" y="4"/>
                  </a:cubicBezTo>
                  <a:cubicBezTo>
                    <a:pt x="0" y="31"/>
                    <a:pt x="0" y="31"/>
                    <a:pt x="0" y="31"/>
                  </a:cubicBezTo>
                  <a:cubicBezTo>
                    <a:pt x="0" y="33"/>
                    <a:pt x="2" y="35"/>
                    <a:pt x="4" y="35"/>
                  </a:cubicBezTo>
                  <a:cubicBezTo>
                    <a:pt x="52" y="35"/>
                    <a:pt x="52" y="35"/>
                    <a:pt x="52" y="35"/>
                  </a:cubicBezTo>
                  <a:cubicBezTo>
                    <a:pt x="54" y="35"/>
                    <a:pt x="56" y="33"/>
                    <a:pt x="56" y="31"/>
                  </a:cubicBezTo>
                  <a:cubicBezTo>
                    <a:pt x="56" y="4"/>
                    <a:pt x="56" y="4"/>
                    <a:pt x="56" y="4"/>
                  </a:cubicBezTo>
                  <a:cubicBezTo>
                    <a:pt x="56" y="2"/>
                    <a:pt x="54" y="0"/>
                    <a:pt x="52" y="0"/>
                  </a:cubicBezTo>
                  <a:close/>
                  <a:moveTo>
                    <a:pt x="49" y="27"/>
                  </a:moveTo>
                  <a:cubicBezTo>
                    <a:pt x="49" y="29"/>
                    <a:pt x="48" y="30"/>
                    <a:pt x="46" y="30"/>
                  </a:cubicBezTo>
                  <a:cubicBezTo>
                    <a:pt x="9" y="30"/>
                    <a:pt x="9" y="30"/>
                    <a:pt x="9" y="30"/>
                  </a:cubicBezTo>
                  <a:cubicBezTo>
                    <a:pt x="7" y="30"/>
                    <a:pt x="6" y="29"/>
                    <a:pt x="6" y="27"/>
                  </a:cubicBezTo>
                  <a:cubicBezTo>
                    <a:pt x="6" y="8"/>
                    <a:pt x="6" y="8"/>
                    <a:pt x="6" y="8"/>
                  </a:cubicBezTo>
                  <a:cubicBezTo>
                    <a:pt x="6" y="6"/>
                    <a:pt x="7" y="5"/>
                    <a:pt x="9" y="5"/>
                  </a:cubicBezTo>
                  <a:cubicBezTo>
                    <a:pt x="46" y="5"/>
                    <a:pt x="46" y="5"/>
                    <a:pt x="46" y="5"/>
                  </a:cubicBezTo>
                  <a:cubicBezTo>
                    <a:pt x="48" y="5"/>
                    <a:pt x="49" y="6"/>
                    <a:pt x="49" y="8"/>
                  </a:cubicBezTo>
                  <a:lnTo>
                    <a:pt x="49" y="2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7273763" y="1974818"/>
              <a:ext cx="748924" cy="211520"/>
            </a:xfrm>
            <a:custGeom>
              <a:rect l="l" t="t" r="r" b="b"/>
              <a:pathLst>
                <a:path w="73" h="19">
                  <a:moveTo>
                    <a:pt x="67" y="3"/>
                  </a:moveTo>
                  <a:cubicBezTo>
                    <a:pt x="66" y="1"/>
                    <a:pt x="65" y="0"/>
                    <a:pt x="63" y="0"/>
                  </a:cubicBezTo>
                  <a:cubicBezTo>
                    <a:pt x="10" y="0"/>
                    <a:pt x="10" y="0"/>
                    <a:pt x="10" y="0"/>
                  </a:cubicBezTo>
                  <a:cubicBezTo>
                    <a:pt x="8" y="0"/>
                    <a:pt x="7" y="2"/>
                    <a:pt x="7" y="3"/>
                  </a:cubicBezTo>
                  <a:cubicBezTo>
                    <a:pt x="1" y="13"/>
                    <a:pt x="1" y="13"/>
                    <a:pt x="1" y="13"/>
                  </a:cubicBezTo>
                  <a:cubicBezTo>
                    <a:pt x="73" y="13"/>
                    <a:pt x="73" y="13"/>
                    <a:pt x="73" y="13"/>
                  </a:cubicBezTo>
                  <a:lnTo>
                    <a:pt x="67" y="3"/>
                  </a:lnTo>
                  <a:close/>
                  <a:moveTo>
                    <a:pt x="25" y="12"/>
                  </a:moveTo>
                  <a:cubicBezTo>
                    <a:pt x="27" y="9"/>
                    <a:pt x="27" y="9"/>
                    <a:pt x="27" y="9"/>
                  </a:cubicBezTo>
                  <a:cubicBezTo>
                    <a:pt x="47" y="9"/>
                    <a:pt x="47" y="9"/>
                    <a:pt x="47" y="9"/>
                  </a:cubicBezTo>
                  <a:cubicBezTo>
                    <a:pt x="48" y="12"/>
                    <a:pt x="48" y="12"/>
                    <a:pt x="48" y="12"/>
                  </a:cubicBezTo>
                  <a:lnTo>
                    <a:pt x="25" y="12"/>
                  </a:lnTo>
                  <a:close/>
                  <a:moveTo>
                    <a:pt x="62" y="7"/>
                  </a:moveTo>
                  <a:cubicBezTo>
                    <a:pt x="12" y="7"/>
                    <a:pt x="12" y="7"/>
                    <a:pt x="12" y="7"/>
                  </a:cubicBezTo>
                  <a:cubicBezTo>
                    <a:pt x="9" y="7"/>
                    <a:pt x="9" y="6"/>
                    <a:pt x="9" y="6"/>
                  </a:cubicBezTo>
                  <a:cubicBezTo>
                    <a:pt x="10" y="3"/>
                    <a:pt x="10" y="3"/>
                    <a:pt x="10" y="3"/>
                  </a:cubicBezTo>
                  <a:cubicBezTo>
                    <a:pt x="11" y="3"/>
                    <a:pt x="11" y="2"/>
                    <a:pt x="13" y="2"/>
                  </a:cubicBezTo>
                  <a:cubicBezTo>
                    <a:pt x="61" y="2"/>
                    <a:pt x="61" y="2"/>
                    <a:pt x="61" y="2"/>
                  </a:cubicBezTo>
                  <a:cubicBezTo>
                    <a:pt x="62" y="2"/>
                    <a:pt x="63" y="3"/>
                    <a:pt x="63" y="3"/>
                  </a:cubicBezTo>
                  <a:cubicBezTo>
                    <a:pt x="65" y="6"/>
                    <a:pt x="65" y="6"/>
                    <a:pt x="65" y="6"/>
                  </a:cubicBezTo>
                  <a:cubicBezTo>
                    <a:pt x="65" y="6"/>
                    <a:pt x="65" y="7"/>
                    <a:pt x="62" y="7"/>
                  </a:cubicBezTo>
                  <a:close/>
                  <a:moveTo>
                    <a:pt x="0" y="15"/>
                  </a:moveTo>
                  <a:cubicBezTo>
                    <a:pt x="0" y="16"/>
                    <a:pt x="2" y="17"/>
                    <a:pt x="3" y="19"/>
                  </a:cubicBezTo>
                  <a:cubicBezTo>
                    <a:pt x="70" y="19"/>
                    <a:pt x="70" y="19"/>
                    <a:pt x="70" y="19"/>
                  </a:cubicBezTo>
                  <a:cubicBezTo>
                    <a:pt x="72" y="17"/>
                    <a:pt x="73" y="16"/>
                    <a:pt x="73" y="15"/>
                  </a:cubicBezTo>
                  <a:lnTo>
                    <a:pt x="0" y="1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 name="Group 20"/>
          <p:cNvGrpSpPr/>
          <p:nvPr/>
        </p:nvGrpSpPr>
        <p:grpSpPr>
          <a:xfrm>
            <a:off x="6924196" y="4151964"/>
            <a:ext cx="1463040" cy="1463040"/>
            <a:chOff x="6924196" y="4151964"/>
            <a:chExt cx="1463040" cy="1463040"/>
          </a:xfrm>
        </p:grpSpPr>
        <p:sp>
          <p:nvSpPr>
            <p:cNvPr id="21" name="AutoShape 21"/>
            <p:cNvSpPr/>
            <p:nvPr/>
          </p:nvSpPr>
          <p:spPr>
            <a:xfrm>
              <a:off x="7285470" y="4642335"/>
              <a:ext cx="725508" cy="572110"/>
            </a:xfrm>
            <a:prstGeom prst="wedgeEllipseCallou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924196" y="4151964"/>
              <a:ext cx="1463040" cy="146304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285470" y="4642335"/>
              <a:ext cx="725508" cy="572110"/>
            </a:xfrm>
            <a:prstGeom prst="wedgeEllipseCallou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4" name="AutoShape 24"/>
          <p:cNvSpPr/>
          <p:nvPr/>
        </p:nvSpPr>
        <p:spPr>
          <a:xfrm>
            <a:off x="455981" y="2535936"/>
            <a:ext cx="2746302"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chemeClr val="accent1">
                    <a:alpha val="100000"/>
                  </a:schemeClr>
                </a:solidFill>
                <a:latin typeface="Microsoft Yahei"/>
                <a:ea typeface="Microsoft Yahei"/>
                <a:cs typeface="Microsoft Yahei"/>
              </a:rPr>
              <a:t>月度考核</a:t>
            </a:r>
            <a:endParaRPr lang="en-US" sz="1100"/>
          </a:p>
        </p:txBody>
      </p:sp>
      <p:sp>
        <p:nvSpPr>
          <p:cNvPr id="25" name="AutoShape 25"/>
          <p:cNvSpPr/>
          <p:nvPr/>
        </p:nvSpPr>
        <p:spPr>
          <a:xfrm>
            <a:off x="8503125" y="1054893"/>
            <a:ext cx="2746302"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chemeClr val="accent1">
                    <a:alpha val="100000"/>
                  </a:schemeClr>
                </a:solidFill>
                <a:latin typeface="Microsoft Yahei"/>
                <a:ea typeface="Microsoft Yahei"/>
                <a:cs typeface="Microsoft Yahei"/>
              </a:rPr>
              <a:t>季度考核</a:t>
            </a:r>
            <a:endParaRPr lang="en-US" sz="1100"/>
          </a:p>
        </p:txBody>
      </p:sp>
      <p:sp>
        <p:nvSpPr>
          <p:cNvPr id="26" name="AutoShape 26"/>
          <p:cNvSpPr/>
          <p:nvPr/>
        </p:nvSpPr>
        <p:spPr>
          <a:xfrm>
            <a:off x="8503125" y="4009655"/>
            <a:ext cx="2746302"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chemeClr val="accent1">
                    <a:alpha val="100000"/>
                  </a:schemeClr>
                </a:solidFill>
                <a:latin typeface="Microsoft Yahei"/>
                <a:ea typeface="Microsoft Yahei"/>
                <a:cs typeface="Microsoft Yahei"/>
              </a:rPr>
              <a:t>年度考核</a:t>
            </a:r>
            <a:endParaRPr lang="en-US" sz="1100"/>
          </a:p>
        </p:txBody>
      </p:sp>
      <p:grpSp>
        <p:nvGrpSpPr>
          <p:cNvPr id="27" name="Group 27"/>
          <p:cNvGrpSpPr/>
          <p:nvPr/>
        </p:nvGrpSpPr>
        <p:grpSpPr>
          <a:xfrm>
            <a:off x="454963" y="93878"/>
            <a:ext cx="10641129" cy="914400"/>
            <a:chOff x="454963" y="93878"/>
            <a:chExt cx="10641129" cy="914400"/>
          </a:xfrm>
        </p:grpSpPr>
        <p:sp>
          <p:nvSpPr>
            <p:cNvPr id="28" name="AutoShape 2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考核周期与频次安排</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https://d.book118.com/668122077003006034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79</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2024-09-12T04:22:50.588</cp:lastPrinted>
  <dcterms:created xsi:type="dcterms:W3CDTF">2024-09-11T20:22:50Z</dcterms:created>
  <dcterms:modified xsi:type="dcterms:W3CDTF">2024-09-11T20:22:52Z</dcterms:modified>
</cp:coreProperties>
</file>