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6911975" cy="3889375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62896B-3D32-4782-98DF-63C2BF5ED3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B0C4EE-101D-4A08-8A3E-23F58734FF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8C7AE5-624F-42B7-AC5E-1F1B43E33B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C1898B-2F26-4590-AB6C-7134CDBF7B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0BE9138-C13D-425B-A50A-209944D057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541E06B-FD0A-40B0-AB34-470524DC7D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283CFF0-95AD-4A7C-9C97-81AE0E495B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E867BF-AB5B-4396-8ED8-BBCFDD6A40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FF6A4A-6175-401D-A96D-CD5FA35B6A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0FAE76-CF0B-4BA9-AEF7-4BF9269432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C47C22-2B43-4D17-8CF4-B63CC07730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8398" y="1208227"/>
            <a:ext cx="5875179" cy="83369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36796" y="2203979"/>
            <a:ext cx="4838383" cy="99395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8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17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25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34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516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68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5998" y="2499284"/>
            <a:ext cx="5875179" cy="772473"/>
          </a:xfrm>
        </p:spPr>
        <p:txBody>
          <a:bodyPr anchor="t"/>
          <a:lstStyle>
            <a:lvl1pPr algn="l">
              <a:defRPr sz="27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5998" y="1648484"/>
            <a:ext cx="5875179" cy="850800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30861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1722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3pPr>
            <a:lvl4pPr marL="92583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23444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85166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216027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46888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45599" y="907521"/>
            <a:ext cx="3052789" cy="2566808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513587" y="907521"/>
            <a:ext cx="3052789" cy="2566808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5599" y="870608"/>
            <a:ext cx="3053989" cy="36282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8610" indent="0">
              <a:buNone/>
              <a:defRPr sz="1400" b="1"/>
            </a:lvl2pPr>
            <a:lvl3pPr marL="617220" indent="0">
              <a:buNone/>
              <a:defRPr sz="1200" b="1"/>
            </a:lvl3pPr>
            <a:lvl4pPr marL="925830" indent="0">
              <a:buNone/>
              <a:defRPr sz="1100" b="1"/>
            </a:lvl4pPr>
            <a:lvl5pPr marL="1234440" indent="0">
              <a:buNone/>
              <a:defRPr sz="1100" b="1"/>
            </a:lvl5pPr>
            <a:lvl6pPr marL="1543050" indent="0">
              <a:buNone/>
              <a:defRPr sz="1100" b="1"/>
            </a:lvl6pPr>
            <a:lvl7pPr marL="1851660" indent="0">
              <a:buNone/>
              <a:defRPr sz="1100" b="1"/>
            </a:lvl7pPr>
            <a:lvl8pPr marL="2160270" indent="0">
              <a:buNone/>
              <a:defRPr sz="1100" b="1"/>
            </a:lvl8pPr>
            <a:lvl9pPr marL="2468880" indent="0">
              <a:buNone/>
              <a:defRPr sz="11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5599" y="1233436"/>
            <a:ext cx="3053989" cy="224089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511188" y="870608"/>
            <a:ext cx="3055189" cy="36282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8610" indent="0">
              <a:buNone/>
              <a:defRPr sz="1400" b="1"/>
            </a:lvl2pPr>
            <a:lvl3pPr marL="617220" indent="0">
              <a:buNone/>
              <a:defRPr sz="1200" b="1"/>
            </a:lvl3pPr>
            <a:lvl4pPr marL="925830" indent="0">
              <a:buNone/>
              <a:defRPr sz="1100" b="1"/>
            </a:lvl4pPr>
            <a:lvl5pPr marL="1234440" indent="0">
              <a:buNone/>
              <a:defRPr sz="1100" b="1"/>
            </a:lvl5pPr>
            <a:lvl6pPr marL="1543050" indent="0">
              <a:buNone/>
              <a:defRPr sz="1100" b="1"/>
            </a:lvl6pPr>
            <a:lvl7pPr marL="1851660" indent="0">
              <a:buNone/>
              <a:defRPr sz="1100" b="1"/>
            </a:lvl7pPr>
            <a:lvl8pPr marL="2160270" indent="0">
              <a:buNone/>
              <a:defRPr sz="1100" b="1"/>
            </a:lvl8pPr>
            <a:lvl9pPr marL="2468880" indent="0">
              <a:buNone/>
              <a:defRPr sz="11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511188" y="1233436"/>
            <a:ext cx="3055189" cy="224089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5599" y="154855"/>
            <a:ext cx="2273992" cy="659033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02390" y="154855"/>
            <a:ext cx="3863986" cy="3319474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5599" y="813888"/>
            <a:ext cx="2273992" cy="2660441"/>
          </a:xfrm>
        </p:spPr>
        <p:txBody>
          <a:bodyPr/>
          <a:lstStyle>
            <a:lvl1pPr marL="0" indent="0">
              <a:buNone/>
              <a:defRPr sz="900"/>
            </a:lvl1pPr>
            <a:lvl2pPr marL="308610" indent="0">
              <a:buNone/>
              <a:defRPr sz="800"/>
            </a:lvl2pPr>
            <a:lvl3pPr marL="617220" indent="0">
              <a:buNone/>
              <a:defRPr sz="700"/>
            </a:lvl3pPr>
            <a:lvl4pPr marL="925830" indent="0">
              <a:buNone/>
              <a:defRPr sz="600"/>
            </a:lvl4pPr>
            <a:lvl5pPr marL="1234440" indent="0">
              <a:buNone/>
              <a:defRPr sz="600"/>
            </a:lvl5pPr>
            <a:lvl6pPr marL="1543050" indent="0">
              <a:buNone/>
              <a:defRPr sz="600"/>
            </a:lvl6pPr>
            <a:lvl7pPr marL="1851660" indent="0">
              <a:buNone/>
              <a:defRPr sz="600"/>
            </a:lvl7pPr>
            <a:lvl8pPr marL="2160270" indent="0">
              <a:buNone/>
              <a:defRPr sz="600"/>
            </a:lvl8pPr>
            <a:lvl9pPr marL="2468880" indent="0">
              <a:buNone/>
              <a:defRPr sz="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54795" y="2722562"/>
            <a:ext cx="4147185" cy="321414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54795" y="347523"/>
            <a:ext cx="4147185" cy="2333625"/>
          </a:xfrm>
        </p:spPr>
        <p:txBody>
          <a:bodyPr/>
          <a:lstStyle>
            <a:lvl1pPr marL="0" indent="0">
              <a:buNone/>
              <a:defRPr sz="2200"/>
            </a:lvl1pPr>
            <a:lvl2pPr marL="308610" indent="0">
              <a:buNone/>
              <a:defRPr sz="1900"/>
            </a:lvl2pPr>
            <a:lvl3pPr marL="617220" indent="0">
              <a:buNone/>
              <a:defRPr sz="1600"/>
            </a:lvl3pPr>
            <a:lvl4pPr marL="925830" indent="0">
              <a:buNone/>
              <a:defRPr sz="1400"/>
            </a:lvl4pPr>
            <a:lvl5pPr marL="1234440" indent="0">
              <a:buNone/>
              <a:defRPr sz="1400"/>
            </a:lvl5pPr>
            <a:lvl6pPr marL="1543050" indent="0">
              <a:buNone/>
              <a:defRPr sz="1400"/>
            </a:lvl6pPr>
            <a:lvl7pPr marL="1851660" indent="0">
              <a:buNone/>
              <a:defRPr sz="1400"/>
            </a:lvl7pPr>
            <a:lvl8pPr marL="2160270" indent="0">
              <a:buNone/>
              <a:defRPr sz="1400"/>
            </a:lvl8pPr>
            <a:lvl9pPr marL="2468880" indent="0">
              <a:buNone/>
              <a:defRPr sz="14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54795" y="3043976"/>
            <a:ext cx="4147185" cy="456461"/>
          </a:xfrm>
        </p:spPr>
        <p:txBody>
          <a:bodyPr/>
          <a:lstStyle>
            <a:lvl1pPr marL="0" indent="0">
              <a:buNone/>
              <a:defRPr sz="900"/>
            </a:lvl1pPr>
            <a:lvl2pPr marL="308610" indent="0">
              <a:buNone/>
              <a:defRPr sz="800"/>
            </a:lvl2pPr>
            <a:lvl3pPr marL="617220" indent="0">
              <a:buNone/>
              <a:defRPr sz="700"/>
            </a:lvl3pPr>
            <a:lvl4pPr marL="925830" indent="0">
              <a:buNone/>
              <a:defRPr sz="600"/>
            </a:lvl4pPr>
            <a:lvl5pPr marL="1234440" indent="0">
              <a:buNone/>
              <a:defRPr sz="600"/>
            </a:lvl5pPr>
            <a:lvl6pPr marL="1543050" indent="0">
              <a:buNone/>
              <a:defRPr sz="600"/>
            </a:lvl6pPr>
            <a:lvl7pPr marL="1851660" indent="0">
              <a:buNone/>
              <a:defRPr sz="600"/>
            </a:lvl7pPr>
            <a:lvl8pPr marL="2160270" indent="0">
              <a:buNone/>
              <a:defRPr sz="600"/>
            </a:lvl8pPr>
            <a:lvl9pPr marL="2468880" indent="0">
              <a:buNone/>
              <a:defRPr sz="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5011182" y="155756"/>
            <a:ext cx="1555194" cy="331857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5599" y="155756"/>
            <a:ext cx="4550384" cy="331857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5599" y="155755"/>
            <a:ext cx="6220778" cy="648229"/>
          </a:xfrm>
          <a:prstGeom prst="rect">
            <a:avLst/>
          </a:prstGeom>
        </p:spPr>
        <p:txBody>
          <a:bodyPr vert="horz" lIns="61722" tIns="30861" rIns="61722" bIns="30861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5599" y="907521"/>
            <a:ext cx="6220778" cy="2566808"/>
          </a:xfrm>
          <a:prstGeom prst="rect">
            <a:avLst/>
          </a:prstGeom>
        </p:spPr>
        <p:txBody>
          <a:bodyPr vert="horz" lIns="61722" tIns="30861" rIns="61722" bIns="30861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5599" y="3604875"/>
            <a:ext cx="1612794" cy="207073"/>
          </a:xfrm>
          <a:prstGeom prst="rect">
            <a:avLst/>
          </a:prstGeom>
        </p:spPr>
        <p:txBody>
          <a:bodyPr vert="horz" lIns="61722" tIns="30861" rIns="61722" bIns="30861" rtlCol="0" anchor="ctr"/>
          <a:lstStyle>
            <a:defPPr>
              <a:defRPr lang="zh-CN"/>
            </a:defPPr>
            <a:lvl1pPr marL="0" algn="l" defTabSz="61722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61592" y="3604875"/>
            <a:ext cx="2188792" cy="207073"/>
          </a:xfrm>
          <a:prstGeom prst="rect">
            <a:avLst/>
          </a:prstGeom>
        </p:spPr>
        <p:txBody>
          <a:bodyPr vert="horz" lIns="61722" tIns="30861" rIns="61722" bIns="30861" rtlCol="0" anchor="ctr"/>
          <a:lstStyle>
            <a:defPPr>
              <a:defRPr lang="zh-CN"/>
            </a:defPPr>
            <a:lvl1pPr marL="0" algn="ctr" defTabSz="61722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53582" y="3604875"/>
            <a:ext cx="1612794" cy="207073"/>
          </a:xfrm>
          <a:prstGeom prst="rect">
            <a:avLst/>
          </a:prstGeom>
        </p:spPr>
        <p:txBody>
          <a:bodyPr vert="horz" lIns="61722" tIns="30861" rIns="61722" bIns="30861" rtlCol="0" anchor="ctr"/>
          <a:lstStyle>
            <a:defPPr>
              <a:defRPr lang="zh-CN"/>
            </a:defPPr>
            <a:lvl1pPr marL="0" algn="r" defTabSz="61722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617220" rtl="0" eaLnBrk="1" latinLnBrk="0" hangingPunct="1"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1775" indent="-231775" algn="l" defTabSz="61722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01650" indent="-193040" algn="l" defTabSz="617220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771525" indent="-154305" algn="l" defTabSz="61722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80135" indent="-154305" algn="l" defTabSz="61722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88745" indent="-154305" algn="l" defTabSz="617220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97355" indent="-154305" algn="l" defTabSz="61722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05965" indent="-154305" algn="l" defTabSz="61722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14575" indent="-154305" algn="l" defTabSz="61722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623185" indent="-154305" algn="l" defTabSz="61722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172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8610" algn="l" defTabSz="6172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17220" algn="l" defTabSz="6172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25830" algn="l" defTabSz="6172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algn="l" defTabSz="6172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43050" algn="l" defTabSz="6172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51660" algn="l" defTabSz="6172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60270" algn="l" defTabSz="6172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algn="l" defTabSz="6172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slide" Target="slide3.xml" TargetMode="Internal" /><Relationship Id="rId3" Type="http://schemas.openxmlformats.org/officeDocument/2006/relationships/image" Target="../media/image2.jpeg" /><Relationship Id="rId4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slide" Target="slide3.xml" TargetMode="Internal" /><Relationship Id="rId3" Type="http://schemas.openxmlformats.org/officeDocument/2006/relationships/slide" Target="slide4.xml" TargetMode="Internal" /><Relationship Id="rId4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slide" Target="slide5.xml" TargetMode="Internal" /><Relationship Id="rId3" Type="http://schemas.openxmlformats.org/officeDocument/2006/relationships/image" Target="../media/image3.jpeg" /><Relationship Id="rId4" Type="http://schemas.openxmlformats.org/officeDocument/2006/relationships/slide" Target="slide3.xml" TargetMode="Internal" /><Relationship Id="rId5" Type="http://schemas.openxmlformats.org/officeDocument/2006/relationships/slide" Target="slide4.xml" TargetMode="Internal" /><Relationship Id="rId6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9.jpeg" /><Relationship Id="rId11" Type="http://schemas.openxmlformats.org/officeDocument/2006/relationships/image" Target="../media/image1.jpeg" /><Relationship Id="rId2" Type="http://schemas.openxmlformats.org/officeDocument/2006/relationships/slide" Target="slide5.xml" TargetMode="Internal" /><Relationship Id="rId3" Type="http://schemas.openxmlformats.org/officeDocument/2006/relationships/slide" Target="slide3.xml" TargetMode="Internal" /><Relationship Id="rId4" Type="http://schemas.openxmlformats.org/officeDocument/2006/relationships/slide" Target="slide4.xml" TargetMode="Internal" /><Relationship Id="rId5" Type="http://schemas.openxmlformats.org/officeDocument/2006/relationships/image" Target="../media/image4.jpeg" /><Relationship Id="rId6" Type="http://schemas.openxmlformats.org/officeDocument/2006/relationships/image" Target="../media/image5.jpeg" /><Relationship Id="rId7" Type="http://schemas.openxmlformats.org/officeDocument/2006/relationships/image" Target="../media/image6.jpeg" /><Relationship Id="rId8" Type="http://schemas.openxmlformats.org/officeDocument/2006/relationships/image" Target="../media/image7.jpeg" /><Relationship Id="rId9" Type="http://schemas.openxmlformats.org/officeDocument/2006/relationships/image" Target="../media/image8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slide" Target="slide4.xml" TargetMode="Internal" /><Relationship Id="rId11" Type="http://schemas.openxmlformats.org/officeDocument/2006/relationships/image" Target="../media/image14.jpeg" /><Relationship Id="rId12" Type="http://schemas.openxmlformats.org/officeDocument/2006/relationships/image" Target="../media/image15.jpeg" /><Relationship Id="rId13" Type="http://schemas.openxmlformats.org/officeDocument/2006/relationships/image" Target="../media/image1.jpeg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Relationship Id="rId5" Type="http://schemas.openxmlformats.org/officeDocument/2006/relationships/image" Target="../media/image12.jpeg" /><Relationship Id="rId6" Type="http://schemas.openxmlformats.org/officeDocument/2006/relationships/image" Target="../media/image13.jpeg" /><Relationship Id="rId7" Type="http://schemas.openxmlformats.org/officeDocument/2006/relationships/slide" Target="slide5.xml" TargetMode="Internal" /><Relationship Id="rId8" Type="http://schemas.openxmlformats.org/officeDocument/2006/relationships/slide" Target="slide7.xml" TargetMode="Internal" /><Relationship Id="rId9" Type="http://schemas.openxmlformats.org/officeDocument/2006/relationships/slide" Target="slide3.xml" TargetMode="Interna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slide" Target="slide5.xml" TargetMode="Internal" /><Relationship Id="rId3" Type="http://schemas.openxmlformats.org/officeDocument/2006/relationships/slide" Target="slide7.xml" TargetMode="Internal" /><Relationship Id="rId4" Type="http://schemas.openxmlformats.org/officeDocument/2006/relationships/slide" Target="slide3.xml" TargetMode="Internal" /><Relationship Id="rId5" Type="http://schemas.openxmlformats.org/officeDocument/2006/relationships/slide" Target="slide4.xml" TargetMode="Internal" /><Relationship Id="rId6" Type="http://schemas.openxmlformats.org/officeDocument/2006/relationships/image" Target="../media/image16.jpeg" /><Relationship Id="rId7" Type="http://schemas.openxmlformats.org/officeDocument/2006/relationships/image" Target="../media/image17.jpeg" /><Relationship Id="rId8" Type="http://schemas.openxmlformats.org/officeDocument/2006/relationships/image" Target="../media/image18.png" /><Relationship Id="rId9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slide" Target="slide5.xml" TargetMode="Internal" /><Relationship Id="rId6" Type="http://schemas.openxmlformats.org/officeDocument/2006/relationships/slide" Target="slide7.xml" TargetMode="Internal" /><Relationship Id="rId7" Type="http://schemas.openxmlformats.org/officeDocument/2006/relationships/slide" Target="slide3.xml" TargetMode="Internal" /><Relationship Id="rId8" Type="http://schemas.openxmlformats.org/officeDocument/2006/relationships/slide" Target="slide4.xml" TargetMode="Internal" /><Relationship Id="rId9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slide" Target="slide3.xml" TargetMode="Internal" /><Relationship Id="rId3" Type="http://schemas.openxmlformats.org/officeDocument/2006/relationships/slide" Target="slide4.xml" TargetMode="Internal" /><Relationship Id="rId4" Type="http://schemas.openxmlformats.org/officeDocument/2006/relationships/slide" Target="slide5.xml" TargetMode="Internal" /><Relationship Id="rId5" Type="http://schemas.openxmlformats.org/officeDocument/2006/relationships/slide" Target="slide10.xml" TargetMode="Internal" /><Relationship Id="rId6" Type="http://schemas.openxmlformats.org/officeDocument/2006/relationships/slide" Target="slide7.xml" TargetMode="Internal" /><Relationship Id="rId7" Type="http://schemas.openxmlformats.org/officeDocument/2006/relationships/image" Target="../media/image22.jpeg" /><Relationship Id="rId8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8134113034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 </a:t>
            </a:r>
            <a:br>
              <a:rPr lang="en-US" altLang="zh-CN"/>
            </a:br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863700" y="1172631"/>
            <a:ext cx="5688632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化疗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注药</a:t>
            </a:r>
            <a:r>
              <a:rPr lang="zh-CN" altLang="en-US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泵</a:t>
            </a:r>
            <a:endParaRPr lang="en-US" altLang="zh-CN" sz="2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   </a:t>
            </a:r>
            <a:r>
              <a:rPr lang="en-US" altLang="zh-CN" sz="1400" b="1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DDB-Ⅰ-1H</a:t>
            </a:r>
            <a:r>
              <a:rPr lang="en-US" altLang="zh-CN" sz="1400" b="1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TextBox 11"/>
          <p:cNvSpPr txBox="1"/>
          <p:nvPr/>
        </p:nvSpPr>
        <p:spPr>
          <a:xfrm>
            <a:off x="935708" y="943510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目  录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99803" y="1069527"/>
            <a:ext cx="2880320" cy="188327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b="1" u="dash" kern="5000">
                <a:solidFill>
                  <a:srgbClr val="00B0F0"/>
                </a:solidFill>
                <a:uFill>
                  <a:solidFill>
                    <a:schemeClr val="bg1"/>
                  </a:solidFill>
                </a:uFill>
                <a:latin typeface="微软雅黑" panose="020b0503020204020204" pitchFamily="34" charset="-122"/>
                <a:ea typeface="微软雅黑" panose="020b0503020204020204" pitchFamily="34" charset="-122"/>
              </a:rPr>
              <a:t>一、适用范围及功能</a:t>
            </a:r>
            <a:endParaRPr lang="zh-CN" altLang="en-US" b="1" u="dash" kern="5000">
              <a:solidFill>
                <a:srgbClr val="00B0F0"/>
              </a:solidFill>
              <a:uFill>
                <a:solidFill>
                  <a:schemeClr val="bg1"/>
                </a:solidFill>
              </a:u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b="1" u="dash" kern="5000">
                <a:solidFill>
                  <a:srgbClr val="00B0F0"/>
                </a:solidFill>
                <a:uFill>
                  <a:solidFill>
                    <a:schemeClr val="bg1"/>
                  </a:solidFill>
                </a:uFill>
                <a:latin typeface="微软雅黑" panose="020b0503020204020204" pitchFamily="34" charset="-122"/>
                <a:ea typeface="微软雅黑" panose="020b0503020204020204" pitchFamily="34" charset="-122"/>
              </a:rPr>
              <a:t>二、性能指标</a:t>
            </a:r>
            <a:endParaRPr lang="en-US" altLang="zh-CN" b="1" u="dash" kern="5000">
              <a:solidFill>
                <a:srgbClr val="00B0F0"/>
              </a:solidFill>
              <a:uFill>
                <a:solidFill>
                  <a:schemeClr val="bg1"/>
                </a:solidFill>
              </a:u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b="1" u="dash" kern="5000">
                <a:solidFill>
                  <a:srgbClr val="00B0F0"/>
                </a:solidFill>
                <a:uFill>
                  <a:solidFill>
                    <a:schemeClr val="bg1"/>
                  </a:solidFill>
                </a:uFill>
                <a:latin typeface="微软雅黑" panose="020b0503020204020204" pitchFamily="34" charset="-122"/>
                <a:ea typeface="微软雅黑" panose="020b0503020204020204" pitchFamily="34" charset="-122"/>
              </a:rPr>
              <a:t>三、操作方法</a:t>
            </a:r>
            <a:endParaRPr lang="en-US" altLang="zh-CN" b="1" u="dash" kern="5000">
              <a:solidFill>
                <a:srgbClr val="00B0F0"/>
              </a:solidFill>
              <a:uFill>
                <a:solidFill>
                  <a:schemeClr val="bg1"/>
                </a:solidFill>
              </a:u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b="1" u="dash" kern="5000">
                <a:solidFill>
                  <a:srgbClr val="00B0F0"/>
                </a:solidFill>
                <a:uFill>
                  <a:solidFill>
                    <a:schemeClr val="bg1"/>
                  </a:solidFill>
                </a:uFill>
                <a:latin typeface="微软雅黑" panose="020b0503020204020204" pitchFamily="34" charset="-122"/>
                <a:ea typeface="微软雅黑" panose="020b0503020204020204" pitchFamily="34" charset="-122"/>
              </a:rPr>
              <a:t>四、报警显示及处理</a:t>
            </a:r>
            <a:endParaRPr lang="en-US" altLang="zh-CN" b="1" u="dash" kern="5000">
              <a:solidFill>
                <a:srgbClr val="00B0F0"/>
              </a:solidFill>
              <a:uFill>
                <a:solidFill>
                  <a:schemeClr val="bg1"/>
                </a:solidFill>
              </a:u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b="1" u="dash" kern="5000">
                <a:solidFill>
                  <a:srgbClr val="00B0F0"/>
                </a:solidFill>
                <a:uFill>
                  <a:solidFill>
                    <a:schemeClr val="bg1"/>
                  </a:solidFill>
                </a:uFill>
                <a:latin typeface="微软雅黑" panose="020b0503020204020204" pitchFamily="34" charset="-122"/>
                <a:ea typeface="微软雅黑" panose="020b0503020204020204" pitchFamily="34" charset="-122"/>
              </a:rPr>
              <a:t>五、注意事项</a:t>
            </a:r>
            <a:endParaRPr lang="en-US" altLang="zh-CN" b="1" u="dash" kern="5000">
              <a:solidFill>
                <a:srgbClr val="00B0F0"/>
              </a:solidFill>
              <a:uFill>
                <a:solidFill>
                  <a:schemeClr val="bg1"/>
                </a:solidFill>
              </a:uFill>
              <a:latin typeface="微软雅黑" panose="020b0503020204020204" pitchFamily="34" charset="-122"/>
              <a:ea typeface="微软雅黑" panose="020b0503020204020204" pitchFamily="34" charset="-122"/>
              <a:hlinkClick action="ppaction://hlinksldjump?num=19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H="1">
            <a:off x="1727795" y="944555"/>
            <a:ext cx="15268" cy="1936236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TextBox 20"/>
          <p:cNvSpPr txBox="1"/>
          <p:nvPr/>
        </p:nvSpPr>
        <p:spPr>
          <a:xfrm>
            <a:off x="215627" y="3600871"/>
            <a:ext cx="1944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</a:rPr>
              <a:t>any perfect</a:t>
            </a:r>
            <a:r>
              <a:rPr lang="en-US" altLang="zh-CN" sz="1000" b="1" baseline="0">
                <a:latin typeface="微软雅黑" panose="020b0503020204020204" pitchFamily="34" charset="-122"/>
                <a:ea typeface="微软雅黑" panose="020b0503020204020204" pitchFamily="34" charset="-122"/>
              </a:rPr>
              <a:t> on next</a:t>
            </a:r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zh-CN" altLang="en-US" sz="1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2715" y="373051"/>
            <a:ext cx="2059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化疗注药泵 </a:t>
            </a:r>
            <a:r>
              <a:rPr lang="en-US" altLang="zh-CN" sz="1400" b="1">
                <a:latin typeface="+mn-ea"/>
              </a:rPr>
              <a:t>DDB-Ⅰ-1H</a:t>
            </a:r>
            <a:endParaRPr lang="zh-CN" altLang="en-US" sz="1300" b="1">
              <a:latin typeface="+mn-ea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1734622" y="813478"/>
            <a:ext cx="6853" cy="2205984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11"/>
          <p:cNvSpPr>
            <a:spLocks noChangeArrowheads="1"/>
          </p:cNvSpPr>
          <p:nvPr/>
        </p:nvSpPr>
        <p:spPr bwMode="auto">
          <a:xfrm>
            <a:off x="1583779" y="1009054"/>
            <a:ext cx="301686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●</a:t>
            </a:r>
            <a:endParaRPr lang="zh-CN" altLang="en-US" sz="1400"/>
          </a:p>
        </p:txBody>
      </p:sp>
      <p:sp>
        <p:nvSpPr>
          <p:cNvPr id="22" name="TextBox 21"/>
          <p:cNvSpPr txBox="1"/>
          <p:nvPr/>
        </p:nvSpPr>
        <p:spPr>
          <a:xfrm>
            <a:off x="1871811" y="2357958"/>
            <a:ext cx="3084374" cy="666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zh-CN" sz="1400" b="1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给药途径</a:t>
            </a:r>
            <a:r>
              <a:rPr lang="en-US" altLang="zh-CN" sz="1400" b="1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r>
              <a:rPr lang="zh-CN" altLang="zh-CN" sz="1400" b="1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给药模式</a:t>
            </a:r>
            <a:endParaRPr lang="en-US" altLang="zh-CN" sz="1400" b="1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8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--------------------------            -------------------------</a:t>
            </a:r>
            <a:endParaRPr lang="zh-CN" altLang="en-US" sz="800" b="1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ts val="400"/>
              </a:lnSpc>
            </a:pPr>
            <a:endParaRPr lang="en-US" altLang="zh-CN" sz="500" b="1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b="1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b="1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静脉给药</a:t>
            </a:r>
            <a:r>
              <a:rPr lang="en-US" altLang="zh-CN" b="1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</a:t>
            </a:r>
            <a:r>
              <a:rPr lang="zh-CN" altLang="zh-CN" b="1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持续给药</a:t>
            </a:r>
            <a:endParaRPr lang="en-US" altLang="zh-CN" b="1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812913" y="923508"/>
            <a:ext cx="3143272" cy="1018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适用范围 </a:t>
            </a:r>
            <a:endParaRPr lang="en-US" altLang="zh-CN" sz="1400" b="1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8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---------------------------------------------------------------</a:t>
            </a:r>
            <a:endParaRPr lang="zh-CN" altLang="en-US" sz="800" b="1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ts val="300"/>
              </a:lnSpc>
            </a:pPr>
            <a:endParaRPr lang="en-US" altLang="zh-CN" sz="5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ts val="300"/>
              </a:lnSpc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b="1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b="1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配合液袋，小剂量持续或间断输注药物，</a:t>
            </a:r>
            <a:r>
              <a:rPr lang="zh-CN" altLang="zh-CN" b="1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用于癌症患者的化疗</a:t>
            </a:r>
            <a:r>
              <a:rPr lang="zh-CN" altLang="zh-CN" b="1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b="1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74451" y="1008583"/>
            <a:ext cx="1453344" cy="1705759"/>
            <a:chOff x="263051" y="1368623"/>
            <a:chExt cx="1453344" cy="1705759"/>
          </a:xfrm>
        </p:grpSpPr>
        <p:sp>
          <p:nvSpPr>
            <p:cNvPr id="25" name="TextBox 24">
              <a:hlinkClick r:id="rId2" action="ppaction://hlinksldjump?num=3"/>
            </p:cNvPr>
            <p:cNvSpPr txBox="1"/>
            <p:nvPr/>
          </p:nvSpPr>
          <p:spPr>
            <a:xfrm>
              <a:off x="431651" y="1368623"/>
              <a:ext cx="12847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适用范围及功能</a:t>
              </a:r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TextBox 25">
              <a:hlinkClick action="ppaction://noaction"/>
            </p:cNvPr>
            <p:cNvSpPr txBox="1"/>
            <p:nvPr/>
          </p:nvSpPr>
          <p:spPr>
            <a:xfrm>
              <a:off x="348243" y="2448743"/>
              <a:ext cx="13567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报警显示及处理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48243" y="1725813"/>
              <a:ext cx="13098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性能指标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48243" y="2083003"/>
              <a:ext cx="1356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操作方法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63051" y="2797383"/>
              <a:ext cx="13813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注意事项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4" name="图片 23" descr="图片包含 微波炉, 小, 塑料, 袋子&#10;&#10;描述已自动生成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59148">
            <a:off x="4615893" y="1138249"/>
            <a:ext cx="2205986" cy="16544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TextBox 20"/>
          <p:cNvSpPr txBox="1"/>
          <p:nvPr/>
        </p:nvSpPr>
        <p:spPr>
          <a:xfrm>
            <a:off x="215627" y="3600871"/>
            <a:ext cx="1944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</a:rPr>
              <a:t>any perfect</a:t>
            </a:r>
            <a:r>
              <a:rPr lang="en-US" altLang="zh-CN" sz="1000" b="1" baseline="0">
                <a:latin typeface="微软雅黑" panose="020b0503020204020204" pitchFamily="34" charset="-122"/>
                <a:ea typeface="微软雅黑" panose="020b0503020204020204" pitchFamily="34" charset="-122"/>
              </a:rPr>
              <a:t> on next</a:t>
            </a:r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zh-CN" altLang="en-US" sz="1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1741185" y="1080591"/>
            <a:ext cx="290" cy="204712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11"/>
          <p:cNvSpPr>
            <a:spLocks noChangeArrowheads="1"/>
          </p:cNvSpPr>
          <p:nvPr/>
        </p:nvSpPr>
        <p:spPr bwMode="auto">
          <a:xfrm>
            <a:off x="1583779" y="1440631"/>
            <a:ext cx="301686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●</a:t>
            </a:r>
            <a:endParaRPr lang="zh-CN" altLang="en-US" sz="1400"/>
          </a:p>
        </p:txBody>
      </p:sp>
      <p:sp>
        <p:nvSpPr>
          <p:cNvPr id="34" name="TextBox 33"/>
          <p:cNvSpPr txBox="1"/>
          <p:nvPr/>
        </p:nvSpPr>
        <p:spPr>
          <a:xfrm>
            <a:off x="1655787" y="576535"/>
            <a:ext cx="439045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性能指标</a:t>
            </a:r>
            <a:endParaRPr lang="en-US" altLang="zh-CN" sz="1400" b="1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8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---------------------------------------------------------------------------------------</a:t>
            </a:r>
            <a:endParaRPr lang="zh-CN" altLang="en-US" sz="13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74935" y="1080591"/>
            <a:ext cx="1452860" cy="1705759"/>
            <a:chOff x="263535" y="1368623"/>
            <a:chExt cx="1452860" cy="1705759"/>
          </a:xfrm>
        </p:grpSpPr>
        <p:sp>
          <p:nvSpPr>
            <p:cNvPr id="22" name="TextBox 21">
              <a:hlinkClick r:id="rId2" action="ppaction://hlinksldjump?num=3"/>
            </p:cNvPr>
            <p:cNvSpPr txBox="1"/>
            <p:nvPr/>
          </p:nvSpPr>
          <p:spPr>
            <a:xfrm>
              <a:off x="431651" y="1368623"/>
              <a:ext cx="1284744" cy="285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适用范围及功能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Box 28">
              <a:hlinkClick action="ppaction://noaction"/>
            </p:cNvPr>
            <p:cNvSpPr txBox="1"/>
            <p:nvPr/>
          </p:nvSpPr>
          <p:spPr>
            <a:xfrm>
              <a:off x="348243" y="2448743"/>
              <a:ext cx="13567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报警显示及处理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TextBox 29">
              <a:hlinkClick r:id="rId3" action="ppaction://hlinksldjump?num=4"/>
            </p:cNvPr>
            <p:cNvSpPr txBox="1"/>
            <p:nvPr/>
          </p:nvSpPr>
          <p:spPr>
            <a:xfrm>
              <a:off x="348243" y="1725813"/>
              <a:ext cx="13098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性能指标</a:t>
              </a:r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48243" y="2083003"/>
              <a:ext cx="1356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操作方法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63535" y="2797383"/>
              <a:ext cx="13813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注意事项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2334835" y="1000919"/>
          <a:ext cx="3065368" cy="24267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6685"/>
                <a:gridCol w="1418683"/>
              </a:tblGrid>
              <a:tr h="284708"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1050" b="1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型</a:t>
                      </a:r>
                      <a:r>
                        <a:rPr lang="en-US" altLang="zh-CN" sz="1050" b="1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</a:t>
                      </a:r>
                      <a:r>
                        <a:rPr lang="zh-CN" sz="1050" b="1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号</a:t>
                      </a:r>
                      <a:endParaRPr lang="zh-CN" sz="1050" b="1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EB50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1050" b="1" kern="10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DDB-</a:t>
                      </a:r>
                      <a:r>
                        <a:rPr lang="zh-CN" sz="1050" b="1" kern="10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Ⅰ</a:t>
                      </a:r>
                      <a:r>
                        <a:rPr lang="en-US" sz="1050" b="1" kern="10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-1H</a:t>
                      </a:r>
                      <a:endParaRPr lang="zh-CN" sz="1050" b="1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EB500"/>
                    </a:solidFill>
                  </a:tcPr>
                </a:tc>
              </a:tr>
              <a:tr h="306000">
                <a:tc>
                  <a:txBody>
                    <a:bodyPr vert="horz" wrap="square"/>
                    <a:lstStyle/>
                    <a:p>
                      <a:pPr lvl="0" algn="ctr">
                        <a:lnSpc>
                          <a:spcPct val="130000"/>
                        </a:lnSpc>
                        <a:spcAft>
                          <a:spcPct val="0"/>
                        </a:spcAft>
                      </a:pPr>
                      <a:r>
                        <a:rPr lang="zh-CN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总量</a:t>
                      </a:r>
                      <a:r>
                        <a:rPr lang="en-US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</a:t>
                      </a:r>
                      <a:r>
                        <a:rPr lang="zh-CN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</a:t>
                      </a:r>
                      <a:r>
                        <a:rPr lang="en-US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ml</a:t>
                      </a:r>
                      <a:r>
                        <a:rPr lang="zh-CN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lvl="0" algn="ctr">
                        <a:lnSpc>
                          <a:spcPct val="130000"/>
                        </a:lnSpc>
                        <a:spcAft>
                          <a:spcPct val="0"/>
                        </a:spcAft>
                      </a:pPr>
                      <a:r>
                        <a:rPr lang="en-US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r>
                        <a:rPr lang="zh-CN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～</a:t>
                      </a:r>
                      <a:r>
                        <a:rPr lang="en-US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400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06000">
                <a:tc>
                  <a:txBody>
                    <a:bodyPr vert="horz" wrap="square"/>
                    <a:lstStyle/>
                    <a:p>
                      <a:pPr lvl="0" algn="ctr">
                        <a:lnSpc>
                          <a:spcPct val="130000"/>
                        </a:lnSpc>
                        <a:spcAft>
                          <a:spcPct val="0"/>
                        </a:spcAft>
                      </a:pPr>
                      <a:r>
                        <a:rPr lang="zh-CN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首次量（</a:t>
                      </a:r>
                      <a:r>
                        <a:rPr lang="en-US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ml</a:t>
                      </a:r>
                      <a:r>
                        <a:rPr lang="zh-CN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lvl="0" algn="ctr">
                        <a:lnSpc>
                          <a:spcPct val="130000"/>
                        </a:lnSpc>
                        <a:spcAft>
                          <a:spcPct val="0"/>
                        </a:spcAft>
                      </a:pPr>
                      <a:r>
                        <a:rPr lang="en-US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r>
                        <a:rPr lang="zh-CN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～</a:t>
                      </a:r>
                      <a:r>
                        <a:rPr lang="en-US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06000">
                <a:tc>
                  <a:txBody>
                    <a:bodyPr vert="horz" wrap="square"/>
                    <a:lstStyle/>
                    <a:p>
                      <a:pPr lvl="0" algn="ctr">
                        <a:lnSpc>
                          <a:spcPct val="130000"/>
                        </a:lnSpc>
                        <a:spcAft>
                          <a:spcPct val="0"/>
                        </a:spcAft>
                      </a:pPr>
                      <a:r>
                        <a:rPr lang="zh-CN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首次量误差（</a:t>
                      </a:r>
                      <a:r>
                        <a:rPr lang="en-US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%</a:t>
                      </a:r>
                      <a:r>
                        <a:rPr lang="zh-CN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lvl="0" algn="ctr">
                        <a:lnSpc>
                          <a:spcPct val="130000"/>
                        </a:lnSpc>
                        <a:spcAft>
                          <a:spcPct val="0"/>
                        </a:spcAft>
                      </a:pPr>
                      <a:r>
                        <a:rPr lang="zh-CN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±</a:t>
                      </a:r>
                      <a:r>
                        <a:rPr lang="en-US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06000">
                <a:tc>
                  <a:txBody>
                    <a:bodyPr vert="horz" wrap="square"/>
                    <a:lstStyle/>
                    <a:p>
                      <a:pPr lvl="0" algn="ctr">
                        <a:lnSpc>
                          <a:spcPct val="130000"/>
                        </a:lnSpc>
                        <a:spcAft>
                          <a:spcPct val="0"/>
                        </a:spcAft>
                      </a:pPr>
                      <a:r>
                        <a:rPr lang="zh-CN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首次量速度（</a:t>
                      </a:r>
                      <a:r>
                        <a:rPr lang="en-US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ml/h</a:t>
                      </a:r>
                      <a:r>
                        <a:rPr lang="zh-CN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lvl="0" algn="ctr">
                        <a:lnSpc>
                          <a:spcPct val="130000"/>
                        </a:lnSpc>
                        <a:spcAft>
                          <a:spcPct val="0"/>
                        </a:spcAft>
                      </a:pPr>
                      <a:r>
                        <a:rPr lang="en-US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06000">
                <a:tc>
                  <a:txBody>
                    <a:bodyPr vert="horz" wrap="square"/>
                    <a:lstStyle/>
                    <a:p>
                      <a:pPr lvl="0" algn="ctr">
                        <a:lnSpc>
                          <a:spcPts val="1200"/>
                        </a:lnSpc>
                        <a:spcAft>
                          <a:spcPct val="0"/>
                        </a:spcAft>
                      </a:pPr>
                      <a:r>
                        <a:rPr lang="zh-CN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持续量（</a:t>
                      </a:r>
                      <a:r>
                        <a:rPr lang="en-US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ml/h</a:t>
                      </a:r>
                      <a:r>
                        <a:rPr lang="zh-CN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lvl="0" algn="ctr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r>
                        <a:rPr lang="en-US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r>
                        <a:rPr lang="zh-CN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</a:t>
                      </a:r>
                      <a:r>
                        <a:rPr lang="en-US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1.0</a:t>
                      </a:r>
                      <a:r>
                        <a:rPr lang="zh-CN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～</a:t>
                      </a:r>
                      <a:r>
                        <a:rPr lang="en-US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06000">
                <a:tc>
                  <a:txBody>
                    <a:bodyPr vert="horz" wrap="square"/>
                    <a:lstStyle/>
                    <a:p>
                      <a:pPr lvl="0" algn="ctr">
                        <a:lnSpc>
                          <a:spcPct val="130000"/>
                        </a:lnSpc>
                        <a:spcAft>
                          <a:spcPct val="0"/>
                        </a:spcAft>
                      </a:pPr>
                      <a:r>
                        <a:rPr lang="zh-CN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持续量误差（</a:t>
                      </a:r>
                      <a:r>
                        <a:rPr lang="en-US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%</a:t>
                      </a:r>
                      <a:r>
                        <a:rPr lang="zh-CN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lvl="0" algn="ctr">
                        <a:lnSpc>
                          <a:spcPct val="130000"/>
                        </a:lnSpc>
                        <a:spcAft>
                          <a:spcPct val="0"/>
                        </a:spcAft>
                      </a:pPr>
                      <a:r>
                        <a:rPr lang="zh-CN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±</a:t>
                      </a:r>
                      <a:r>
                        <a:rPr lang="en-US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06000">
                <a:tc>
                  <a:txBody>
                    <a:bodyPr vert="horz" wrap="square"/>
                    <a:lstStyle/>
                    <a:p>
                      <a:pPr lvl="0" algn="ctr">
                        <a:lnSpc>
                          <a:spcPct val="130000"/>
                        </a:lnSpc>
                        <a:spcAft>
                          <a:spcPct val="0"/>
                        </a:spcAft>
                      </a:pPr>
                      <a:r>
                        <a:rPr lang="zh-CN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极限量 （</a:t>
                      </a:r>
                      <a:r>
                        <a:rPr lang="en-US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ml/h</a:t>
                      </a:r>
                      <a:r>
                        <a:rPr lang="zh-CN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lvl="0" algn="ctr">
                        <a:lnSpc>
                          <a:spcPct val="130000"/>
                        </a:lnSpc>
                        <a:spcAft>
                          <a:spcPct val="0"/>
                        </a:spcAft>
                      </a:pPr>
                      <a:r>
                        <a:rPr lang="en-US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～</a:t>
                      </a:r>
                      <a:r>
                        <a:rPr lang="en-US" sz="105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99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" name="TextBox 16"/>
          <p:cNvSpPr txBox="1"/>
          <p:nvPr/>
        </p:nvSpPr>
        <p:spPr>
          <a:xfrm>
            <a:off x="312715" y="373051"/>
            <a:ext cx="2059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化疗注药泵 </a:t>
            </a:r>
            <a:r>
              <a:rPr lang="en-US" altLang="zh-CN" sz="1400" b="1">
                <a:latin typeface="+mn-ea"/>
              </a:rPr>
              <a:t>DDB-Ⅰ-1H</a:t>
            </a:r>
            <a:endParaRPr lang="zh-CN" altLang="en-US" sz="1300" b="1"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TextBox 20"/>
          <p:cNvSpPr txBox="1"/>
          <p:nvPr/>
        </p:nvSpPr>
        <p:spPr>
          <a:xfrm>
            <a:off x="215627" y="3600871"/>
            <a:ext cx="1944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</a:rPr>
              <a:t>any perfect</a:t>
            </a:r>
            <a:r>
              <a:rPr lang="en-US" altLang="zh-CN" sz="1000" b="1" baseline="0">
                <a:latin typeface="微软雅黑" panose="020b0503020204020204" pitchFamily="34" charset="-122"/>
                <a:ea typeface="微软雅黑" panose="020b0503020204020204" pitchFamily="34" charset="-122"/>
              </a:rPr>
              <a:t> on next</a:t>
            </a:r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zh-CN" altLang="en-US" sz="1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 flipH="1">
            <a:off x="1743063" y="944555"/>
            <a:ext cx="0" cy="1792586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11"/>
          <p:cNvSpPr>
            <a:spLocks noChangeArrowheads="1"/>
          </p:cNvSpPr>
          <p:nvPr/>
        </p:nvSpPr>
        <p:spPr bwMode="auto">
          <a:xfrm>
            <a:off x="1589125" y="1774167"/>
            <a:ext cx="301686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●</a:t>
            </a:r>
            <a:endParaRPr lang="zh-CN" altLang="en-US" sz="1400"/>
          </a:p>
        </p:txBody>
      </p:sp>
      <p:sp>
        <p:nvSpPr>
          <p:cNvPr id="34" name="TextBox 33"/>
          <p:cNvSpPr txBox="1"/>
          <p:nvPr/>
        </p:nvSpPr>
        <p:spPr>
          <a:xfrm>
            <a:off x="1812912" y="1291695"/>
            <a:ext cx="3664067" cy="603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◆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 按照无菌操作规程，用注射器将配置好的药液缓缓注入配用液袋内。</a:t>
            </a:r>
            <a:endParaRPr lang="en-US" altLang="zh-CN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61515" y="2302112"/>
            <a:ext cx="479081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注意</a:t>
            </a:r>
            <a:r>
              <a:rPr lang="en-US" altLang="zh-CN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en-US" altLang="zh-CN" sz="1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1</a:t>
            </a:r>
            <a:r>
              <a:rPr lang="zh-CN" altLang="en-US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、注入的药液应小于液袋公称容量</a:t>
            </a:r>
            <a:endParaRPr lang="en-US" altLang="zh-CN" sz="1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(</a:t>
            </a:r>
            <a:r>
              <a:rPr lang="zh-CN" altLang="en-US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如右</a:t>
            </a:r>
            <a:r>
              <a:rPr lang="zh-CN" altLang="en-US" sz="1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图化疗泵一般配用</a:t>
            </a:r>
            <a:r>
              <a:rPr lang="en-US" altLang="zh-CN" sz="1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DDB-300</a:t>
            </a:r>
            <a:r>
              <a:rPr lang="zh-CN" altLang="en-US" sz="1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规格</a:t>
            </a:r>
            <a:r>
              <a:rPr lang="zh-CN" altLang="en-US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液袋，注入药液量≤</a:t>
            </a:r>
            <a:r>
              <a:rPr lang="en-US" altLang="zh-CN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300ml)</a:t>
            </a:r>
            <a:r>
              <a:rPr lang="zh-CN" altLang="en-US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1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2</a:t>
            </a:r>
            <a:r>
              <a:rPr lang="zh-CN" altLang="en-US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、液袋内有气泡，用注射器将气泡抽尽，再关紧管夹，待用。</a:t>
            </a:r>
            <a:endParaRPr lang="zh-CN" altLang="en-US" sz="1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027227" y="944555"/>
            <a:ext cx="2714644" cy="285752"/>
            <a:chOff x="2027227" y="944555"/>
            <a:chExt cx="2714644" cy="285752"/>
          </a:xfrm>
        </p:grpSpPr>
        <p:sp>
          <p:nvSpPr>
            <p:cNvPr id="36" name="TextBox 35">
              <a:hlinkClick r:id="rId2" action="ppaction://hlinksldjump?num=5"/>
            </p:cNvPr>
            <p:cNvSpPr txBox="1"/>
            <p:nvPr/>
          </p:nvSpPr>
          <p:spPr>
            <a:xfrm>
              <a:off x="2027227" y="944555"/>
              <a:ext cx="500066" cy="285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加液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2598731" y="944555"/>
              <a:ext cx="2143140" cy="285752"/>
              <a:chOff x="2598731" y="944555"/>
              <a:chExt cx="2143140" cy="285752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4241805" y="944555"/>
                <a:ext cx="500066" cy="285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861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1722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2583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3444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4305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5166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6027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6888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运行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3741739" y="944555"/>
                <a:ext cx="500066" cy="285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861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1722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2583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3444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4305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5166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6027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6888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排气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3170235" y="944555"/>
                <a:ext cx="500066" cy="285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861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1722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2583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3444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4305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5166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6027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6888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设置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2598731" y="944555"/>
                <a:ext cx="500066" cy="285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861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1722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2583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3444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4305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5166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6027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6888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裝夹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7" name="TextBox 46"/>
          <p:cNvSpPr txBox="1"/>
          <p:nvPr/>
        </p:nvSpPr>
        <p:spPr>
          <a:xfrm>
            <a:off x="2312979" y="658803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endParaRPr lang="zh-CN" altLang="en-US" sz="1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812913" y="1158869"/>
            <a:ext cx="321471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00"/>
              </a:lnSpc>
            </a:pPr>
            <a:r>
              <a:rPr lang="en-US" altLang="zh-CN" sz="8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---------------------------------------------------------------</a:t>
            </a:r>
            <a:endParaRPr lang="zh-CN" altLang="en-US" sz="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196" y="959143"/>
            <a:ext cx="1296143" cy="17271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4" name="TextBox 43"/>
          <p:cNvSpPr txBox="1"/>
          <p:nvPr/>
        </p:nvSpPr>
        <p:spPr>
          <a:xfrm>
            <a:off x="5374270" y="2392433"/>
            <a:ext cx="11201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DDB-300</a:t>
            </a:r>
            <a:endParaRPr lang="zh-CN" altLang="en-US" sz="1600" b="1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274451" y="1080591"/>
            <a:ext cx="1453344" cy="1705759"/>
            <a:chOff x="263051" y="1368623"/>
            <a:chExt cx="1453344" cy="1705759"/>
          </a:xfrm>
        </p:grpSpPr>
        <p:sp>
          <p:nvSpPr>
            <p:cNvPr id="43" name="TextBox 42">
              <a:hlinkClick r:id="rId4" action="ppaction://hlinksldjump?num=3"/>
            </p:cNvPr>
            <p:cNvSpPr txBox="1"/>
            <p:nvPr/>
          </p:nvSpPr>
          <p:spPr>
            <a:xfrm>
              <a:off x="431651" y="1368623"/>
              <a:ext cx="1284744" cy="285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适用范围及功能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TextBox 44">
              <a:hlinkClick action="ppaction://noaction"/>
            </p:cNvPr>
            <p:cNvSpPr txBox="1"/>
            <p:nvPr/>
          </p:nvSpPr>
          <p:spPr>
            <a:xfrm>
              <a:off x="348243" y="2448743"/>
              <a:ext cx="13567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报警显示及处理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TextBox 45">
              <a:hlinkClick r:id="rId5" action="ppaction://hlinksldjump?num=4"/>
            </p:cNvPr>
            <p:cNvSpPr txBox="1"/>
            <p:nvPr/>
          </p:nvSpPr>
          <p:spPr>
            <a:xfrm>
              <a:off x="348243" y="1725813"/>
              <a:ext cx="13098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性能指标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TextBox 47">
              <a:hlinkClick r:id="rId2" action="ppaction://hlinksldjump?num=5"/>
            </p:cNvPr>
            <p:cNvSpPr txBox="1"/>
            <p:nvPr/>
          </p:nvSpPr>
          <p:spPr>
            <a:xfrm>
              <a:off x="348243" y="2083003"/>
              <a:ext cx="1356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操作方法</a:t>
              </a:r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63051" y="2797383"/>
              <a:ext cx="13813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注意事项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TextBox 16"/>
          <p:cNvSpPr txBox="1"/>
          <p:nvPr/>
        </p:nvSpPr>
        <p:spPr>
          <a:xfrm>
            <a:off x="312715" y="373051"/>
            <a:ext cx="2059776" cy="307777"/>
          </a:xfrm>
          <a:prstGeom prst="rect">
            <a:avLst/>
          </a:prstGeom>
          <a:solidFill>
            <a:srgbClr val="0089C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化疗注药泵 </a:t>
            </a:r>
            <a:r>
              <a:rPr lang="en-US" altLang="zh-CN" sz="1400" b="1">
                <a:solidFill>
                  <a:schemeClr val="bg1"/>
                </a:solidFill>
                <a:latin typeface="+mn-ea"/>
              </a:rPr>
              <a:t>DDB-Ⅰ-1H</a:t>
            </a:r>
            <a:endParaRPr lang="zh-CN" altLang="en-US" sz="1300" b="1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TextBox 20"/>
          <p:cNvSpPr txBox="1"/>
          <p:nvPr/>
        </p:nvSpPr>
        <p:spPr>
          <a:xfrm>
            <a:off x="215627" y="3600871"/>
            <a:ext cx="1944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</a:rPr>
              <a:t>any perfect</a:t>
            </a:r>
            <a:r>
              <a:rPr lang="en-US" altLang="zh-CN" sz="1000" b="1" baseline="0">
                <a:latin typeface="微软雅黑" panose="020b0503020204020204" pitchFamily="34" charset="-122"/>
                <a:ea typeface="微软雅黑" panose="020b0503020204020204" pitchFamily="34" charset="-122"/>
              </a:rPr>
              <a:t> on next</a:t>
            </a:r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zh-CN" altLang="en-US" sz="1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312979" y="658803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endParaRPr lang="zh-CN" altLang="en-US" sz="1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812913" y="1158869"/>
            <a:ext cx="321471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00"/>
              </a:lnSpc>
            </a:pPr>
            <a:r>
              <a:rPr lang="en-US" altLang="zh-CN" sz="8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---------------------------------------------------------------</a:t>
            </a:r>
            <a:endParaRPr lang="zh-CN" altLang="en-US" sz="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15825" y="1224607"/>
            <a:ext cx="358928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1</a:t>
            </a:r>
            <a:r>
              <a:rPr lang="zh-CN" altLang="en-US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、准备</a:t>
            </a:r>
            <a:endParaRPr lang="en-US" altLang="zh-CN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b="1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b="1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在化疗泵电池</a:t>
            </a:r>
            <a:r>
              <a:rPr lang="zh-CN" altLang="en-US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盒内</a:t>
            </a:r>
            <a:r>
              <a:rPr lang="zh-CN" altLang="en-US" b="1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，正确放入</a:t>
            </a:r>
            <a:r>
              <a:rPr lang="en-US" altLang="zh-CN" b="1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b="1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节</a:t>
            </a:r>
            <a:r>
              <a:rPr lang="en-US" altLang="zh-CN" b="1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b="1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号碱性电池</a:t>
            </a:r>
            <a:r>
              <a:rPr lang="zh-CN" altLang="en-US" b="1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b="1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b="1" smtClean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b="1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b="1" smtClean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b="1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开机，显示如下：</a:t>
            </a:r>
            <a:endParaRPr lang="en-US" altLang="zh-CN" b="1" smtClean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图</a:t>
            </a:r>
            <a:r>
              <a:rPr lang="en-US" altLang="zh-CN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1】</a:t>
            </a:r>
            <a:r>
              <a:rPr lang="zh-CN" altLang="en-US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开机：显示公司</a:t>
            </a:r>
            <a:r>
              <a:rPr lang="en-US" altLang="zh-CN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logo</a:t>
            </a:r>
            <a:endParaRPr lang="en-US" altLang="zh-CN" b="1" smtClean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图</a:t>
            </a:r>
            <a:r>
              <a:rPr lang="en-US" altLang="zh-CN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2】</a:t>
            </a:r>
            <a:r>
              <a:rPr lang="zh-CN" altLang="en-US" b="1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</a:t>
            </a:r>
            <a:r>
              <a:rPr lang="zh-CN" altLang="en-US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检：设备</a:t>
            </a:r>
            <a:r>
              <a:rPr lang="zh-CN" altLang="en-US" b="1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是否正常</a:t>
            </a:r>
            <a:r>
              <a:rPr lang="zh-CN" altLang="en-US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，复位</a:t>
            </a:r>
            <a:r>
              <a:rPr lang="zh-CN" altLang="en-US" b="1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某些机械</a:t>
            </a:r>
            <a:r>
              <a:rPr lang="zh-CN" altLang="en-US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位置；   </a:t>
            </a:r>
            <a:endParaRPr lang="en-US" altLang="zh-CN" b="1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b="1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en-US" altLang="zh-CN" b="1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15000</a:t>
            </a:r>
            <a:r>
              <a:rPr lang="en-US" altLang="zh-CN" b="1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b="1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表示</a:t>
            </a:r>
            <a:r>
              <a:rPr lang="zh-CN" altLang="zh-CN" b="1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出厂设定的最大输液量</a:t>
            </a:r>
            <a:r>
              <a:rPr lang="en-US" altLang="zh-CN" b="1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15000ml</a:t>
            </a:r>
            <a:r>
              <a:rPr lang="zh-CN" altLang="en-US" b="1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b="1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注意</a:t>
            </a:r>
            <a:r>
              <a:rPr lang="en-US" altLang="zh-CN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r>
              <a:rPr lang="zh-CN" altLang="en-US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减值</a:t>
            </a:r>
            <a:r>
              <a:rPr lang="en-US" altLang="zh-CN" sz="1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1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则</a:t>
            </a:r>
            <a:r>
              <a:rPr lang="zh-CN" altLang="zh-CN" sz="1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停止</a:t>
            </a:r>
            <a:r>
              <a:rPr lang="zh-CN" altLang="zh-CN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输液并自动锁死</a:t>
            </a:r>
            <a:r>
              <a:rPr lang="zh-CN" altLang="en-US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zh-CN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不再工作</a:t>
            </a:r>
            <a:r>
              <a:rPr lang="zh-CN" altLang="en-US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，需返厂进行修护保养</a:t>
            </a:r>
            <a:r>
              <a:rPr lang="zh-CN" altLang="en-US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b="1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b="1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图</a:t>
            </a:r>
            <a:r>
              <a:rPr lang="en-US" altLang="zh-CN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3/</a:t>
            </a:r>
            <a:r>
              <a:rPr lang="zh-CN" altLang="en-US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图</a:t>
            </a:r>
            <a:r>
              <a:rPr lang="en-US" altLang="zh-CN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4】</a:t>
            </a:r>
            <a:r>
              <a:rPr lang="zh-CN" altLang="en-US" b="1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主菜单</a:t>
            </a:r>
            <a:r>
              <a:rPr lang="zh-CN" altLang="en-US" b="1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界面</a:t>
            </a:r>
            <a:endParaRPr lang="zh-CN" altLang="en-US" b="1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TextBox 34"/>
          <p:cNvSpPr txBox="1"/>
          <p:nvPr/>
        </p:nvSpPr>
        <p:spPr>
          <a:xfrm>
            <a:off x="6400874" y="1040627"/>
            <a:ext cx="451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100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 </a:t>
            </a:r>
            <a:r>
              <a:rPr lang="en-US" altLang="zh-CN" sz="11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100" b="1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34"/>
          <p:cNvSpPr txBox="1"/>
          <p:nvPr/>
        </p:nvSpPr>
        <p:spPr>
          <a:xfrm>
            <a:off x="6408835" y="1659812"/>
            <a:ext cx="4566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100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</a:t>
            </a:r>
            <a:r>
              <a:rPr lang="en-US" altLang="zh-CN" sz="11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100" b="1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34"/>
          <p:cNvSpPr txBox="1"/>
          <p:nvPr/>
        </p:nvSpPr>
        <p:spPr>
          <a:xfrm>
            <a:off x="6407220" y="2318803"/>
            <a:ext cx="4582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100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 </a:t>
            </a:r>
            <a:r>
              <a:rPr lang="en-US" altLang="zh-CN" sz="11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100" b="1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2027227" y="944555"/>
            <a:ext cx="2714644" cy="285752"/>
            <a:chOff x="2027227" y="944555"/>
            <a:chExt cx="2714644" cy="285752"/>
          </a:xfrm>
        </p:grpSpPr>
        <p:sp>
          <p:nvSpPr>
            <p:cNvPr id="62" name="TextBox 61">
              <a:hlinkClick r:id="rId2" action="ppaction://hlinksldjump?num=5"/>
            </p:cNvPr>
            <p:cNvSpPr txBox="1"/>
            <p:nvPr/>
          </p:nvSpPr>
          <p:spPr>
            <a:xfrm>
              <a:off x="2027227" y="944555"/>
              <a:ext cx="500066" cy="285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加液</a:t>
              </a:r>
              <a:endPara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2598731" y="944555"/>
              <a:ext cx="2143140" cy="285752"/>
              <a:chOff x="2598731" y="944555"/>
              <a:chExt cx="2143140" cy="285752"/>
            </a:xfrm>
          </p:grpSpPr>
          <p:sp>
            <p:nvSpPr>
              <p:cNvPr id="64" name="TextBox 63"/>
              <p:cNvSpPr txBox="1"/>
              <p:nvPr/>
            </p:nvSpPr>
            <p:spPr>
              <a:xfrm>
                <a:off x="4241805" y="944555"/>
                <a:ext cx="500066" cy="285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861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1722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2583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3444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4305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5166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6027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6888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运行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3741739" y="944555"/>
                <a:ext cx="500066" cy="285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861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1722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2583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3444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4305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5166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6027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6888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排气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3170235" y="944555"/>
                <a:ext cx="500066" cy="285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861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1722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2583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3444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4305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5166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6027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6888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设置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2598731" y="944555"/>
                <a:ext cx="500066" cy="285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861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1722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2583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3444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4305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5166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6027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6888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裝夹</a:t>
                </a:r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3" name="TextBox 16"/>
          <p:cNvSpPr txBox="1"/>
          <p:nvPr/>
        </p:nvSpPr>
        <p:spPr>
          <a:xfrm>
            <a:off x="312715" y="373051"/>
            <a:ext cx="2059776" cy="307777"/>
          </a:xfrm>
          <a:prstGeom prst="rect">
            <a:avLst/>
          </a:prstGeom>
          <a:solidFill>
            <a:srgbClr val="0089C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化疗注药泵 </a:t>
            </a:r>
            <a:r>
              <a:rPr lang="en-US" altLang="zh-CN" sz="1400" b="1">
                <a:solidFill>
                  <a:schemeClr val="bg1"/>
                </a:solidFill>
                <a:latin typeface="+mn-ea"/>
              </a:rPr>
              <a:t>DDB-Ⅰ-1H</a:t>
            </a:r>
            <a:endParaRPr lang="zh-CN" altLang="en-US" sz="1300" b="1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34" name="直接连接符 33"/>
          <p:cNvCxnSpPr/>
          <p:nvPr/>
        </p:nvCxnSpPr>
        <p:spPr>
          <a:xfrm flipH="1">
            <a:off x="1727795" y="1080591"/>
            <a:ext cx="0" cy="1800200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11"/>
          <p:cNvSpPr>
            <a:spLocks noChangeArrowheads="1"/>
          </p:cNvSpPr>
          <p:nvPr/>
        </p:nvSpPr>
        <p:spPr bwMode="auto">
          <a:xfrm>
            <a:off x="1583779" y="1780926"/>
            <a:ext cx="301686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●</a:t>
            </a:r>
            <a:endParaRPr lang="zh-CN" altLang="en-US" sz="1400"/>
          </a:p>
        </p:txBody>
      </p:sp>
      <p:grpSp>
        <p:nvGrpSpPr>
          <p:cNvPr id="36" name="组合 35"/>
          <p:cNvGrpSpPr/>
          <p:nvPr/>
        </p:nvGrpSpPr>
        <p:grpSpPr>
          <a:xfrm>
            <a:off x="287635" y="1080591"/>
            <a:ext cx="1440160" cy="1705759"/>
            <a:chOff x="276235" y="1368623"/>
            <a:chExt cx="1440160" cy="1705759"/>
          </a:xfrm>
        </p:grpSpPr>
        <p:sp>
          <p:nvSpPr>
            <p:cNvPr id="37" name="TextBox 30">
              <a:hlinkClick r:id="rId3" action="ppaction://hlinksldjump?num=3"/>
            </p:cNvPr>
            <p:cNvSpPr txBox="1"/>
            <p:nvPr/>
          </p:nvSpPr>
          <p:spPr>
            <a:xfrm>
              <a:off x="431651" y="1368623"/>
              <a:ext cx="1284744" cy="285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适用范围及功能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33">
              <a:hlinkClick action="ppaction://noaction"/>
            </p:cNvPr>
            <p:cNvSpPr txBox="1"/>
            <p:nvPr/>
          </p:nvSpPr>
          <p:spPr>
            <a:xfrm>
              <a:off x="348243" y="2448743"/>
              <a:ext cx="13567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报警显示及处理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TextBox 34">
              <a:hlinkClick r:id="rId4" action="ppaction://hlinksldjump?num=4"/>
            </p:cNvPr>
            <p:cNvSpPr txBox="1"/>
            <p:nvPr/>
          </p:nvSpPr>
          <p:spPr>
            <a:xfrm>
              <a:off x="348243" y="1725813"/>
              <a:ext cx="13098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性能指标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TextBox 36">
              <a:hlinkClick r:id="rId2" action="ppaction://hlinksldjump?num=5"/>
            </p:cNvPr>
            <p:cNvSpPr txBox="1"/>
            <p:nvPr/>
          </p:nvSpPr>
          <p:spPr>
            <a:xfrm>
              <a:off x="348243" y="2083003"/>
              <a:ext cx="1356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  操作方法</a:t>
              </a:r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TextBox 38"/>
            <p:cNvSpPr txBox="1"/>
            <p:nvPr/>
          </p:nvSpPr>
          <p:spPr>
            <a:xfrm>
              <a:off x="276235" y="2797383"/>
              <a:ext cx="13813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注意事项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73" t="1863" r="18342" b="46298"/>
          <a:stretch>
            <a:fillRect/>
          </a:stretch>
        </p:blipFill>
        <p:spPr>
          <a:xfrm rot="5400000">
            <a:off x="5542292" y="583732"/>
            <a:ext cx="612000" cy="1175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73" t="1863" r="17816" b="46298"/>
          <a:stretch>
            <a:fillRect/>
          </a:stretch>
        </p:blipFill>
        <p:spPr>
          <a:xfrm rot="5400000">
            <a:off x="5546502" y="1216089"/>
            <a:ext cx="604800" cy="11741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2" name="TextBox 34"/>
          <p:cNvSpPr txBox="1"/>
          <p:nvPr/>
        </p:nvSpPr>
        <p:spPr>
          <a:xfrm>
            <a:off x="6394007" y="2952399"/>
            <a:ext cx="4582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100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 </a:t>
            </a:r>
            <a:r>
              <a:rPr lang="en-US" altLang="zh-CN" sz="1100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100" b="1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72" t="45615" r="27427" b="1087"/>
          <a:stretch>
            <a:fillRect/>
          </a:stretch>
        </p:blipFill>
        <p:spPr>
          <a:xfrm rot="16200000">
            <a:off x="5548190" y="2478780"/>
            <a:ext cx="597600" cy="11723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72" t="45614" r="26565" b="1327"/>
          <a:stretch>
            <a:fillRect/>
          </a:stretch>
        </p:blipFill>
        <p:spPr>
          <a:xfrm rot="16200000">
            <a:off x="5541704" y="1845956"/>
            <a:ext cx="612000" cy="117422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1" t="23567" r="13795" b="11120"/>
          <a:stretch>
            <a:fillRect/>
          </a:stretch>
        </p:blipFill>
        <p:spPr>
          <a:xfrm rot="16200000">
            <a:off x="3462044" y="1510449"/>
            <a:ext cx="644911" cy="96979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39" r="20377" b="18526"/>
          <a:stretch>
            <a:fillRect/>
          </a:stretch>
        </p:blipFill>
        <p:spPr>
          <a:xfrm rot="16200000">
            <a:off x="2252764" y="1530712"/>
            <a:ext cx="644910" cy="929264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2277260" y="1800201"/>
            <a:ext cx="461986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smtClean="0">
                <a:solidFill>
                  <a:srgbClr val="FF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  +</a:t>
            </a:r>
            <a:endParaRPr lang="zh-CN" altLang="en-US" b="1">
              <a:solidFill>
                <a:srgbClr val="FF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b="1" smtClean="0">
                <a:solidFill>
                  <a:srgbClr val="FF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  -</a:t>
            </a:r>
            <a:endParaRPr lang="zh-CN" altLang="en-US" b="1">
              <a:solidFill>
                <a:srgbClr val="FF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右箭头 12"/>
          <p:cNvSpPr/>
          <p:nvPr/>
        </p:nvSpPr>
        <p:spPr>
          <a:xfrm>
            <a:off x="3109601" y="2031033"/>
            <a:ext cx="1431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TextBox 20"/>
          <p:cNvSpPr txBox="1"/>
          <p:nvPr/>
        </p:nvSpPr>
        <p:spPr>
          <a:xfrm>
            <a:off x="215627" y="3600871"/>
            <a:ext cx="1944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</a:rPr>
              <a:t>any perfect</a:t>
            </a:r>
            <a:r>
              <a:rPr lang="en-US" altLang="zh-CN" sz="1000" b="1" baseline="0">
                <a:latin typeface="微软雅黑" panose="020b0503020204020204" pitchFamily="34" charset="-122"/>
                <a:ea typeface="微软雅黑" panose="020b0503020204020204" pitchFamily="34" charset="-122"/>
              </a:rPr>
              <a:t> on next</a:t>
            </a:r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zh-CN" altLang="en-US" sz="1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6" name="直接连接符 85"/>
          <p:cNvCxnSpPr/>
          <p:nvPr/>
        </p:nvCxnSpPr>
        <p:spPr>
          <a:xfrm flipH="1">
            <a:off x="4392091" y="1440908"/>
            <a:ext cx="0" cy="1586456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文本框 87"/>
          <p:cNvSpPr txBox="1"/>
          <p:nvPr/>
        </p:nvSpPr>
        <p:spPr>
          <a:xfrm>
            <a:off x="4644730" y="3024807"/>
            <a:ext cx="2364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注意</a:t>
            </a:r>
            <a:r>
              <a:rPr lang="en-US" altLang="zh-CN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en-US" altLang="zh-CN" sz="1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</a:t>
            </a:r>
            <a:r>
              <a:rPr lang="zh-CN" altLang="en-US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可能会造成回血或自流现象！</a:t>
            </a:r>
            <a:endParaRPr lang="zh-CN" altLang="en-US" sz="1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645634" y="1444621"/>
            <a:ext cx="1858359" cy="1651614"/>
            <a:chOff x="2015828" y="1504404"/>
            <a:chExt cx="1858359" cy="1651614"/>
          </a:xfrm>
        </p:grpSpPr>
        <p:pic>
          <p:nvPicPr>
            <p:cNvPr id="4" name="图片 3" descr="图片包含 塑料, 游戏机, 袋子, 巴士&#10;&#10;描述已自动生成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827104" y="1693128"/>
              <a:ext cx="1509789" cy="113234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9" name="椭圆 8"/>
            <p:cNvSpPr/>
            <p:nvPr/>
          </p:nvSpPr>
          <p:spPr>
            <a:xfrm>
              <a:off x="2784475" y="1972853"/>
              <a:ext cx="182727" cy="24437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pic>
          <p:nvPicPr>
            <p:cNvPr id="24" name="图片 23" descr="图片包含 室内, 桌子, 绿色, 小&#10;&#10;描述已自动生成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974" r="16779"/>
            <a:stretch>
              <a:fillRect/>
            </a:stretch>
          </p:blipFill>
          <p:spPr>
            <a:xfrm rot="5400000">
              <a:off x="3050420" y="1602561"/>
              <a:ext cx="811135" cy="65809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8" name="椭圆 7"/>
            <p:cNvSpPr/>
            <p:nvPr/>
          </p:nvSpPr>
          <p:spPr>
            <a:xfrm>
              <a:off x="3190564" y="1718489"/>
              <a:ext cx="545286" cy="44732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cxnSp>
          <p:nvCxnSpPr>
            <p:cNvPr id="20" name="直接箭头连接符 19"/>
            <p:cNvCxnSpPr>
              <a:stCxn id="9" idx="7"/>
              <a:endCxn id="8" idx="2"/>
            </p:cNvCxnSpPr>
            <p:nvPr/>
          </p:nvCxnSpPr>
          <p:spPr>
            <a:xfrm flipV="1">
              <a:off x="2940442" y="1942151"/>
              <a:ext cx="250122" cy="6649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文本框 84"/>
            <p:cNvSpPr txBox="1"/>
            <p:nvPr/>
          </p:nvSpPr>
          <p:spPr>
            <a:xfrm>
              <a:off x="3177629" y="2940574"/>
              <a:ext cx="69655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800" b="1">
                  <a:solidFill>
                    <a:srgbClr val="FF00FF"/>
                  </a:solidFill>
                </a:rPr>
                <a:t>未装夹到位</a:t>
              </a:r>
              <a:endParaRPr lang="zh-CN" altLang="en-US" sz="800" b="1">
                <a:solidFill>
                  <a:srgbClr val="FF00FF"/>
                </a:solidFill>
              </a:endParaRPr>
            </a:p>
          </p:txBody>
        </p:sp>
        <p:sp>
          <p:nvSpPr>
            <p:cNvPr id="90" name="文本框 2"/>
            <p:cNvSpPr txBox="1"/>
            <p:nvPr/>
          </p:nvSpPr>
          <p:spPr>
            <a:xfrm>
              <a:off x="3208972" y="2331761"/>
              <a:ext cx="576062" cy="195491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ct val="0"/>
                </a:spcAft>
              </a:pPr>
              <a:r>
                <a:rPr lang="zh-CN" sz="600" b="1" kern="100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未紧密结合</a:t>
              </a:r>
              <a:endParaRPr lang="zh-CN" sz="600" b="1" kern="10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92" name="直接箭头连接符 91"/>
            <p:cNvCxnSpPr>
              <a:stCxn id="90" idx="0"/>
            </p:cNvCxnSpPr>
            <p:nvPr/>
          </p:nvCxnSpPr>
          <p:spPr>
            <a:xfrm flipH="1" flipV="1">
              <a:off x="3463208" y="1987607"/>
              <a:ext cx="33795" cy="344154"/>
            </a:xfrm>
            <a:prstGeom prst="straightConnector1">
              <a:avLst/>
            </a:prstGeom>
            <a:ln>
              <a:solidFill>
                <a:srgbClr val="FF00FF"/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1888174" y="1381162"/>
            <a:ext cx="2475252" cy="1705779"/>
            <a:chOff x="3839831" y="1445816"/>
            <a:chExt cx="2475252" cy="1705779"/>
          </a:xfrm>
        </p:grpSpPr>
        <p:pic>
          <p:nvPicPr>
            <p:cNvPr id="33" name="图片 32" descr="图片包含 微波炉, 小, 塑料, 袋子&#10;&#10;描述已自动生成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236934" y="1707666"/>
              <a:ext cx="1576331" cy="118224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52" name="文本框 51"/>
            <p:cNvSpPr txBox="1"/>
            <p:nvPr/>
          </p:nvSpPr>
          <p:spPr>
            <a:xfrm>
              <a:off x="5591018" y="2936151"/>
              <a:ext cx="641706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800" b="1">
                  <a:solidFill>
                    <a:srgbClr val="FF00FF"/>
                  </a:solidFill>
                </a:rPr>
                <a:t>装夹到位</a:t>
              </a:r>
              <a:endParaRPr lang="zh-CN" altLang="en-US" sz="800" b="1">
                <a:solidFill>
                  <a:srgbClr val="FF00FF"/>
                </a:solidFill>
              </a:endParaRPr>
            </a:p>
          </p:txBody>
        </p:sp>
        <p:pic>
          <p:nvPicPr>
            <p:cNvPr id="67" name="图片 66" descr="图片包含 室内, 绿色, 桌子, 小&#10;&#10;描述已自动生成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91" t="10331" r="8801" b="9590"/>
            <a:stretch>
              <a:fillRect/>
            </a:stretch>
          </p:blipFill>
          <p:spPr>
            <a:xfrm rot="5400000">
              <a:off x="5557092" y="1508605"/>
              <a:ext cx="820779" cy="69520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9" name="椭圆 68"/>
            <p:cNvSpPr/>
            <p:nvPr/>
          </p:nvSpPr>
          <p:spPr>
            <a:xfrm>
              <a:off x="5697037" y="1590767"/>
              <a:ext cx="506977" cy="377333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0" name="椭圆 69"/>
            <p:cNvSpPr/>
            <p:nvPr/>
          </p:nvSpPr>
          <p:spPr>
            <a:xfrm>
              <a:off x="5231977" y="1972854"/>
              <a:ext cx="161487" cy="24925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cxnSp>
          <p:nvCxnSpPr>
            <p:cNvPr id="57" name="直接箭头连接符 56"/>
            <p:cNvCxnSpPr>
              <a:stCxn id="70" idx="6"/>
              <a:endCxn id="69" idx="3"/>
            </p:cNvCxnSpPr>
            <p:nvPr/>
          </p:nvCxnSpPr>
          <p:spPr>
            <a:xfrm flipV="1">
              <a:off x="5393464" y="1912841"/>
              <a:ext cx="377818" cy="18463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椭圆 73"/>
            <p:cNvSpPr/>
            <p:nvPr/>
          </p:nvSpPr>
          <p:spPr>
            <a:xfrm>
              <a:off x="4546201" y="2006080"/>
              <a:ext cx="169669" cy="24925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pic>
          <p:nvPicPr>
            <p:cNvPr id="75" name="图片 74" descr="图片包含 人, 冰箱, 站, 男人&#10;&#10;描述已自动生成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63" t="22694" r="18617" b="27377"/>
            <a:stretch>
              <a:fillRect/>
            </a:stretch>
          </p:blipFill>
          <p:spPr>
            <a:xfrm>
              <a:off x="3839831" y="1580342"/>
              <a:ext cx="545992" cy="59373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77" name="椭圆 76"/>
            <p:cNvSpPr/>
            <p:nvPr/>
          </p:nvSpPr>
          <p:spPr>
            <a:xfrm>
              <a:off x="3888035" y="1718048"/>
              <a:ext cx="444105" cy="32681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cxnSp>
          <p:nvCxnSpPr>
            <p:cNvPr id="54" name="直接箭头连接符 53"/>
            <p:cNvCxnSpPr>
              <a:stCxn id="74" idx="2"/>
              <a:endCxn id="77" idx="5"/>
            </p:cNvCxnSpPr>
            <p:nvPr/>
          </p:nvCxnSpPr>
          <p:spPr>
            <a:xfrm flipH="1" flipV="1">
              <a:off x="4267102" y="1997002"/>
              <a:ext cx="279099" cy="13370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接箭头连接符 94"/>
            <p:cNvCxnSpPr/>
            <p:nvPr/>
          </p:nvCxnSpPr>
          <p:spPr>
            <a:xfrm flipH="1" flipV="1">
              <a:off x="4111500" y="1936478"/>
              <a:ext cx="38247" cy="459533"/>
            </a:xfrm>
            <a:prstGeom prst="straightConnector1">
              <a:avLst/>
            </a:prstGeom>
            <a:ln>
              <a:solidFill>
                <a:srgbClr val="FF00FF"/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97" name="文本框 2"/>
            <p:cNvSpPr txBox="1"/>
            <p:nvPr/>
          </p:nvSpPr>
          <p:spPr>
            <a:xfrm>
              <a:off x="3924795" y="2377433"/>
              <a:ext cx="571429" cy="195491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ct val="0"/>
                </a:spcAft>
              </a:pPr>
              <a:r>
                <a:rPr lang="zh-CN" altLang="en-US" sz="600" b="1" kern="1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已</a:t>
              </a:r>
              <a:r>
                <a:rPr lang="zh-CN" sz="600" b="1" kern="100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紧密结合</a:t>
              </a:r>
              <a:endParaRPr lang="zh-CN" sz="600" b="1" kern="10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98" name="直接箭头连接符 97"/>
            <p:cNvCxnSpPr/>
            <p:nvPr/>
          </p:nvCxnSpPr>
          <p:spPr>
            <a:xfrm flipH="1" flipV="1">
              <a:off x="5963207" y="1814105"/>
              <a:ext cx="38247" cy="459533"/>
            </a:xfrm>
            <a:prstGeom prst="straightConnector1">
              <a:avLst/>
            </a:prstGeom>
            <a:ln>
              <a:solidFill>
                <a:srgbClr val="FF00FF"/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99" name="文本框 2"/>
            <p:cNvSpPr txBox="1"/>
            <p:nvPr/>
          </p:nvSpPr>
          <p:spPr>
            <a:xfrm>
              <a:off x="5695722" y="2250521"/>
              <a:ext cx="571429" cy="195491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ct val="0"/>
                </a:spcAft>
              </a:pPr>
              <a:r>
                <a:rPr lang="zh-CN" altLang="en-US" sz="600" b="1" kern="1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已</a:t>
              </a:r>
              <a:r>
                <a:rPr lang="zh-CN" sz="600" b="1" kern="100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紧密结合</a:t>
              </a:r>
              <a:endParaRPr lang="zh-CN" sz="600" b="1" kern="10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48" name="TextBox 46"/>
          <p:cNvSpPr txBox="1"/>
          <p:nvPr/>
        </p:nvSpPr>
        <p:spPr>
          <a:xfrm>
            <a:off x="2312979" y="658803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endParaRPr lang="zh-CN" altLang="en-US" sz="1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TextBox 37"/>
          <p:cNvSpPr txBox="1"/>
          <p:nvPr/>
        </p:nvSpPr>
        <p:spPr>
          <a:xfrm>
            <a:off x="1799803" y="1224607"/>
            <a:ext cx="32861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、裝夹</a:t>
            </a:r>
            <a:endParaRPr lang="en-US" altLang="zh-CN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2027227" y="944555"/>
            <a:ext cx="2714644" cy="285752"/>
            <a:chOff x="2027227" y="944555"/>
            <a:chExt cx="2714644" cy="285752"/>
          </a:xfrm>
        </p:grpSpPr>
        <p:sp>
          <p:nvSpPr>
            <p:cNvPr id="60" name="TextBox 44">
              <a:hlinkClick r:id="rId7" action="ppaction://hlinksldjump?num=5"/>
            </p:cNvPr>
            <p:cNvSpPr txBox="1"/>
            <p:nvPr/>
          </p:nvSpPr>
          <p:spPr>
            <a:xfrm>
              <a:off x="2027227" y="944555"/>
              <a:ext cx="500066" cy="285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加液</a:t>
              </a:r>
              <a:endPara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2598731" y="944555"/>
              <a:ext cx="2143140" cy="285752"/>
              <a:chOff x="2598731" y="944555"/>
              <a:chExt cx="2143140" cy="285752"/>
            </a:xfrm>
          </p:grpSpPr>
          <p:sp>
            <p:nvSpPr>
              <p:cNvPr id="62" name="TextBox 50"/>
              <p:cNvSpPr txBox="1"/>
              <p:nvPr/>
            </p:nvSpPr>
            <p:spPr>
              <a:xfrm>
                <a:off x="4241805" y="944555"/>
                <a:ext cx="500066" cy="285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861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1722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2583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3444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4305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5166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6027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6888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运行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TextBox 51"/>
              <p:cNvSpPr txBox="1"/>
              <p:nvPr/>
            </p:nvSpPr>
            <p:spPr>
              <a:xfrm>
                <a:off x="3741739" y="944555"/>
                <a:ext cx="500066" cy="285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861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1722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2583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3444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4305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5166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6027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6888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排气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TextBox 52"/>
              <p:cNvSpPr txBox="1"/>
              <p:nvPr/>
            </p:nvSpPr>
            <p:spPr>
              <a:xfrm>
                <a:off x="3170235" y="944555"/>
                <a:ext cx="500066" cy="285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861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1722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2583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3444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4305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5166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6027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6888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设置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TextBox 53">
                <a:hlinkClick r:id="rId8" action="ppaction://hlinksldjump?num=7"/>
              </p:cNvPr>
              <p:cNvSpPr txBox="1"/>
              <p:nvPr/>
            </p:nvSpPr>
            <p:spPr>
              <a:xfrm>
                <a:off x="2598731" y="944555"/>
                <a:ext cx="500066" cy="285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861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1722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2583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3444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4305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5166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6027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6888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裝夹</a:t>
                </a:r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71" name="TextBox 48"/>
          <p:cNvSpPr txBox="1"/>
          <p:nvPr/>
        </p:nvSpPr>
        <p:spPr>
          <a:xfrm>
            <a:off x="1812913" y="1158869"/>
            <a:ext cx="321471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00"/>
              </a:lnSpc>
            </a:pPr>
            <a:r>
              <a:rPr lang="en-US" altLang="zh-CN" sz="8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---------------------------------------------------------------</a:t>
            </a:r>
            <a:endParaRPr lang="zh-CN" altLang="en-US" sz="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76" name="直接连接符 75"/>
          <p:cNvCxnSpPr/>
          <p:nvPr/>
        </p:nvCxnSpPr>
        <p:spPr>
          <a:xfrm flipH="1">
            <a:off x="1727795" y="1080591"/>
            <a:ext cx="0" cy="1800200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矩形 11"/>
          <p:cNvSpPr>
            <a:spLocks noChangeArrowheads="1"/>
          </p:cNvSpPr>
          <p:nvPr/>
        </p:nvSpPr>
        <p:spPr bwMode="auto">
          <a:xfrm>
            <a:off x="1583779" y="1780926"/>
            <a:ext cx="301686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●</a:t>
            </a:r>
            <a:endParaRPr lang="zh-CN" altLang="en-US" sz="1400"/>
          </a:p>
        </p:txBody>
      </p:sp>
      <p:grpSp>
        <p:nvGrpSpPr>
          <p:cNvPr id="79" name="组合 78"/>
          <p:cNvGrpSpPr/>
          <p:nvPr/>
        </p:nvGrpSpPr>
        <p:grpSpPr>
          <a:xfrm>
            <a:off x="287635" y="1080591"/>
            <a:ext cx="1440160" cy="1705759"/>
            <a:chOff x="276235" y="1368623"/>
            <a:chExt cx="1440160" cy="1705759"/>
          </a:xfrm>
        </p:grpSpPr>
        <p:sp>
          <p:nvSpPr>
            <p:cNvPr id="80" name="TextBox 30">
              <a:hlinkClick r:id="rId9" action="ppaction://hlinksldjump?num=3"/>
            </p:cNvPr>
            <p:cNvSpPr txBox="1"/>
            <p:nvPr/>
          </p:nvSpPr>
          <p:spPr>
            <a:xfrm>
              <a:off x="431651" y="1368623"/>
              <a:ext cx="1284744" cy="285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适用范围及功能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TextBox 33">
              <a:hlinkClick action="ppaction://noaction"/>
            </p:cNvPr>
            <p:cNvSpPr txBox="1"/>
            <p:nvPr/>
          </p:nvSpPr>
          <p:spPr>
            <a:xfrm>
              <a:off x="348243" y="2448743"/>
              <a:ext cx="13567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报警显示及处理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TextBox 34">
              <a:hlinkClick r:id="rId10" action="ppaction://hlinksldjump?num=4"/>
            </p:cNvPr>
            <p:cNvSpPr txBox="1"/>
            <p:nvPr/>
          </p:nvSpPr>
          <p:spPr>
            <a:xfrm>
              <a:off x="348243" y="1725813"/>
              <a:ext cx="13098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性能指标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TextBox 36">
              <a:hlinkClick r:id="rId7" action="ppaction://hlinksldjump?num=5"/>
            </p:cNvPr>
            <p:cNvSpPr txBox="1"/>
            <p:nvPr/>
          </p:nvSpPr>
          <p:spPr>
            <a:xfrm>
              <a:off x="348243" y="2083003"/>
              <a:ext cx="1356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  操作方法</a:t>
              </a:r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TextBox 38"/>
            <p:cNvSpPr txBox="1"/>
            <p:nvPr/>
          </p:nvSpPr>
          <p:spPr>
            <a:xfrm>
              <a:off x="276235" y="2797383"/>
              <a:ext cx="13813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注意事项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1797980" y="2993057"/>
            <a:ext cx="2492990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注意</a:t>
            </a:r>
            <a:r>
              <a:rPr lang="en-US" altLang="zh-CN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en-US" altLang="zh-CN" sz="1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左右两边均需装夹到位，紧密结合。</a:t>
            </a:r>
            <a:endParaRPr lang="zh-CN" altLang="en-US" sz="10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54" r="30301"/>
          <a:stretch>
            <a:fillRect/>
          </a:stretch>
        </p:blipFill>
        <p:spPr>
          <a:xfrm>
            <a:off x="5935661" y="2451958"/>
            <a:ext cx="479179" cy="464458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67"/>
          <a:stretch>
            <a:fillRect/>
          </a:stretch>
        </p:blipFill>
        <p:spPr>
          <a:xfrm>
            <a:off x="3728754" y="2378017"/>
            <a:ext cx="564448" cy="411247"/>
          </a:xfrm>
          <a:prstGeom prst="rect">
            <a:avLst/>
          </a:prstGeom>
        </p:spPr>
      </p:pic>
      <p:sp>
        <p:nvSpPr>
          <p:cNvPr id="55" name="TextBox 16"/>
          <p:cNvSpPr txBox="1"/>
          <p:nvPr/>
        </p:nvSpPr>
        <p:spPr>
          <a:xfrm>
            <a:off x="312715" y="373051"/>
            <a:ext cx="2059776" cy="307777"/>
          </a:xfrm>
          <a:prstGeom prst="rect">
            <a:avLst/>
          </a:prstGeom>
          <a:solidFill>
            <a:srgbClr val="0089C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化疗注药泵 </a:t>
            </a:r>
            <a:r>
              <a:rPr lang="en-US" altLang="zh-CN" sz="1400" b="1">
                <a:solidFill>
                  <a:schemeClr val="bg1"/>
                </a:solidFill>
                <a:latin typeface="+mn-ea"/>
              </a:rPr>
              <a:t>DDB-Ⅰ-1H</a:t>
            </a:r>
            <a:endParaRPr lang="zh-CN" altLang="en-US" sz="1300" b="1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TextBox 20"/>
          <p:cNvSpPr txBox="1"/>
          <p:nvPr/>
        </p:nvSpPr>
        <p:spPr>
          <a:xfrm>
            <a:off x="215627" y="3600871"/>
            <a:ext cx="1944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</a:rPr>
              <a:t>any perfect</a:t>
            </a:r>
            <a:r>
              <a:rPr lang="en-US" altLang="zh-CN" sz="1000" b="1" baseline="0">
                <a:latin typeface="微软雅黑" panose="020b0503020204020204" pitchFamily="34" charset="-122"/>
                <a:ea typeface="微软雅黑" panose="020b0503020204020204" pitchFamily="34" charset="-122"/>
              </a:rPr>
              <a:t> on next</a:t>
            </a:r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zh-CN" altLang="en-US" sz="1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4551283" y="2186825"/>
            <a:ext cx="22884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注意</a:t>
            </a:r>
            <a:r>
              <a:rPr lang="en-US" altLang="zh-CN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r>
              <a:rPr lang="zh-CN" altLang="en-US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延长管上有“接液袋”标签的一端连接液袋</a:t>
            </a:r>
            <a:r>
              <a:rPr lang="zh-CN" altLang="en-US" sz="1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1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TextBox 46"/>
          <p:cNvSpPr txBox="1"/>
          <p:nvPr/>
        </p:nvSpPr>
        <p:spPr>
          <a:xfrm>
            <a:off x="2312979" y="658803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endParaRPr lang="zh-CN" altLang="en-US" sz="1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TextBox 37"/>
          <p:cNvSpPr txBox="1"/>
          <p:nvPr/>
        </p:nvSpPr>
        <p:spPr>
          <a:xfrm>
            <a:off x="1799803" y="1224607"/>
            <a:ext cx="32861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、延长管连接</a:t>
            </a:r>
            <a:endParaRPr lang="en-US" altLang="zh-CN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2027227" y="944555"/>
            <a:ext cx="2714644" cy="285752"/>
            <a:chOff x="2027227" y="944555"/>
            <a:chExt cx="2714644" cy="285752"/>
          </a:xfrm>
        </p:grpSpPr>
        <p:sp>
          <p:nvSpPr>
            <p:cNvPr id="38" name="TextBox 44">
              <a:hlinkClick r:id="rId2" action="ppaction://hlinksldjump?num=5"/>
            </p:cNvPr>
            <p:cNvSpPr txBox="1"/>
            <p:nvPr/>
          </p:nvSpPr>
          <p:spPr>
            <a:xfrm>
              <a:off x="2027227" y="944555"/>
              <a:ext cx="500066" cy="285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加液</a:t>
              </a:r>
              <a:endPara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2598731" y="944555"/>
              <a:ext cx="2143140" cy="285752"/>
              <a:chOff x="2598731" y="944555"/>
              <a:chExt cx="2143140" cy="285752"/>
            </a:xfrm>
          </p:grpSpPr>
          <p:sp>
            <p:nvSpPr>
              <p:cNvPr id="47" name="TextBox 50"/>
              <p:cNvSpPr txBox="1"/>
              <p:nvPr/>
            </p:nvSpPr>
            <p:spPr>
              <a:xfrm>
                <a:off x="4241805" y="944555"/>
                <a:ext cx="500066" cy="285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861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1722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2583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3444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4305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5166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6027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6888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运行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TextBox 51"/>
              <p:cNvSpPr txBox="1"/>
              <p:nvPr/>
            </p:nvSpPr>
            <p:spPr>
              <a:xfrm>
                <a:off x="3741739" y="944555"/>
                <a:ext cx="500066" cy="285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861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1722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2583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3444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4305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5166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6027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6888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排气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TextBox 52"/>
              <p:cNvSpPr txBox="1"/>
              <p:nvPr/>
            </p:nvSpPr>
            <p:spPr>
              <a:xfrm>
                <a:off x="3170235" y="944555"/>
                <a:ext cx="500066" cy="285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861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1722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2583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3444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4305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5166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6027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6888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设置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TextBox 53">
                <a:hlinkClick r:id="rId3" action="ppaction://hlinksldjump?num=7"/>
              </p:cNvPr>
              <p:cNvSpPr txBox="1"/>
              <p:nvPr/>
            </p:nvSpPr>
            <p:spPr>
              <a:xfrm>
                <a:off x="2598731" y="944555"/>
                <a:ext cx="500066" cy="285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861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1722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2583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3444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4305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5166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6027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6888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裝夹</a:t>
                </a:r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51" name="TextBox 48"/>
          <p:cNvSpPr txBox="1"/>
          <p:nvPr/>
        </p:nvSpPr>
        <p:spPr>
          <a:xfrm>
            <a:off x="1812913" y="1158869"/>
            <a:ext cx="321471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00"/>
              </a:lnSpc>
            </a:pPr>
            <a:r>
              <a:rPr lang="en-US" altLang="zh-CN" sz="8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---------------------------------------------------------------</a:t>
            </a:r>
            <a:endParaRPr lang="zh-CN" altLang="en-US" sz="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52" name="直接连接符 51"/>
          <p:cNvCxnSpPr/>
          <p:nvPr/>
        </p:nvCxnSpPr>
        <p:spPr>
          <a:xfrm flipH="1">
            <a:off x="1727795" y="1080591"/>
            <a:ext cx="0" cy="1800200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11"/>
          <p:cNvSpPr>
            <a:spLocks noChangeArrowheads="1"/>
          </p:cNvSpPr>
          <p:nvPr/>
        </p:nvSpPr>
        <p:spPr bwMode="auto">
          <a:xfrm>
            <a:off x="1583779" y="1780926"/>
            <a:ext cx="301686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●</a:t>
            </a:r>
            <a:endParaRPr lang="zh-CN" altLang="en-US" sz="1400"/>
          </a:p>
        </p:txBody>
      </p:sp>
      <p:grpSp>
        <p:nvGrpSpPr>
          <p:cNvPr id="54" name="组合 53"/>
          <p:cNvGrpSpPr/>
          <p:nvPr/>
        </p:nvGrpSpPr>
        <p:grpSpPr>
          <a:xfrm>
            <a:off x="287635" y="1080591"/>
            <a:ext cx="1440160" cy="1705759"/>
            <a:chOff x="276235" y="1368623"/>
            <a:chExt cx="1440160" cy="1705759"/>
          </a:xfrm>
        </p:grpSpPr>
        <p:sp>
          <p:nvSpPr>
            <p:cNvPr id="55" name="TextBox 30">
              <a:hlinkClick r:id="rId4" action="ppaction://hlinksldjump?num=3"/>
            </p:cNvPr>
            <p:cNvSpPr txBox="1"/>
            <p:nvPr/>
          </p:nvSpPr>
          <p:spPr>
            <a:xfrm>
              <a:off x="431651" y="1368623"/>
              <a:ext cx="1284744" cy="285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适用范围及功能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TextBox 33">
              <a:hlinkClick action="ppaction://noaction"/>
            </p:cNvPr>
            <p:cNvSpPr txBox="1"/>
            <p:nvPr/>
          </p:nvSpPr>
          <p:spPr>
            <a:xfrm>
              <a:off x="348243" y="2448743"/>
              <a:ext cx="13567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报警显示及处理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TextBox 34">
              <a:hlinkClick r:id="rId5" action="ppaction://hlinksldjump?num=4"/>
            </p:cNvPr>
            <p:cNvSpPr txBox="1"/>
            <p:nvPr/>
          </p:nvSpPr>
          <p:spPr>
            <a:xfrm>
              <a:off x="348243" y="1725813"/>
              <a:ext cx="13098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性能指标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TextBox 36">
              <a:hlinkClick r:id="rId2" action="ppaction://hlinksldjump?num=5"/>
            </p:cNvPr>
            <p:cNvSpPr txBox="1"/>
            <p:nvPr/>
          </p:nvSpPr>
          <p:spPr>
            <a:xfrm>
              <a:off x="348243" y="2083003"/>
              <a:ext cx="1356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  操作方法</a:t>
              </a:r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TextBox 38"/>
            <p:cNvSpPr txBox="1"/>
            <p:nvPr/>
          </p:nvSpPr>
          <p:spPr>
            <a:xfrm>
              <a:off x="276235" y="2797383"/>
              <a:ext cx="13813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注意事项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853086" y="1479412"/>
            <a:ext cx="2655698" cy="2009859"/>
            <a:chOff x="1853086" y="1479412"/>
            <a:chExt cx="2655698" cy="2009859"/>
          </a:xfrm>
        </p:grpSpPr>
        <p:pic>
          <p:nvPicPr>
            <p:cNvPr id="6" name="图片 5" descr="图片包含 绿色, 游戏机, 桌子, 电话&#10;&#10;描述已自动生成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21" r="7754"/>
            <a:stretch>
              <a:fillRect/>
            </a:stretch>
          </p:blipFill>
          <p:spPr>
            <a:xfrm rot="5400000">
              <a:off x="2297039" y="1554864"/>
              <a:ext cx="1998773" cy="184787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9" name="椭圆 8"/>
            <p:cNvSpPr/>
            <p:nvPr/>
          </p:nvSpPr>
          <p:spPr>
            <a:xfrm>
              <a:off x="3253769" y="2313281"/>
              <a:ext cx="285997" cy="24437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pic>
          <p:nvPicPr>
            <p:cNvPr id="14" name="图片 13" descr="图片包含 绿色, 水, 桌子, 蓝色&#10;&#10;描述已自动生成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260" t="44979" r="36259" b="18366"/>
            <a:stretch>
              <a:fillRect/>
            </a:stretch>
          </p:blipFill>
          <p:spPr>
            <a:xfrm rot="5400000">
              <a:off x="1976197" y="2518833"/>
              <a:ext cx="598887" cy="84511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39" name="椭圆 38"/>
            <p:cNvSpPr/>
            <p:nvPr/>
          </p:nvSpPr>
          <p:spPr>
            <a:xfrm>
              <a:off x="1877820" y="2717281"/>
              <a:ext cx="816778" cy="48499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cxnSp>
          <p:nvCxnSpPr>
            <p:cNvPr id="56" name="直接箭头连接符 55"/>
            <p:cNvCxnSpPr>
              <a:stCxn id="9" idx="3"/>
              <a:endCxn id="39" idx="6"/>
            </p:cNvCxnSpPr>
            <p:nvPr/>
          </p:nvCxnSpPr>
          <p:spPr>
            <a:xfrm flipH="1">
              <a:off x="2694598" y="2521868"/>
              <a:ext cx="601054" cy="437910"/>
            </a:xfrm>
            <a:prstGeom prst="straightConnector1">
              <a:avLst/>
            </a:prstGeom>
            <a:ln>
              <a:solidFill>
                <a:srgbClr val="FF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对话气泡: 椭圆形 57"/>
            <p:cNvSpPr/>
            <p:nvPr/>
          </p:nvSpPr>
          <p:spPr>
            <a:xfrm>
              <a:off x="3745840" y="1510359"/>
              <a:ext cx="296194" cy="484994"/>
            </a:xfrm>
            <a:prstGeom prst="wedgeEllipseCallout">
              <a:avLst>
                <a:gd name="adj1" fmla="val -24246"/>
                <a:gd name="adj2" fmla="val 89826"/>
              </a:avLst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spcAft>
                  <a:spcPct val="0"/>
                </a:spcAft>
              </a:pPr>
              <a:r>
                <a:rPr lang="zh-CN" altLang="en-US" sz="600" b="1" kern="100">
                  <a:solidFill>
                    <a:srgbClr val="FF00FF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液袋端</a:t>
              </a:r>
              <a:endParaRPr lang="zh-CN" sz="600" b="1" kern="100">
                <a:solidFill>
                  <a:srgbClr val="FF00FF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5" name="对话气泡: 椭圆形 44"/>
            <p:cNvSpPr/>
            <p:nvPr/>
          </p:nvSpPr>
          <p:spPr>
            <a:xfrm>
              <a:off x="4124304" y="3004277"/>
              <a:ext cx="309351" cy="484994"/>
            </a:xfrm>
            <a:prstGeom prst="wedgeEllipseCallout">
              <a:avLst>
                <a:gd name="adj1" fmla="val -114208"/>
                <a:gd name="adj2" fmla="val -163"/>
              </a:avLst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spcAft>
                  <a:spcPct val="0"/>
                </a:spcAft>
              </a:pPr>
              <a:r>
                <a:rPr lang="zh-CN" altLang="en-US" sz="600" b="1" kern="100">
                  <a:solidFill>
                    <a:srgbClr val="FF00FF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过滤器</a:t>
              </a:r>
              <a:endParaRPr lang="zh-CN" sz="600" b="1" kern="100">
                <a:solidFill>
                  <a:srgbClr val="FF00FF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6" name="对话气泡: 椭圆形 45"/>
            <p:cNvSpPr/>
            <p:nvPr/>
          </p:nvSpPr>
          <p:spPr>
            <a:xfrm>
              <a:off x="4253113" y="2269867"/>
              <a:ext cx="255671" cy="484994"/>
            </a:xfrm>
            <a:prstGeom prst="wedgeEllipseCallout">
              <a:avLst>
                <a:gd name="adj1" fmla="val -106220"/>
                <a:gd name="adj2" fmla="val -43558"/>
              </a:avLst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spcAft>
                  <a:spcPct val="0"/>
                </a:spcAft>
              </a:pPr>
              <a:r>
                <a:rPr lang="zh-CN" altLang="en-US" sz="600" b="1" kern="100" smtClean="0">
                  <a:solidFill>
                    <a:srgbClr val="FF00FF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患者端</a:t>
              </a:r>
              <a:endParaRPr lang="zh-CN" sz="600" b="1" kern="100">
                <a:solidFill>
                  <a:srgbClr val="FF00FF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62" name="对话气泡: 椭圆形 61"/>
            <p:cNvSpPr/>
            <p:nvPr/>
          </p:nvSpPr>
          <p:spPr>
            <a:xfrm>
              <a:off x="2942096" y="2901841"/>
              <a:ext cx="285998" cy="484994"/>
            </a:xfrm>
            <a:prstGeom prst="wedgeEllipseCallout">
              <a:avLst>
                <a:gd name="adj1" fmla="val 98721"/>
                <a:gd name="adj2" fmla="val -115510"/>
              </a:avLst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spcAft>
                  <a:spcPct val="0"/>
                </a:spcAft>
              </a:pPr>
              <a:r>
                <a:rPr lang="zh-CN" altLang="en-US" sz="600" b="1" kern="100">
                  <a:solidFill>
                    <a:srgbClr val="FF00FF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标签</a:t>
              </a:r>
              <a:endParaRPr lang="zh-CN" sz="600" b="1" kern="100">
                <a:solidFill>
                  <a:srgbClr val="FF00FF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64" name="TextBox 43"/>
          <p:cNvSpPr txBox="1"/>
          <p:nvPr/>
        </p:nvSpPr>
        <p:spPr>
          <a:xfrm>
            <a:off x="2534010" y="2333531"/>
            <a:ext cx="510220" cy="276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>
                <a:solidFill>
                  <a:srgbClr val="FF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液袋</a:t>
            </a:r>
            <a:endParaRPr lang="zh-CN" altLang="en-US" b="1">
              <a:solidFill>
                <a:srgbClr val="FF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95389" y="1434230"/>
            <a:ext cx="2481995" cy="756957"/>
          </a:xfrm>
          <a:prstGeom prst="rect">
            <a:avLst/>
          </a:prstGeom>
        </p:spPr>
      </p:pic>
      <p:cxnSp>
        <p:nvCxnSpPr>
          <p:cNvPr id="41" name="直接箭头连接符 40"/>
          <p:cNvCxnSpPr/>
          <p:nvPr/>
        </p:nvCxnSpPr>
        <p:spPr>
          <a:xfrm flipV="1">
            <a:off x="5832251" y="1683873"/>
            <a:ext cx="6284" cy="239917"/>
          </a:xfrm>
          <a:prstGeom prst="straightConnector1">
            <a:avLst/>
          </a:prstGeom>
          <a:ln>
            <a:solidFill>
              <a:srgbClr val="FF00FF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2" name="文本框 2"/>
          <p:cNvSpPr txBox="1"/>
          <p:nvPr/>
        </p:nvSpPr>
        <p:spPr>
          <a:xfrm>
            <a:off x="5595096" y="1905303"/>
            <a:ext cx="429731" cy="19549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ct val="0"/>
              </a:spcAft>
            </a:pPr>
            <a:r>
              <a:rPr lang="zh-CN" altLang="en-US" sz="600" b="1" kern="100">
                <a:solidFill>
                  <a:srgbClr val="FF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长导管</a:t>
            </a:r>
            <a:endParaRPr lang="zh-CN" sz="600" b="1" kern="100">
              <a:solidFill>
                <a:srgbClr val="FF00FF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43" name="直接箭头连接符 42"/>
          <p:cNvCxnSpPr/>
          <p:nvPr/>
        </p:nvCxnSpPr>
        <p:spPr>
          <a:xfrm flipV="1">
            <a:off x="6517734" y="1677711"/>
            <a:ext cx="6284" cy="239917"/>
          </a:xfrm>
          <a:prstGeom prst="straightConnector1">
            <a:avLst/>
          </a:prstGeom>
          <a:ln>
            <a:solidFill>
              <a:srgbClr val="FF00FF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4" name="文本框 2"/>
          <p:cNvSpPr txBox="1"/>
          <p:nvPr/>
        </p:nvSpPr>
        <p:spPr>
          <a:xfrm>
            <a:off x="6280579" y="1899141"/>
            <a:ext cx="429731" cy="19549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ct val="0"/>
              </a:spcAft>
            </a:pPr>
            <a:r>
              <a:rPr lang="zh-CN" altLang="en-US" sz="600" b="1" kern="100">
                <a:solidFill>
                  <a:srgbClr val="FF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短</a:t>
            </a:r>
            <a:r>
              <a:rPr lang="zh-CN" altLang="en-US" sz="600" b="1" kern="100" smtClean="0">
                <a:solidFill>
                  <a:srgbClr val="FF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导管</a:t>
            </a:r>
            <a:endParaRPr lang="zh-CN" sz="600" b="1" kern="100">
              <a:solidFill>
                <a:srgbClr val="FF00FF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3" name="TextBox 16"/>
          <p:cNvSpPr txBox="1"/>
          <p:nvPr/>
        </p:nvSpPr>
        <p:spPr>
          <a:xfrm>
            <a:off x="312715" y="373051"/>
            <a:ext cx="2059776" cy="307777"/>
          </a:xfrm>
          <a:prstGeom prst="rect">
            <a:avLst/>
          </a:prstGeom>
          <a:solidFill>
            <a:srgbClr val="0089C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化疗注药泵 </a:t>
            </a:r>
            <a:r>
              <a:rPr lang="en-US" altLang="zh-CN" sz="1400" b="1">
                <a:solidFill>
                  <a:schemeClr val="bg1"/>
                </a:solidFill>
                <a:latin typeface="+mn-ea"/>
              </a:rPr>
              <a:t>DDB-Ⅰ-1H</a:t>
            </a:r>
            <a:endParaRPr lang="zh-CN" altLang="en-US" sz="1300" b="1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TextBox 20"/>
          <p:cNvSpPr txBox="1"/>
          <p:nvPr/>
        </p:nvSpPr>
        <p:spPr>
          <a:xfrm>
            <a:off x="215627" y="3600871"/>
            <a:ext cx="1944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</a:rPr>
              <a:t>any perfect</a:t>
            </a:r>
            <a:r>
              <a:rPr lang="en-US" altLang="zh-CN" sz="1000" b="1" baseline="0">
                <a:latin typeface="微软雅黑" panose="020b0503020204020204" pitchFamily="34" charset="-122"/>
                <a:ea typeface="微软雅黑" panose="020b0503020204020204" pitchFamily="34" charset="-122"/>
              </a:rPr>
              <a:t> on next</a:t>
            </a:r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zh-CN" altLang="en-US" sz="1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3176888" y="2527393"/>
            <a:ext cx="35914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注意</a:t>
            </a:r>
            <a:r>
              <a:rPr lang="en-US" altLang="zh-CN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en-US" altLang="zh-CN" sz="1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、安全锁打开，输液过程中可能会因为外力的触碰，导致液袋脱落或装夹未到位！</a:t>
            </a:r>
            <a:endParaRPr lang="en-US" altLang="zh-CN" sz="1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1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、安全锁用钥匙拧时可</a:t>
            </a:r>
            <a:r>
              <a:rPr lang="en-US" altLang="zh-CN" sz="1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360</a:t>
            </a:r>
            <a:r>
              <a:rPr lang="zh-CN" altLang="en-US" sz="1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度旋转，安全锁坏，需返厂维修。</a:t>
            </a:r>
            <a:endParaRPr lang="en-US" altLang="zh-CN" sz="1000" b="1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1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1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、管</a:t>
            </a:r>
            <a:r>
              <a:rPr lang="zh-CN" altLang="en-US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夹打开后，出水口应无漏液，若有漏液，请重新裝夹。</a:t>
            </a:r>
            <a:endParaRPr lang="en-US" altLang="zh-CN" sz="1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1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99803" y="1499445"/>
            <a:ext cx="1631377" cy="2080085"/>
            <a:chOff x="1869186" y="1188953"/>
            <a:chExt cx="1631377" cy="2080085"/>
          </a:xfrm>
        </p:grpSpPr>
        <p:pic>
          <p:nvPicPr>
            <p:cNvPr id="13" name="图片 12" descr="图片包含 小, 游戏机, 行李箱, 躺&#10;&#10;描述已自动生成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49" t="14273" r="-1366" b="9307"/>
            <a:stretch>
              <a:fillRect/>
            </a:stretch>
          </p:blipFill>
          <p:spPr>
            <a:xfrm rot="5400000">
              <a:off x="1472061" y="1586078"/>
              <a:ext cx="2080085" cy="128583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51" name="对话气泡: 椭圆形 50"/>
            <p:cNvSpPr/>
            <p:nvPr/>
          </p:nvSpPr>
          <p:spPr>
            <a:xfrm flipH="1">
              <a:off x="3195698" y="1227714"/>
              <a:ext cx="304865" cy="589367"/>
            </a:xfrm>
            <a:prstGeom prst="wedgeEllipseCallout">
              <a:avLst>
                <a:gd name="adj1" fmla="val 136517"/>
                <a:gd name="adj2" fmla="val -32"/>
              </a:avLst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zh-CN" sz="1000" b="1">
                  <a:solidFill>
                    <a:srgbClr val="FF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安全锁</a:t>
              </a:r>
              <a:endParaRPr lang="zh-CN" altLang="en-US" sz="1000">
                <a:ln w="0"/>
                <a:solidFill>
                  <a:srgbClr val="FF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814693" y="1296615"/>
            <a:ext cx="937438" cy="1176341"/>
            <a:chOff x="4902415" y="1406590"/>
            <a:chExt cx="937438" cy="1176341"/>
          </a:xfrm>
        </p:grpSpPr>
        <p:pic>
          <p:nvPicPr>
            <p:cNvPr id="10" name="图片 9" descr="图片包含 室内, 绿色, 监控, 蓝色&#10;&#10;描述已自动生成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788320" y="1553633"/>
              <a:ext cx="1176341" cy="88225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3" name="文本框 62"/>
            <p:cNvSpPr txBox="1"/>
            <p:nvPr/>
          </p:nvSpPr>
          <p:spPr>
            <a:xfrm>
              <a:off x="4902415" y="2094731"/>
              <a:ext cx="937438" cy="461665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800" b="1" smtClean="0">
                  <a:solidFill>
                    <a:srgbClr val="FF00FF"/>
                  </a:solidFill>
                </a:rPr>
                <a:t>顺时针</a:t>
              </a:r>
              <a:r>
                <a:rPr lang="zh-CN" altLang="en-US" sz="800" b="1" smtClean="0"/>
                <a:t>旋转到底</a:t>
              </a:r>
              <a:endParaRPr lang="en-US" altLang="zh-CN" sz="800" b="1" smtClean="0"/>
            </a:p>
            <a:p>
              <a:pPr algn="ctr"/>
              <a:r>
                <a:rPr lang="zh-CN" altLang="en-US" sz="800" b="1" smtClean="0">
                  <a:solidFill>
                    <a:srgbClr val="FF00FF"/>
                  </a:solidFill>
                </a:rPr>
                <a:t>安全</a:t>
              </a:r>
              <a:r>
                <a:rPr lang="zh-CN" altLang="en-US" sz="800" b="1">
                  <a:solidFill>
                    <a:srgbClr val="FF00FF"/>
                  </a:solidFill>
                </a:rPr>
                <a:t>锁</a:t>
              </a:r>
              <a:r>
                <a:rPr lang="zh-CN" altLang="en-US" sz="800" b="1" smtClean="0">
                  <a:solidFill>
                    <a:srgbClr val="FF00FF"/>
                  </a:solidFill>
                </a:rPr>
                <a:t>关闭</a:t>
              </a:r>
              <a:endParaRPr lang="en-US" altLang="zh-CN" sz="800" b="1">
                <a:solidFill>
                  <a:srgbClr val="FF00FF"/>
                </a:solidFill>
              </a:endParaRPr>
            </a:p>
            <a:p>
              <a:pPr algn="ctr"/>
              <a:r>
                <a:rPr lang="zh-CN" altLang="en-US" sz="800" b="1"/>
                <a:t>无法拆卸液袋</a:t>
              </a:r>
              <a:endParaRPr lang="zh-CN" altLang="en-US" sz="800" b="1"/>
            </a:p>
          </p:txBody>
        </p:sp>
        <p:sp>
          <p:nvSpPr>
            <p:cNvPr id="14" name="弧形 13"/>
            <p:cNvSpPr/>
            <p:nvPr/>
          </p:nvSpPr>
          <p:spPr>
            <a:xfrm rot="19117601">
              <a:off x="5236395" y="1730916"/>
              <a:ext cx="358898" cy="330889"/>
            </a:xfrm>
            <a:prstGeom prst="arc">
              <a:avLst/>
            </a:prstGeom>
            <a:ln w="12700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338581" y="1538423"/>
              <a:ext cx="288032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800" b="1">
                  <a:solidFill>
                    <a:srgbClr val="FF00FF"/>
                  </a:solidFill>
                </a:rPr>
                <a:t>关</a:t>
              </a:r>
              <a:endParaRPr lang="zh-CN" altLang="en-US" sz="800" b="1">
                <a:solidFill>
                  <a:srgbClr val="FF00FF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027623" y="1296615"/>
            <a:ext cx="946123" cy="1170630"/>
            <a:chOff x="4924297" y="1400921"/>
            <a:chExt cx="946123" cy="1170630"/>
          </a:xfrm>
        </p:grpSpPr>
        <p:pic>
          <p:nvPicPr>
            <p:cNvPr id="6" name="图片 5" descr="绿色的行李箱&#10;&#10;描述已自动生成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09" t="10524"/>
            <a:stretch>
              <a:fillRect/>
            </a:stretch>
          </p:blipFill>
          <p:spPr>
            <a:xfrm rot="5400000">
              <a:off x="4821116" y="1548200"/>
              <a:ext cx="1170630" cy="87607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2" name="文本框 61"/>
            <p:cNvSpPr txBox="1"/>
            <p:nvPr/>
          </p:nvSpPr>
          <p:spPr>
            <a:xfrm>
              <a:off x="4924297" y="2089062"/>
              <a:ext cx="946123" cy="461665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800" b="1" smtClean="0">
                  <a:solidFill>
                    <a:srgbClr val="FF00FF"/>
                  </a:solidFill>
                </a:rPr>
                <a:t>逆时针</a:t>
              </a:r>
              <a:r>
                <a:rPr lang="zh-CN" altLang="en-US" sz="800" b="1"/>
                <a:t>旋转到底</a:t>
              </a:r>
              <a:endParaRPr lang="en-US" altLang="zh-CN" sz="800" b="1"/>
            </a:p>
            <a:p>
              <a:pPr algn="ctr"/>
              <a:r>
                <a:rPr lang="zh-CN" altLang="en-US" sz="800" b="1" smtClean="0"/>
                <a:t>安全</a:t>
              </a:r>
              <a:r>
                <a:rPr lang="zh-CN" altLang="en-US" sz="800" b="1"/>
                <a:t>锁</a:t>
              </a:r>
              <a:r>
                <a:rPr lang="zh-CN" altLang="en-US" sz="800" b="1" smtClean="0">
                  <a:solidFill>
                    <a:srgbClr val="FF00FF"/>
                  </a:solidFill>
                </a:rPr>
                <a:t>打开</a:t>
              </a:r>
              <a:endParaRPr lang="en-US" altLang="zh-CN" sz="800" b="1" smtClean="0">
                <a:solidFill>
                  <a:srgbClr val="FF00FF"/>
                </a:solidFill>
              </a:endParaRPr>
            </a:p>
            <a:p>
              <a:pPr algn="ctr"/>
              <a:r>
                <a:rPr lang="zh-CN" altLang="en-US" sz="800" b="1" smtClean="0"/>
                <a:t>可</a:t>
              </a:r>
              <a:r>
                <a:rPr lang="zh-CN" altLang="en-US" sz="800" b="1"/>
                <a:t>拆卸液袋</a:t>
              </a:r>
              <a:endParaRPr lang="zh-CN" altLang="en-US" sz="800" b="1"/>
            </a:p>
          </p:txBody>
        </p:sp>
        <p:sp>
          <p:nvSpPr>
            <p:cNvPr id="18" name="弧形 17"/>
            <p:cNvSpPr/>
            <p:nvPr/>
          </p:nvSpPr>
          <p:spPr>
            <a:xfrm rot="18809105">
              <a:off x="5242893" y="1769323"/>
              <a:ext cx="343647" cy="272634"/>
            </a:xfrm>
            <a:prstGeom prst="arc">
              <a:avLst>
                <a:gd name="adj1" fmla="val 15691182"/>
                <a:gd name="adj2" fmla="val 0"/>
              </a:avLst>
            </a:prstGeom>
            <a:ln w="12700">
              <a:solidFill>
                <a:srgbClr val="FF00FF"/>
              </a:solidFill>
              <a:headEnd type="arrow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5255482" y="1565195"/>
              <a:ext cx="288032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800" b="1">
                  <a:solidFill>
                    <a:srgbClr val="FF00FF"/>
                  </a:solidFill>
                </a:rPr>
                <a:t>开</a:t>
              </a:r>
              <a:endParaRPr lang="zh-CN" altLang="en-US" sz="800" b="1">
                <a:solidFill>
                  <a:srgbClr val="FF00FF"/>
                </a:solidFill>
              </a:endParaRPr>
            </a:p>
          </p:txBody>
        </p:sp>
      </p:grpSp>
      <p:sp>
        <p:nvSpPr>
          <p:cNvPr id="77" name="TextBox 46"/>
          <p:cNvSpPr txBox="1"/>
          <p:nvPr/>
        </p:nvSpPr>
        <p:spPr>
          <a:xfrm>
            <a:off x="2312979" y="658803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endParaRPr lang="zh-CN" altLang="en-US" sz="1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8" name="TextBox 37"/>
          <p:cNvSpPr txBox="1"/>
          <p:nvPr/>
        </p:nvSpPr>
        <p:spPr>
          <a:xfrm>
            <a:off x="1799803" y="1224607"/>
            <a:ext cx="32861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、关闭</a:t>
            </a:r>
            <a:r>
              <a:rPr lang="en-US" altLang="zh-CN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打开</a:t>
            </a:r>
            <a:r>
              <a:rPr lang="zh-CN" altLang="zh-CN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安全锁</a:t>
            </a:r>
            <a:endParaRPr lang="en-US" altLang="zh-CN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2027227" y="944555"/>
            <a:ext cx="2714644" cy="285752"/>
            <a:chOff x="2027227" y="944555"/>
            <a:chExt cx="2714644" cy="285752"/>
          </a:xfrm>
        </p:grpSpPr>
        <p:sp>
          <p:nvSpPr>
            <p:cNvPr id="80" name="TextBox 44">
              <a:hlinkClick r:id="rId5" action="ppaction://hlinksldjump?num=5"/>
            </p:cNvPr>
            <p:cNvSpPr txBox="1"/>
            <p:nvPr/>
          </p:nvSpPr>
          <p:spPr>
            <a:xfrm>
              <a:off x="2027227" y="944555"/>
              <a:ext cx="500066" cy="285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加液</a:t>
              </a:r>
              <a:endPara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1" name="组合 80"/>
            <p:cNvGrpSpPr/>
            <p:nvPr/>
          </p:nvGrpSpPr>
          <p:grpSpPr>
            <a:xfrm>
              <a:off x="2598731" y="944555"/>
              <a:ext cx="2143140" cy="285752"/>
              <a:chOff x="2598731" y="944555"/>
              <a:chExt cx="2143140" cy="285752"/>
            </a:xfrm>
          </p:grpSpPr>
          <p:sp>
            <p:nvSpPr>
              <p:cNvPr id="82" name="TextBox 50"/>
              <p:cNvSpPr txBox="1"/>
              <p:nvPr/>
            </p:nvSpPr>
            <p:spPr>
              <a:xfrm>
                <a:off x="4241805" y="944555"/>
                <a:ext cx="500066" cy="285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861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1722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2583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3444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4305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5166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6027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6888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运行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TextBox 51"/>
              <p:cNvSpPr txBox="1"/>
              <p:nvPr/>
            </p:nvSpPr>
            <p:spPr>
              <a:xfrm>
                <a:off x="3741739" y="944555"/>
                <a:ext cx="500066" cy="285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861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1722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2583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3444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4305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5166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6027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6888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排气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TextBox 52"/>
              <p:cNvSpPr txBox="1"/>
              <p:nvPr/>
            </p:nvSpPr>
            <p:spPr>
              <a:xfrm>
                <a:off x="3170235" y="944555"/>
                <a:ext cx="500066" cy="285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861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1722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2583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3444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4305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5166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6027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6888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设置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TextBox 53">
                <a:hlinkClick r:id="rId6" action="ppaction://hlinksldjump?num=7"/>
              </p:cNvPr>
              <p:cNvSpPr txBox="1"/>
              <p:nvPr/>
            </p:nvSpPr>
            <p:spPr>
              <a:xfrm>
                <a:off x="2598731" y="944555"/>
                <a:ext cx="500066" cy="285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861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1722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2583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3444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4305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5166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6027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6888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裝夹</a:t>
                </a:r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9" name="TextBox 48"/>
          <p:cNvSpPr txBox="1"/>
          <p:nvPr/>
        </p:nvSpPr>
        <p:spPr>
          <a:xfrm>
            <a:off x="1812913" y="1158869"/>
            <a:ext cx="321471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00"/>
              </a:lnSpc>
            </a:pPr>
            <a:r>
              <a:rPr lang="en-US" altLang="zh-CN" sz="8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---------------------------------------------------------------</a:t>
            </a:r>
            <a:endParaRPr lang="zh-CN" altLang="en-US" sz="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90" name="直接连接符 89"/>
          <p:cNvCxnSpPr/>
          <p:nvPr/>
        </p:nvCxnSpPr>
        <p:spPr>
          <a:xfrm flipH="1">
            <a:off x="1727795" y="1080591"/>
            <a:ext cx="0" cy="1800200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组合 90"/>
          <p:cNvGrpSpPr/>
          <p:nvPr/>
        </p:nvGrpSpPr>
        <p:grpSpPr>
          <a:xfrm>
            <a:off x="287635" y="1080591"/>
            <a:ext cx="1440160" cy="1705759"/>
            <a:chOff x="276235" y="1368623"/>
            <a:chExt cx="1440160" cy="1705759"/>
          </a:xfrm>
        </p:grpSpPr>
        <p:sp>
          <p:nvSpPr>
            <p:cNvPr id="92" name="TextBox 30">
              <a:hlinkClick r:id="rId7" action="ppaction://hlinksldjump?num=3"/>
            </p:cNvPr>
            <p:cNvSpPr txBox="1"/>
            <p:nvPr/>
          </p:nvSpPr>
          <p:spPr>
            <a:xfrm>
              <a:off x="431651" y="1368623"/>
              <a:ext cx="1284744" cy="285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适用范围及功能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TextBox 33">
              <a:hlinkClick action="ppaction://noaction"/>
            </p:cNvPr>
            <p:cNvSpPr txBox="1"/>
            <p:nvPr/>
          </p:nvSpPr>
          <p:spPr>
            <a:xfrm>
              <a:off x="348243" y="2448743"/>
              <a:ext cx="13567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报警显示及处理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TextBox 34">
              <a:hlinkClick r:id="rId8" action="ppaction://hlinksldjump?num=4"/>
            </p:cNvPr>
            <p:cNvSpPr txBox="1"/>
            <p:nvPr/>
          </p:nvSpPr>
          <p:spPr>
            <a:xfrm>
              <a:off x="348243" y="1725813"/>
              <a:ext cx="13098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性能指标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TextBox 36">
              <a:hlinkClick r:id="rId5" action="ppaction://hlinksldjump?num=5"/>
            </p:cNvPr>
            <p:cNvSpPr txBox="1"/>
            <p:nvPr/>
          </p:nvSpPr>
          <p:spPr>
            <a:xfrm>
              <a:off x="348243" y="2083003"/>
              <a:ext cx="1356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  操作方法</a:t>
              </a:r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TextBox 38"/>
            <p:cNvSpPr txBox="1"/>
            <p:nvPr/>
          </p:nvSpPr>
          <p:spPr>
            <a:xfrm>
              <a:off x="276235" y="2797383"/>
              <a:ext cx="13813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注意事项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7" name="矩形 11"/>
          <p:cNvSpPr>
            <a:spLocks noChangeArrowheads="1"/>
          </p:cNvSpPr>
          <p:nvPr/>
        </p:nvSpPr>
        <p:spPr bwMode="auto">
          <a:xfrm>
            <a:off x="1583779" y="1780926"/>
            <a:ext cx="301686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●</a:t>
            </a:r>
            <a:endParaRPr lang="zh-CN" altLang="en-US" sz="1400"/>
          </a:p>
        </p:txBody>
      </p:sp>
      <p:sp>
        <p:nvSpPr>
          <p:cNvPr id="37" name="TextBox 16"/>
          <p:cNvSpPr txBox="1"/>
          <p:nvPr/>
        </p:nvSpPr>
        <p:spPr>
          <a:xfrm>
            <a:off x="312715" y="373051"/>
            <a:ext cx="2059776" cy="307777"/>
          </a:xfrm>
          <a:prstGeom prst="rect">
            <a:avLst/>
          </a:prstGeom>
          <a:solidFill>
            <a:srgbClr val="0089C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化疗注药泵 </a:t>
            </a:r>
            <a:r>
              <a:rPr lang="en-US" altLang="zh-CN" sz="1400" b="1">
                <a:solidFill>
                  <a:schemeClr val="bg1"/>
                </a:solidFill>
                <a:latin typeface="+mn-ea"/>
              </a:rPr>
              <a:t>DDB-Ⅰ-1H</a:t>
            </a:r>
            <a:endParaRPr lang="zh-CN" altLang="en-US" sz="1300" b="1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TextBox 20"/>
          <p:cNvSpPr txBox="1"/>
          <p:nvPr/>
        </p:nvSpPr>
        <p:spPr>
          <a:xfrm>
            <a:off x="215627" y="3600871"/>
            <a:ext cx="1944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</a:rPr>
              <a:t>any perfect</a:t>
            </a:r>
            <a:r>
              <a:rPr lang="en-US" altLang="zh-CN" sz="1000" b="1" baseline="0">
                <a:latin typeface="微软雅黑" panose="020b0503020204020204" pitchFamily="34" charset="-122"/>
                <a:ea typeface="微软雅黑" panose="020b0503020204020204" pitchFamily="34" charset="-122"/>
              </a:rPr>
              <a:t> on next</a:t>
            </a:r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zh-CN" altLang="en-US" sz="1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 flipH="1">
            <a:off x="1727795" y="1152599"/>
            <a:ext cx="0" cy="1726482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11"/>
          <p:cNvSpPr>
            <a:spLocks noChangeArrowheads="1"/>
          </p:cNvSpPr>
          <p:nvPr/>
        </p:nvSpPr>
        <p:spPr bwMode="auto">
          <a:xfrm>
            <a:off x="1583779" y="1872679"/>
            <a:ext cx="301686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●</a:t>
            </a:r>
            <a:endParaRPr lang="zh-CN" altLang="en-US" sz="1400"/>
          </a:p>
        </p:txBody>
      </p:sp>
      <p:sp>
        <p:nvSpPr>
          <p:cNvPr id="47" name="TextBox 46"/>
          <p:cNvSpPr txBox="1"/>
          <p:nvPr/>
        </p:nvSpPr>
        <p:spPr>
          <a:xfrm>
            <a:off x="2312979" y="658803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endParaRPr lang="zh-CN" altLang="en-US" sz="1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812913" y="1158869"/>
            <a:ext cx="321471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00"/>
              </a:lnSpc>
            </a:pPr>
            <a:r>
              <a:rPr lang="en-US" altLang="zh-CN" sz="8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---------------------------------------------------------------</a:t>
            </a:r>
            <a:endParaRPr lang="zh-CN" altLang="en-US" sz="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705322" y="1226348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、运行参数设置</a:t>
            </a:r>
            <a:r>
              <a:rPr lang="en-US" altLang="zh-CN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en-US" altLang="zh-CN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b="1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b="1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在主菜单下选择“</a:t>
            </a:r>
            <a:r>
              <a:rPr lang="zh-CN" altLang="en-US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设置参数</a:t>
            </a:r>
            <a:r>
              <a:rPr lang="zh-CN" altLang="en-US" b="1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”，按“</a:t>
            </a:r>
            <a:r>
              <a:rPr lang="zh-CN" altLang="en-US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确认</a:t>
            </a:r>
            <a:r>
              <a:rPr lang="zh-CN" altLang="en-US" b="1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”键进入设置。 </a:t>
            </a:r>
            <a:endParaRPr lang="en-US" altLang="zh-CN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019247" y="1800671"/>
            <a:ext cx="3092924" cy="1080120"/>
            <a:chOff x="1943819" y="1944687"/>
            <a:chExt cx="3092924" cy="1080120"/>
          </a:xfrm>
        </p:grpSpPr>
        <p:cxnSp>
          <p:nvCxnSpPr>
            <p:cNvPr id="120" name="直接箭头连接符 119"/>
            <p:cNvCxnSpPr/>
            <p:nvPr/>
          </p:nvCxnSpPr>
          <p:spPr>
            <a:xfrm>
              <a:off x="3880055" y="2085283"/>
              <a:ext cx="428628" cy="1588"/>
            </a:xfrm>
            <a:prstGeom prst="straightConnector1">
              <a:avLst/>
            </a:prstGeom>
            <a:ln w="12700">
              <a:solidFill>
                <a:srgbClr val="538ED5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圆角矩形 121"/>
            <p:cNvSpPr/>
            <p:nvPr/>
          </p:nvSpPr>
          <p:spPr>
            <a:xfrm>
              <a:off x="2007847" y="2013275"/>
              <a:ext cx="571504" cy="214314"/>
            </a:xfrm>
            <a:prstGeom prst="roundRect">
              <a:avLst/>
            </a:prstGeom>
            <a:solidFill>
              <a:srgbClr val="245590"/>
            </a:solidFill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>
                  <a:solidFill>
                    <a:srgbClr val="FFFF00"/>
                  </a:solidFill>
                </a:rPr>
                <a:t>总量</a:t>
              </a:r>
              <a:endParaRPr lang="zh-CN" altLang="en-US">
                <a:solidFill>
                  <a:srgbClr val="FFFF00"/>
                </a:solidFill>
              </a:endParaRPr>
            </a:p>
          </p:txBody>
        </p:sp>
        <p:sp>
          <p:nvSpPr>
            <p:cNvPr id="123" name="圆角矩形 122"/>
            <p:cNvSpPr/>
            <p:nvPr/>
          </p:nvSpPr>
          <p:spPr>
            <a:xfrm>
              <a:off x="3019949" y="2016125"/>
              <a:ext cx="857256" cy="214314"/>
            </a:xfrm>
            <a:prstGeom prst="roundRect">
              <a:avLst/>
            </a:prstGeom>
            <a:solidFill>
              <a:srgbClr val="245590"/>
            </a:solidFill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>
                  <a:solidFill>
                    <a:srgbClr val="FFFF00"/>
                  </a:solidFill>
                </a:rPr>
                <a:t>首次量</a:t>
              </a:r>
              <a:endParaRPr lang="zh-CN" altLang="en-US">
                <a:solidFill>
                  <a:srgbClr val="FFFF00"/>
                </a:solidFill>
              </a:endParaRPr>
            </a:p>
          </p:txBody>
        </p:sp>
        <p:sp>
          <p:nvSpPr>
            <p:cNvPr id="124" name="圆角矩形 123"/>
            <p:cNvSpPr/>
            <p:nvPr/>
          </p:nvSpPr>
          <p:spPr>
            <a:xfrm>
              <a:off x="4305833" y="2016125"/>
              <a:ext cx="714380" cy="214314"/>
            </a:xfrm>
            <a:prstGeom prst="roundRect">
              <a:avLst/>
            </a:prstGeom>
            <a:solidFill>
              <a:srgbClr val="245590"/>
            </a:solidFill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>
                  <a:solidFill>
                    <a:srgbClr val="FFFF00"/>
                  </a:solidFill>
                </a:rPr>
                <a:t>持续量</a:t>
              </a:r>
              <a:endParaRPr lang="zh-CN" altLang="en-US">
                <a:solidFill>
                  <a:srgbClr val="FFFF00"/>
                </a:solidFill>
              </a:endParaRPr>
            </a:p>
          </p:txBody>
        </p:sp>
        <p:cxnSp>
          <p:nvCxnSpPr>
            <p:cNvPr id="129" name="直接箭头连接符 128"/>
            <p:cNvCxnSpPr/>
            <p:nvPr/>
          </p:nvCxnSpPr>
          <p:spPr>
            <a:xfrm flipH="1">
              <a:off x="2663899" y="2808783"/>
              <a:ext cx="1656184" cy="0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圆角矩形 131"/>
            <p:cNvSpPr/>
            <p:nvPr/>
          </p:nvSpPr>
          <p:spPr>
            <a:xfrm>
              <a:off x="1943819" y="2664767"/>
              <a:ext cx="720080" cy="214314"/>
            </a:xfrm>
            <a:prstGeom prst="roundRect">
              <a:avLst/>
            </a:prstGeom>
            <a:solidFill>
              <a:srgbClr val="245590"/>
            </a:solidFill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>
                  <a:solidFill>
                    <a:srgbClr val="FFFF00"/>
                  </a:solidFill>
                </a:rPr>
                <a:t>主菜单</a:t>
              </a:r>
              <a:endParaRPr lang="zh-CN" altLang="en-US">
                <a:solidFill>
                  <a:srgbClr val="FFFF00"/>
                </a:solidFill>
              </a:endParaRPr>
            </a:p>
          </p:txBody>
        </p:sp>
        <p:cxnSp>
          <p:nvCxnSpPr>
            <p:cNvPr id="133" name="直接箭头连接符 132"/>
            <p:cNvCxnSpPr/>
            <p:nvPr/>
          </p:nvCxnSpPr>
          <p:spPr>
            <a:xfrm>
              <a:off x="2583911" y="2085283"/>
              <a:ext cx="428628" cy="1588"/>
            </a:xfrm>
            <a:prstGeom prst="straightConnector1">
              <a:avLst/>
            </a:prstGeom>
            <a:ln w="12700">
              <a:solidFill>
                <a:srgbClr val="538ED5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直接箭头连接符 133"/>
            <p:cNvCxnSpPr/>
            <p:nvPr/>
          </p:nvCxnSpPr>
          <p:spPr>
            <a:xfrm flipH="1" flipV="1">
              <a:off x="2303859" y="2232719"/>
              <a:ext cx="0" cy="432048"/>
            </a:xfrm>
            <a:prstGeom prst="straightConnector1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圆角矩形 134"/>
            <p:cNvSpPr/>
            <p:nvPr/>
          </p:nvSpPr>
          <p:spPr>
            <a:xfrm>
              <a:off x="2231851" y="2376735"/>
              <a:ext cx="432048" cy="216024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800" b="1"/>
                <a:t>确认</a:t>
              </a:r>
              <a:endParaRPr lang="zh-CN" altLang="en-US" sz="800" b="1"/>
            </a:p>
          </p:txBody>
        </p:sp>
        <p:sp>
          <p:nvSpPr>
            <p:cNvPr id="136" name="圆角矩形 135"/>
            <p:cNvSpPr/>
            <p:nvPr/>
          </p:nvSpPr>
          <p:spPr>
            <a:xfrm>
              <a:off x="2591891" y="2088703"/>
              <a:ext cx="428628" cy="14230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600" b="1"/>
                <a:t>确认</a:t>
              </a:r>
              <a:endParaRPr lang="zh-CN" altLang="en-US" sz="600" b="1"/>
            </a:p>
          </p:txBody>
        </p:sp>
        <p:sp>
          <p:nvSpPr>
            <p:cNvPr id="137" name="圆角矩形 136"/>
            <p:cNvSpPr/>
            <p:nvPr/>
          </p:nvSpPr>
          <p:spPr>
            <a:xfrm>
              <a:off x="2519883" y="1944687"/>
              <a:ext cx="500066" cy="14287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100" b="1"/>
                <a:t>+</a:t>
              </a:r>
              <a:r>
                <a:rPr lang="zh-CN" altLang="en-US" sz="1100" b="1"/>
                <a:t>、</a:t>
              </a:r>
              <a:r>
                <a:rPr lang="en-US" altLang="zh-CN" sz="1100" b="1"/>
                <a:t>-</a:t>
              </a:r>
              <a:endParaRPr lang="zh-CN" altLang="en-US" sz="1100" b="1"/>
            </a:p>
          </p:txBody>
        </p:sp>
        <p:sp>
          <p:nvSpPr>
            <p:cNvPr id="140" name="圆角矩形 139"/>
            <p:cNvSpPr/>
            <p:nvPr/>
          </p:nvSpPr>
          <p:spPr>
            <a:xfrm>
              <a:off x="3888035" y="2088703"/>
              <a:ext cx="428628" cy="14230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600" b="1"/>
                <a:t>确认</a:t>
              </a:r>
              <a:endParaRPr lang="zh-CN" altLang="en-US" sz="600" b="1"/>
            </a:p>
          </p:txBody>
        </p:sp>
        <p:sp>
          <p:nvSpPr>
            <p:cNvPr id="141" name="圆角矩形 140"/>
            <p:cNvSpPr/>
            <p:nvPr/>
          </p:nvSpPr>
          <p:spPr>
            <a:xfrm>
              <a:off x="3816027" y="1944687"/>
              <a:ext cx="500066" cy="14287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100" b="1"/>
                <a:t>+</a:t>
              </a:r>
              <a:r>
                <a:rPr lang="zh-CN" altLang="en-US" sz="1100" b="1"/>
                <a:t>、</a:t>
              </a:r>
              <a:r>
                <a:rPr lang="en-US" altLang="zh-CN" sz="1100" b="1"/>
                <a:t>-</a:t>
              </a:r>
              <a:endParaRPr lang="zh-CN" altLang="en-US" sz="1100" b="1"/>
            </a:p>
          </p:txBody>
        </p:sp>
        <p:sp>
          <p:nvSpPr>
            <p:cNvPr id="144" name="圆角矩形 143"/>
            <p:cNvSpPr/>
            <p:nvPr/>
          </p:nvSpPr>
          <p:spPr>
            <a:xfrm>
              <a:off x="4248075" y="2376735"/>
              <a:ext cx="500066" cy="14287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100" b="1"/>
                <a:t>+</a:t>
              </a:r>
              <a:r>
                <a:rPr lang="zh-CN" altLang="en-US" sz="1100" b="1"/>
                <a:t>、</a:t>
              </a:r>
              <a:r>
                <a:rPr lang="en-US" altLang="zh-CN" sz="1100" b="1"/>
                <a:t>-</a:t>
              </a:r>
              <a:endParaRPr lang="zh-CN" altLang="en-US" sz="1100" b="1"/>
            </a:p>
          </p:txBody>
        </p:sp>
        <p:sp>
          <p:nvSpPr>
            <p:cNvPr id="145" name="圆角矩形 144"/>
            <p:cNvSpPr/>
            <p:nvPr/>
          </p:nvSpPr>
          <p:spPr>
            <a:xfrm>
              <a:off x="4608115" y="2376735"/>
              <a:ext cx="428628" cy="14287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800" b="1"/>
                <a:t>确认</a:t>
              </a:r>
              <a:endParaRPr lang="zh-CN" altLang="en-US" sz="800" b="1"/>
            </a:p>
          </p:txBody>
        </p:sp>
        <p:cxnSp>
          <p:nvCxnSpPr>
            <p:cNvPr id="150" name="直接箭头连接符 149"/>
            <p:cNvCxnSpPr/>
            <p:nvPr/>
          </p:nvCxnSpPr>
          <p:spPr>
            <a:xfrm flipH="1">
              <a:off x="4680123" y="2232719"/>
              <a:ext cx="0" cy="432048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圆角矩形 84"/>
            <p:cNvSpPr/>
            <p:nvPr/>
          </p:nvSpPr>
          <p:spPr>
            <a:xfrm>
              <a:off x="4320083" y="2664767"/>
              <a:ext cx="704856" cy="214314"/>
            </a:xfrm>
            <a:prstGeom prst="roundRect">
              <a:avLst/>
            </a:prstGeom>
            <a:solidFill>
              <a:srgbClr val="245590"/>
            </a:solidFill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>
                  <a:solidFill>
                    <a:srgbClr val="FFFF00"/>
                  </a:solidFill>
                </a:rPr>
                <a:t>极限量</a:t>
              </a:r>
              <a:endParaRPr lang="zh-CN" altLang="en-US">
                <a:solidFill>
                  <a:srgbClr val="FFFF00"/>
                </a:solidFill>
              </a:endParaRPr>
            </a:p>
          </p:txBody>
        </p:sp>
        <p:sp>
          <p:nvSpPr>
            <p:cNvPr id="102" name="圆角矩形 101"/>
            <p:cNvSpPr/>
            <p:nvPr/>
          </p:nvSpPr>
          <p:spPr>
            <a:xfrm>
              <a:off x="3311971" y="2808783"/>
              <a:ext cx="504056" cy="216024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800" b="1"/>
                <a:t>确 认</a:t>
              </a:r>
              <a:endParaRPr lang="zh-CN" altLang="en-US" sz="800" b="1"/>
            </a:p>
          </p:txBody>
        </p:sp>
        <p:sp>
          <p:nvSpPr>
            <p:cNvPr id="103" name="圆角矩形 102"/>
            <p:cNvSpPr/>
            <p:nvPr/>
          </p:nvSpPr>
          <p:spPr>
            <a:xfrm>
              <a:off x="3311971" y="2664767"/>
              <a:ext cx="500066" cy="14287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b="1"/>
                <a:t>+</a:t>
              </a:r>
              <a:r>
                <a:rPr lang="zh-CN" altLang="en-US" b="1"/>
                <a:t>、</a:t>
              </a:r>
              <a:r>
                <a:rPr lang="en-US" altLang="zh-CN" b="1"/>
                <a:t>-</a:t>
              </a:r>
              <a:endParaRPr lang="zh-CN" altLang="en-US" b="1"/>
            </a:p>
          </p:txBody>
        </p:sp>
      </p:grpSp>
      <p:sp>
        <p:nvSpPr>
          <p:cNvPr id="104" name="矩形 103"/>
          <p:cNvSpPr/>
          <p:nvPr/>
        </p:nvSpPr>
        <p:spPr>
          <a:xfrm>
            <a:off x="5555618" y="2457186"/>
            <a:ext cx="1143008" cy="2880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主菜单界面</a:t>
            </a:r>
            <a:endParaRPr lang="zh-CN" altLang="en-US" sz="1400" b="1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655788" y="2736775"/>
            <a:ext cx="4320480" cy="7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100"/>
              </a:lnSpc>
            </a:pPr>
            <a:r>
              <a:rPr lang="en-US" altLang="zh-CN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注意</a:t>
            </a:r>
            <a:r>
              <a:rPr lang="en-US" altLang="zh-CN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en-US" altLang="zh-CN" sz="1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ts val="1100"/>
              </a:lnSpc>
            </a:pPr>
            <a:r>
              <a:rPr lang="en-US" altLang="zh-CN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1</a:t>
            </a:r>
            <a:r>
              <a:rPr lang="zh-CN" altLang="en-US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、“总量”数值，不得大于液袋的实际注入药量。</a:t>
            </a:r>
            <a:endParaRPr lang="en-US" altLang="zh-CN" sz="1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ts val="1100"/>
              </a:lnSpc>
            </a:pPr>
            <a:r>
              <a:rPr lang="en-US" altLang="zh-CN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2</a:t>
            </a:r>
            <a:r>
              <a:rPr lang="zh-CN" altLang="en-US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、每次设置或更改任何参数</a:t>
            </a:r>
            <a:r>
              <a:rPr lang="en-US" altLang="zh-CN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需重新进入设置界面</a:t>
            </a:r>
            <a:r>
              <a:rPr lang="zh-CN" altLang="en-US" sz="1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1000" b="1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ts val="1100"/>
              </a:lnSpc>
            </a:pPr>
            <a:r>
              <a:rPr lang="en-US" altLang="zh-CN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1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3</a:t>
            </a:r>
            <a:r>
              <a:rPr lang="zh-CN" altLang="en-US" sz="1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、参数设置：“</a:t>
            </a:r>
            <a:r>
              <a:rPr lang="en-US" altLang="zh-CN" sz="1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+</a:t>
            </a:r>
            <a:r>
              <a:rPr lang="zh-CN" altLang="en-US" sz="1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”、“</a:t>
            </a:r>
            <a:r>
              <a:rPr lang="en-US" altLang="zh-CN" sz="1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1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”调整数值；</a:t>
            </a:r>
            <a:endParaRPr lang="en-US" altLang="zh-CN" sz="1000" b="1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ts val="1100"/>
              </a:lnSpc>
            </a:pPr>
            <a:r>
              <a:rPr lang="en-US" altLang="zh-CN" sz="1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1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   </a:t>
            </a:r>
            <a:r>
              <a:rPr lang="zh-CN" altLang="en-US" sz="10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“确认”确认调整数值，跳转下一项及设置完成退出。</a:t>
            </a:r>
            <a:endParaRPr lang="en-US" altLang="zh-CN" sz="1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267044" y="1152599"/>
            <a:ext cx="1460751" cy="1705759"/>
            <a:chOff x="255644" y="1368623"/>
            <a:chExt cx="1460751" cy="1705759"/>
          </a:xfrm>
        </p:grpSpPr>
        <p:sp>
          <p:nvSpPr>
            <p:cNvPr id="56" name="TextBox 55">
              <a:hlinkClick r:id="rId2" action="ppaction://hlinksldjump?num=3"/>
            </p:cNvPr>
            <p:cNvSpPr txBox="1"/>
            <p:nvPr/>
          </p:nvSpPr>
          <p:spPr>
            <a:xfrm>
              <a:off x="431651" y="1368623"/>
              <a:ext cx="1284744" cy="285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适用范围及功能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TextBox 56">
              <a:hlinkClick action="ppaction://noaction"/>
            </p:cNvPr>
            <p:cNvSpPr txBox="1"/>
            <p:nvPr/>
          </p:nvSpPr>
          <p:spPr>
            <a:xfrm>
              <a:off x="348243" y="2448743"/>
              <a:ext cx="13567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报警显示及处理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TextBox 57">
              <a:hlinkClick r:id="rId3" action="ppaction://hlinksldjump?num=4"/>
            </p:cNvPr>
            <p:cNvSpPr txBox="1"/>
            <p:nvPr/>
          </p:nvSpPr>
          <p:spPr>
            <a:xfrm>
              <a:off x="348243" y="1725813"/>
              <a:ext cx="13098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性能指标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TextBox 58">
              <a:hlinkClick r:id="rId4" action="ppaction://hlinksldjump?num=5"/>
            </p:cNvPr>
            <p:cNvSpPr txBox="1"/>
            <p:nvPr/>
          </p:nvSpPr>
          <p:spPr>
            <a:xfrm>
              <a:off x="348243" y="2083003"/>
              <a:ext cx="12841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  操作方法</a:t>
              </a:r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55644" y="2797383"/>
              <a:ext cx="13813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注意事项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2027227" y="944555"/>
            <a:ext cx="2714644" cy="285752"/>
            <a:chOff x="2027227" y="944555"/>
            <a:chExt cx="2714644" cy="285752"/>
          </a:xfrm>
        </p:grpSpPr>
        <p:sp>
          <p:nvSpPr>
            <p:cNvPr id="63" name="TextBox 62">
              <a:hlinkClick r:id="rId4" action="ppaction://hlinksldjump?num=5"/>
            </p:cNvPr>
            <p:cNvSpPr txBox="1"/>
            <p:nvPr/>
          </p:nvSpPr>
          <p:spPr>
            <a:xfrm>
              <a:off x="2027227" y="944555"/>
              <a:ext cx="500066" cy="285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861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722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2583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444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4305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5166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6027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algn="l" defTabSz="61722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加液</a:t>
              </a:r>
              <a:endPara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4" name="组合 63"/>
            <p:cNvGrpSpPr/>
            <p:nvPr/>
          </p:nvGrpSpPr>
          <p:grpSpPr>
            <a:xfrm>
              <a:off x="2598731" y="944555"/>
              <a:ext cx="2143140" cy="285752"/>
              <a:chOff x="2598731" y="944555"/>
              <a:chExt cx="2143140" cy="285752"/>
            </a:xfrm>
          </p:grpSpPr>
          <p:sp>
            <p:nvSpPr>
              <p:cNvPr id="65" name="TextBox 64"/>
              <p:cNvSpPr txBox="1"/>
              <p:nvPr/>
            </p:nvSpPr>
            <p:spPr>
              <a:xfrm>
                <a:off x="4241805" y="944555"/>
                <a:ext cx="500066" cy="285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861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1722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2583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3444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4305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5166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6027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6888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运行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3741739" y="944555"/>
                <a:ext cx="500066" cy="285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861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1722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2583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3444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4305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5166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6027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6888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排气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TextBox 66">
                <a:hlinkClick r:id="rId5" action="ppaction://hlinksldjump?num=10"/>
              </p:cNvPr>
              <p:cNvSpPr txBox="1"/>
              <p:nvPr/>
            </p:nvSpPr>
            <p:spPr>
              <a:xfrm>
                <a:off x="3170235" y="944555"/>
                <a:ext cx="500066" cy="285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861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1722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2583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3444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4305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5166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6027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6888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设置</a:t>
                </a:r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TextBox 67">
                <a:hlinkClick r:id="rId6" action="ppaction://hlinksldjump?num=7"/>
              </p:cNvPr>
              <p:cNvSpPr txBox="1"/>
              <p:nvPr/>
            </p:nvSpPr>
            <p:spPr>
              <a:xfrm>
                <a:off x="2598731" y="944555"/>
                <a:ext cx="500066" cy="285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861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1722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2583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3444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4305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5166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6027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68880" algn="l" defTabSz="617220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裝夹</a:t>
                </a:r>
                <a:endParaRPr lang="zh-CN" altLang="en-US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48" name="图片 4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3" t="41367" r="30455" b="1026"/>
          <a:stretch>
            <a:fillRect/>
          </a:stretch>
        </p:blipFill>
        <p:spPr>
          <a:xfrm rot="16200000">
            <a:off x="5831720" y="1592875"/>
            <a:ext cx="612000" cy="117610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6" name="TextBox 16"/>
          <p:cNvSpPr txBox="1"/>
          <p:nvPr/>
        </p:nvSpPr>
        <p:spPr>
          <a:xfrm>
            <a:off x="312715" y="373051"/>
            <a:ext cx="2059776" cy="307777"/>
          </a:xfrm>
          <a:prstGeom prst="rect">
            <a:avLst/>
          </a:prstGeom>
          <a:solidFill>
            <a:srgbClr val="0089C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861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83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4305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166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algn="l" defTabSz="61722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化疗注药泵 </a:t>
            </a:r>
            <a:r>
              <a:rPr lang="en-US" altLang="zh-CN" sz="1400" b="1">
                <a:solidFill>
                  <a:schemeClr val="bg1"/>
                </a:solidFill>
                <a:latin typeface="+mn-ea"/>
              </a:rPr>
              <a:t>DDB-Ⅰ-1H</a:t>
            </a:r>
            <a:endParaRPr lang="zh-CN" altLang="en-US" sz="1300" b="1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5641975" cy="2619375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https://d.book118.com/668134113034006045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F0"/>
      </a:hlink>
      <a:folHlink>
        <a:srgbClr val="00B0F0"/>
      </a:folHlink>
    </a:clrScheme>
    <a:fontScheme name="Office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200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8">
      <vt:lpstr>Arial</vt:lpstr>
      <vt:lpstr>Calibri</vt:lpstr>
      <vt:lpstr>宋体</vt:lpstr>
      <vt:lpstr>微软雅黑</vt:lpstr>
      <vt:lpstr>楷体</vt:lpstr>
      <vt:lpstr>Times New Roman</vt:lpstr>
      <vt:lpstr>Office Theme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2024-09-25T16:30:45.719</cp:lastPrinted>
  <dcterms:created xsi:type="dcterms:W3CDTF">2024-09-25T08:30:45Z</dcterms:created>
  <dcterms:modified xsi:type="dcterms:W3CDTF">2024-09-25T08:30:47Z</dcterms:modified>
</cp:coreProperties>
</file>