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RCIDI+CWNBBH+MicrosoftYaHei-Bold"/>
      <p:regular r:id="rId15"/>
    </p:embeddedFont>
    <p:embeddedFont>
      <p:font typeface="AGBGLO+CIDJUF+MicrosoftYaHei"/>
      <p:regular r:id="rId16"/>
    </p:embeddedFont>
    <p:embeddedFont>
      <p:font typeface="NTFVWH+MS-UIGothic"/>
      <p:regular r:id="rId17"/>
    </p:embeddedFont>
    <p:embeddedFont>
      <p:font typeface="ARCRII+NHWUQN+ArialMT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CAE15-B362-4401-B8AA-2090E89DA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86AFE-4EAA-41CD-929D-7D4F1C000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8BB03-6398-481B-B05F-CB3EF1978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963B1-9F9B-4F55-B94F-2509DCF75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1B143A-C5EA-473A-B6A2-F1DA93E72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23DC99-1548-4899-ABA6-0328600B9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704012-C30F-4C64-9D8E-0170AE9D9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E0352-8D7D-4777-9618-C06C06AC3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87EEE-0EA2-4DFD-87FD-1D7FF23E7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FD855-42B2-4244-90BE-B38E3FE21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066B8-2DA5-48E9-A64F-E8DA3AD05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34131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MRCIDI+CWNBBH+MicrosoftYaHei-Bold"/>
                <a:cs typeface="MRCIDI+CWNBBH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AGBGLO+CIDJUF+MicrosoftYaHei"/>
                <a:cs typeface="AGBGLO+CIDJUF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对</a:t>
            </a:r>
            <a:r>
              <a:rPr sz="4950">
                <a:solidFill>
                  <a:srgbClr val="131516"/>
                </a:solidFill>
                <a:latin typeface="NTFVWH+MS-UIGothic"/>
                <a:cs typeface="NTFVWH+MS-UIGothic"/>
              </a:rPr>
              <a:t>客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户进</a:t>
            </a:r>
            <a:r>
              <a:rPr sz="4950">
                <a:solidFill>
                  <a:srgbClr val="131516"/>
                </a:solidFill>
                <a:latin typeface="NTFVWH+MS-UIGothic"/>
                <a:cs typeface="NTFVWH+MS-UIGothic"/>
              </a:rPr>
              <a:t>行分析策略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NTFVWH+MS-UIGothic"/>
                <a:cs typeface="NTFVW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908365"/>
            <a:ext cx="2795224" cy="12963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ARCRII+NHWUQN+ArialMT"/>
                <a:cs typeface="ARCRII+NHWUQN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NTFVWH+MS-UIGothic"/>
                <a:cs typeface="NTFVWH+MS-UIGothic"/>
              </a:rPr>
              <a:t>客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131516"/>
                </a:solidFill>
                <a:latin typeface="NTFVWH+MS-UIGothic"/>
                <a:cs typeface="NTFVWH+MS-UIGothic"/>
              </a:rPr>
              <a:t>分析的方法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ARCRII+NHWUQN+ArialMT"/>
                <a:cs typeface="ARCRII+NHWUQN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NTFVWH+MS-UIGothic"/>
                <a:cs typeface="NTFVWH+MS-UIGothic"/>
              </a:rPr>
              <a:t>客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户细</a:t>
            </a:r>
            <a:r>
              <a:rPr sz="2400">
                <a:solidFill>
                  <a:srgbClr val="131516"/>
                </a:solidFill>
                <a:latin typeface="NTFVWH+MS-UIGothic"/>
                <a:cs typeface="NTFVWH+MS-UIGothic"/>
              </a:rPr>
              <a:t>分策略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08195" y="2932620"/>
            <a:ext cx="3738821" cy="23211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ARCRII+NHWUQN+ArialMT"/>
                <a:cs typeface="ARCRII+NHWUQN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NTFVWH+MS-UIGothic"/>
                <a:cs typeface="NTFVWH+MS-UIGothic"/>
              </a:rPr>
              <a:t>客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131516"/>
                </a:solidFill>
                <a:latin typeface="NTFVWH+MS-UIGothic"/>
                <a:cs typeface="NTFVWH+MS-UIGothic"/>
              </a:rPr>
              <a:t>忠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诚</a:t>
            </a:r>
            <a:r>
              <a:rPr sz="2400">
                <a:solidFill>
                  <a:srgbClr val="131516"/>
                </a:solidFill>
                <a:latin typeface="NTFVWH+MS-UIGothic"/>
                <a:cs typeface="NTFVWH+MS-UIGothic"/>
              </a:rPr>
              <a:t>度管理策略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ARCRII+NHWUQN+ArialMT"/>
                <a:cs typeface="ARCRII+NHWUQN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NTFVWH+MS-UIGothic"/>
                <a:cs typeface="NTFVWH+MS-UIGothic"/>
              </a:rPr>
              <a:t>客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131516"/>
                </a:solidFill>
                <a:latin typeface="NTFVWH+MS-UIGothic"/>
                <a:cs typeface="NTFVWH+MS-UIGothic"/>
              </a:rPr>
              <a:t>生命周期管理策略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ARCRII+NHWUQN+ArialMT"/>
                <a:cs typeface="ARCRII+NHWUQN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NTFVWH+MS-UIGothic"/>
                <a:cs typeface="NTFVWH+MS-UIGothic"/>
              </a:rPr>
              <a:t>客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131516"/>
                </a:solidFill>
                <a:latin typeface="NTFVWH+MS-UIGothic"/>
                <a:cs typeface="NTFVWH+MS-UIGothic"/>
              </a:rPr>
              <a:t>分析工具与技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ARCRII+NHWUQN+ArialMT"/>
                <a:cs typeface="ARCRII+NHWUQN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NTFVWH+MS-UIGothic"/>
                <a:cs typeface="NTFVWH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MRCIDI+CWNBBH+MicrosoftYaHei-Bold"/>
                <a:cs typeface="MRCIDI+CWNBBH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AGBGLO+CIDJUF+MicrosoftYaHei"/>
                <a:cs typeface="AGBGLO+CIDJUF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MRCIDI+CWNBBH+MicrosoftYaHei-Bold"/>
                <a:cs typeface="MRCIDI+CWNBBH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MRCIDI+CWNBBH+MicrosoftYaHei-Bold"/>
                <a:cs typeface="MRCIDI+CWNBBH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MRCIDI+CWNBBH+MicrosoftYaHei-Bold"/>
                <a:cs typeface="MRCIDI+CWNBBH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NTFVWH+MS-UIGothic"/>
                <a:cs typeface="NTFVWH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TFVWH+MS-UIGothic"/>
                <a:cs typeface="NTFVWH+MS-UIGothic"/>
              </a:rPr>
              <a:t>客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4283F2"/>
                </a:solidFill>
                <a:latin typeface="NTFVWH+MS-UIGothic"/>
                <a:cs typeface="NTFVWH+MS-UIGothic"/>
              </a:rPr>
              <a:t>分析的重要性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RCIDI+CWNBBH+MicrosoftYaHei-Bold"/>
                <a:cs typeface="MRCIDI+CWNBB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RCIDI+CWNBBH+MicrosoftYaHei-Bold"/>
                <a:cs typeface="MRCIDI+CWNBB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RCIDI+CWNBBH+MicrosoftYaHei-Bold"/>
                <a:cs typeface="MRCIDI+CWNBB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NTFVWH+MS-UIGothic"/>
                <a:cs typeface="NTFVWH+MS-UIGothic"/>
              </a:rPr>
              <a:t>客</a:t>
            </a: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户满</a:t>
            </a:r>
            <a:r>
              <a:rPr sz="2000" spc="25">
                <a:solidFill>
                  <a:srgbClr val="4283F2"/>
                </a:solidFill>
                <a:latin typeface="NTFVWH+MS-UIGothic"/>
                <a:cs typeface="NTFVWH+MS-UIGothic"/>
              </a:rPr>
              <a:t>意度提升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业务</a:t>
            </a:r>
            <a:r>
              <a:rPr sz="2000" spc="25">
                <a:solidFill>
                  <a:srgbClr val="4283F2"/>
                </a:solidFill>
                <a:latin typeface="NTFVWH+MS-UIGothic"/>
                <a:cs typeface="NTFVWH+MS-UIGothic"/>
              </a:rPr>
              <a:t>决策支持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4283F2"/>
                </a:solidFill>
                <a:latin typeface="NTFVWH+MS-UIGothic"/>
                <a:cs typeface="NTFVWH+MS-UIGothic"/>
              </a:rPr>
              <a:t>争</a:t>
            </a: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深入了解客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需求和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，提供更符合其期望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，从而提高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意度。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数据可以帮助企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出更明智的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决策，例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品开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、市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定位和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售策略等。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有效的客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分析能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够让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在市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足潜在客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TFVWH+MS-UIGothic"/>
                <a:cs typeface="NTFVWH+MS-UIGothic"/>
              </a:rPr>
              <a:t>客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4283F2"/>
                </a:solidFill>
                <a:latin typeface="NTFVWH+MS-UIGothic"/>
                <a:cs typeface="NTFVWH+MS-UIGothic"/>
              </a:rPr>
              <a:t>分析的背景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NTFVWH+MS-UIGothic"/>
                <a:cs typeface="NTFVWH+MS-UIGothic"/>
              </a:rPr>
              <a:t>技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术进</a:t>
            </a:r>
            <a:r>
              <a:rPr sz="2300">
                <a:solidFill>
                  <a:srgbClr val="4283F2"/>
                </a:solidFill>
                <a:latin typeface="NTFVWH+MS-UIGothic"/>
                <a:cs typeface="NTFVWH+MS-UIGothic"/>
              </a:rPr>
              <a:t>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NTFVWH+MS-UIGothic"/>
                <a:cs typeface="NTFVWH+MS-UIGothic"/>
              </a:rPr>
              <a:t>市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场竞</a:t>
            </a:r>
            <a:r>
              <a:rPr sz="2300">
                <a:solidFill>
                  <a:srgbClr val="4283F2"/>
                </a:solidFill>
                <a:latin typeface="NTFVWH+MS-UIGothic"/>
                <a:cs typeface="NTFVWH+MS-UIGothic"/>
              </a:rPr>
              <a:t>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NTFVWH+MS-UIGothic"/>
                <a:cs typeface="NTFVWH+MS-UIGothic"/>
              </a:rPr>
              <a:t>消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费</a:t>
            </a:r>
            <a:r>
              <a:rPr sz="2300" spc="23">
                <a:solidFill>
                  <a:srgbClr val="4283F2"/>
                </a:solidFill>
                <a:latin typeface="NTFVWH+MS-UIGothic"/>
                <a:cs typeface="NTFVWH+MS-UIGothic"/>
              </a:rPr>
              <a:t>者行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为变</a:t>
            </a:r>
            <a:r>
              <a:rPr sz="2300">
                <a:solidFill>
                  <a:srgbClr val="4283F2"/>
                </a:solidFill>
                <a:latin typeface="NTFVWH+MS-UIGothic"/>
                <a:cs typeface="NTFVWH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随着大数据和人工智能技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的快速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展，企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更高效地收集、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理和分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析客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数据。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在激烈的市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争中，了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需求和行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为对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于企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至关重要。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随着社会和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者需求和行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也在不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化，企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NTFVWH+MS-UIGothic"/>
                <a:cs typeface="NTFVWH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MRCIDI+CWNBBH+MicrosoftYaHei-Bold"/>
                <a:cs typeface="MRCIDI+CWNBBH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AGBGLO+CIDJUF+MicrosoftYaHei"/>
                <a:cs typeface="AGBGLO+CIDJUF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MRCIDI+CWNBBH+MicrosoftYaHei-Bold"/>
                <a:cs typeface="MRCIDI+CWNBBH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MRCIDI+CWNBBH+MicrosoftYaHei-Bold"/>
                <a:cs typeface="MRCIDI+CWNBBH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MRCIDI+CWNBBH+MicrosoftYaHei-Bold"/>
                <a:cs typeface="MRCIDI+CWNBB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NTFVWH+MS-UIGothic"/>
                <a:cs typeface="NTFVWH+MS-UIGothic"/>
              </a:rPr>
              <a:t>客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户</a:t>
            </a:r>
            <a:r>
              <a:rPr sz="4500">
                <a:solidFill>
                  <a:srgbClr val="131516"/>
                </a:solidFill>
                <a:latin typeface="NTFVWH+MS-UIGothic"/>
                <a:cs typeface="NTFVWH+MS-UIGothic"/>
              </a:rPr>
              <a:t>分析的方法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TFVWH+MS-UIGothic"/>
                <a:cs typeface="NTFVWH+MS-UIGothic"/>
              </a:rPr>
              <a:t>数据收集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49276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数据收集是客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分析的基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，需要全面、准确、及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地收集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数据。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27647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数据收集的方法包括市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场调查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、客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售数据、社交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媒体等，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些数据可以提供客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、偏好、需求等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信息，有助于更好地了解客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TFVWH+MS-UIGothic"/>
                <a:cs typeface="NTFVWH+MS-UIGothic"/>
              </a:rPr>
              <a:t>数据整理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MRCIDI+CWNBBH+MicrosoftYaHei-Bold"/>
                <a:cs typeface="MRCIDI+CWNBB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数据整理是将收集到的数据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清洗、分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、整合的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程，以便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更好地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行数据分析。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MRCIDI+CWNBBH+MicrosoftYaHei-Bold"/>
                <a:cs typeface="MRCIDI+CWNBBH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数据整理包括数据去重、缺失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理、异常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值处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理等步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，以确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保数据的准确性和可靠性，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的数据分析提供良好的基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TFVWH+MS-UIGothic"/>
                <a:cs typeface="NTFVWH+MS-UIGothic"/>
              </a:rPr>
              <a:t>数据分析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数据分析是客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分析的核心，通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数据的深入分析，可以挖掘出客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的潜在需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求和行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模式。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3308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数据分析的方法包括描述性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、因子分析、聚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分析等，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些方法可以帮助我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了解客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购买动</a:t>
            </a: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机、忠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度、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意度等信息，从而制定更加精准的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FFFFFF"/>
                </a:solidFill>
                <a:latin typeface="NTFVWH+MS-UIGothic"/>
                <a:cs typeface="NTFVWH+MS-UIGothic"/>
              </a:rPr>
              <a:t>策略。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NTFVWH+MS-UIGothic"/>
                <a:cs typeface="NTFVWH+MS-UIGothic"/>
              </a:rPr>
              <a:t>数据可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视</a:t>
            </a:r>
            <a:r>
              <a:rPr sz="3000">
                <a:solidFill>
                  <a:srgbClr val="4283F2"/>
                </a:solidFill>
                <a:latin typeface="NTFVWH+MS-UIGothic"/>
                <a:cs typeface="NTFVWH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5812"/>
            <a:ext cx="4796715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数据可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化是将数据分析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果以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表、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像等形式呈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帮助人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更好地理解和解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数据。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638528"/>
            <a:ext cx="4796715" cy="1291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数据可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化包括柱状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、折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线图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饼图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形，以及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力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、散点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等复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化形式，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形可以直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地展示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的特征、行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，有助于企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更好地了解客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需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求和市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NTFVWH+MS-UIGothic"/>
                <a:cs typeface="NTFVWH+MS-UIGothic"/>
              </a:rPr>
              <a:t>状况。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https://d.book118.com/668134131026006046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MRCIDI+CWNBBH+MicrosoftYaHei-Bold</vt:lpstr>
      <vt:lpstr>AGBGLO+CIDJUF+MicrosoftYaHei</vt:lpstr>
      <vt:lpstr>SimSun</vt:lpstr>
      <vt:lpstr>NTFVWH+MS-UIGothic</vt:lpstr>
      <vt:lpstr>ARCRII+NHWUQN+ArialMT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2024-09-26T23:52:18.702</cp:lastPrinted>
  <dcterms:created xsi:type="dcterms:W3CDTF">2024-09-26T15:52:18Z</dcterms:created>
  <dcterms:modified xsi:type="dcterms:W3CDTF">2024-09-26T15:52:19Z</dcterms:modified>
</cp:coreProperties>
</file>