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NJOKFV+MS-UIGothic"/>
      <p:regular r:id="rId18"/>
    </p:embeddedFont>
    <p:embeddedFont>
      <p:font typeface="JJMMFV+ULUQIV+ArialMT"/>
      <p:regular r:id="rId19"/>
    </p:embeddedFont>
    <p:embeddedFont>
      <p:font typeface="EJIGSG+BDEUKI+MicrosoftYaHei"/>
      <p:regular r:id="rId20"/>
    </p:embeddedFont>
    <p:embeddedFont>
      <p:font typeface="QWMBTE+FTAQDM+MicrosoftYaHei-Bold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7329F8-B289-453B-A4A4-44FE450916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2E35BD-7713-4F64-98DC-7C841264A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0D3DAF-C46C-4F51-8E48-A5118CEFE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CC9AB2-6E29-4137-A27F-73265D3CC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F8812C-1E65-473A-8777-6FE66B9D3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D821A6-03B4-4071-8FF8-F82E33D06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0E0FBD-F06B-4577-BA2A-DFD2BBD5F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4308D1-9A21-437B-AA12-CE342986A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FA267B-41D8-4523-B032-9929F7399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39404B-1E2A-4958-B02A-B70253523F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AAD414-7569-4E22-AF5F-7F70274FB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13701405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24884" y="2964247"/>
            <a:ext cx="5915025" cy="1285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5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CD5095"/>
                </a:solidFill>
                <a:latin typeface="NJOKFV+MS-UIGothic"/>
                <a:cs typeface="NJOKFV+MS-UIGothic"/>
              </a:rPr>
              <a:t>扁</a:t>
            </a:r>
            <a:r>
              <a:rPr sz="4050">
                <a:solidFill>
                  <a:srgbClr val="CD5095"/>
                </a:solidFill>
                <a:latin typeface="SimSun"/>
                <a:cs typeface="SimSun"/>
              </a:rPr>
              <a:t>鹊</a:t>
            </a:r>
            <a:r>
              <a:rPr sz="4050">
                <a:solidFill>
                  <a:srgbClr val="CD5095"/>
                </a:solidFill>
                <a:latin typeface="NJOKFV+MS-UIGothic"/>
                <a:cs typeface="NJOKFV+MS-UIGothic"/>
              </a:rPr>
              <a:t>治病精</a:t>
            </a:r>
            <a:r>
              <a:rPr sz="4050">
                <a:solidFill>
                  <a:srgbClr val="CD5095"/>
                </a:solidFill>
                <a:latin typeface="SimSun"/>
                <a:cs typeface="SimSun"/>
              </a:rPr>
              <a:t>选</a:t>
            </a:r>
            <a:r>
              <a:rPr sz="4050">
                <a:solidFill>
                  <a:srgbClr val="CD5095"/>
                </a:solidFill>
                <a:latin typeface="NJOKFV+MS-UIGothic"/>
                <a:cs typeface="NJOKFV+MS-UIGothic"/>
              </a:rPr>
              <a:t>文档</a:t>
            </a:r>
            <a:r>
              <a:rPr sz="4050">
                <a:solidFill>
                  <a:srgbClr val="CD5095"/>
                </a:solidFill>
                <a:latin typeface="SimSun"/>
                <a:cs typeface="SimSun"/>
              </a:rPr>
              <a:t>课</a:t>
            </a:r>
            <a:r>
              <a:rPr sz="4050">
                <a:solidFill>
                  <a:srgbClr val="CD5095"/>
                </a:solidFill>
                <a:latin typeface="NJOKFV+MS-UIGothic"/>
                <a:cs typeface="NJOKFV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23890" y="2276665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CD5095"/>
                </a:solidFill>
                <a:latin typeface="JJMMFV+ULUQIV+ArialMT"/>
                <a:cs typeface="JJMMFV+ULUQIV+ArialMT"/>
              </a:rPr>
              <a:t>•</a:t>
            </a:r>
            <a:r>
              <a:rPr sz="2450" spc="128">
                <a:solidFill>
                  <a:srgbClr val="CD509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扁</a:t>
            </a:r>
            <a:r>
              <a:rPr sz="2400">
                <a:solidFill>
                  <a:srgbClr val="CD5095"/>
                </a:solidFill>
                <a:latin typeface="SimSun"/>
                <a:cs typeface="SimSun"/>
              </a:rPr>
              <a:t>鹊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治病故事背景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23890" y="283610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CD5095"/>
                </a:solidFill>
                <a:latin typeface="JJMMFV+ULUQIV+ArialMT"/>
                <a:cs typeface="JJMMFV+ULUQIV+ArialMT"/>
              </a:rPr>
              <a:t>•</a:t>
            </a:r>
            <a:r>
              <a:rPr sz="2450" spc="128">
                <a:solidFill>
                  <a:srgbClr val="CD509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扁</a:t>
            </a:r>
            <a:r>
              <a:rPr sz="2400">
                <a:solidFill>
                  <a:srgbClr val="CD5095"/>
                </a:solidFill>
                <a:latin typeface="SimSun"/>
                <a:cs typeface="SimSun"/>
              </a:rPr>
              <a:t>鹊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治病故事内容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23890" y="339617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CD5095"/>
                </a:solidFill>
                <a:latin typeface="JJMMFV+ULUQIV+ArialMT"/>
                <a:cs typeface="JJMMFV+ULUQIV+ArialMT"/>
              </a:rPr>
              <a:t>•</a:t>
            </a:r>
            <a:r>
              <a:rPr sz="2450" spc="128">
                <a:solidFill>
                  <a:srgbClr val="CD509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扁</a:t>
            </a:r>
            <a:r>
              <a:rPr sz="2400">
                <a:solidFill>
                  <a:srgbClr val="CD5095"/>
                </a:solidFill>
                <a:latin typeface="SimSun"/>
                <a:cs typeface="SimSun"/>
              </a:rPr>
              <a:t>鹊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治病故事分析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52954" y="3778665"/>
            <a:ext cx="2045909" cy="2403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85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 spc="15">
                <a:solidFill>
                  <a:srgbClr val="EBB9D5"/>
                </a:solidFill>
                <a:latin typeface="EJIGSG+BDEUKI+MicrosoftYaHei"/>
                <a:cs typeface="EJIGSG+BDEUKI+MicrosoftYaHei"/>
              </a:rPr>
              <a:t>CONTENCT</a:t>
            </a:r>
          </a:p>
          <a:p>
            <a:pPr marL="0" marR="0">
              <a:lnSpc>
                <a:spcPts val="8400"/>
              </a:lnSpc>
              <a:spcBef>
                <a:spcPts val="582"/>
              </a:spcBef>
              <a:spcAft>
                <a:spcPct val="0"/>
              </a:spcAft>
            </a:pPr>
            <a:r>
              <a:rPr sz="8400">
                <a:solidFill>
                  <a:srgbClr val="CD5095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723890" y="3955605"/>
            <a:ext cx="4089341" cy="1903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CD5095"/>
                </a:solidFill>
                <a:latin typeface="JJMMFV+ULUQIV+ArialMT"/>
                <a:cs typeface="JJMMFV+ULUQIV+ArialMT"/>
              </a:rPr>
              <a:t>•</a:t>
            </a:r>
            <a:r>
              <a:rPr sz="2450" spc="128">
                <a:solidFill>
                  <a:srgbClr val="CD509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扁</a:t>
            </a:r>
            <a:r>
              <a:rPr sz="2400">
                <a:solidFill>
                  <a:srgbClr val="CD5095"/>
                </a:solidFill>
                <a:latin typeface="SimSun"/>
                <a:cs typeface="SimSun"/>
              </a:rPr>
              <a:t>鹊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治病故事的教育</a:t>
            </a:r>
            <a:r>
              <a:rPr sz="2400">
                <a:solidFill>
                  <a:srgbClr val="CD5095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用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CD5095"/>
                </a:solidFill>
                <a:latin typeface="JJMMFV+ULUQIV+ArialMT"/>
                <a:cs typeface="JJMMFV+ULUQIV+ArialMT"/>
              </a:rPr>
              <a:t>•</a:t>
            </a:r>
            <a:r>
              <a:rPr sz="2450" spc="128">
                <a:solidFill>
                  <a:srgbClr val="CD509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扁</a:t>
            </a:r>
            <a:r>
              <a:rPr sz="2400">
                <a:solidFill>
                  <a:srgbClr val="CD5095"/>
                </a:solidFill>
                <a:latin typeface="SimSun"/>
                <a:cs typeface="SimSun"/>
              </a:rPr>
              <a:t>鹊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治病故事的教育启示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CD5095"/>
                </a:solidFill>
                <a:latin typeface="JJMMFV+ULUQIV+ArialMT"/>
                <a:cs typeface="JJMMFV+ULUQIV+ArialMT"/>
              </a:rPr>
              <a:t>•</a:t>
            </a:r>
            <a:r>
              <a:rPr sz="2450" spc="128">
                <a:solidFill>
                  <a:srgbClr val="CD509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相关</a:t>
            </a:r>
            <a:r>
              <a:rPr sz="2400">
                <a:solidFill>
                  <a:srgbClr val="CD5095"/>
                </a:solidFill>
                <a:latin typeface="SimSun"/>
                <a:cs typeface="SimSun"/>
              </a:rPr>
              <a:t>扩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展</a:t>
            </a:r>
            <a:r>
              <a:rPr sz="2400">
                <a:solidFill>
                  <a:srgbClr val="CD5095"/>
                </a:solidFill>
                <a:latin typeface="SimSun"/>
                <a:cs typeface="SimSun"/>
              </a:rPr>
              <a:t>阅读</a:t>
            </a:r>
            <a:r>
              <a:rPr sz="2400">
                <a:solidFill>
                  <a:srgbClr val="CD5095"/>
                </a:solidFill>
                <a:latin typeface="NJOKFV+MS-UIGothic"/>
                <a:cs typeface="NJOKFV+MS-UIGothic"/>
              </a:rPr>
              <a:t>推荐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69694" y="2550851"/>
            <a:ext cx="1718350" cy="1598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7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B7468F"/>
                </a:solidFill>
                <a:latin typeface="QWMBTE+FTAQDM+MicrosoftYaHei-Bold"/>
                <a:cs typeface="QWMBTE+FTAQDM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95094" y="3553618"/>
            <a:ext cx="43434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0000"/>
                </a:solidFill>
                <a:latin typeface="NJOKFV+MS-UIGothic"/>
                <a:cs typeface="NJOKFV+MS-UIGothic"/>
              </a:rPr>
              <a:t>扁</a:t>
            </a: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3600">
                <a:solidFill>
                  <a:srgbClr val="000000"/>
                </a:solidFill>
                <a:latin typeface="NJOKFV+MS-UIGothic"/>
                <a:cs typeface="NJOKFV+MS-UIGothic"/>
              </a:rPr>
              <a:t>治病故事背景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NJOKFV+MS-UIGothic"/>
                <a:cs typeface="NJOKFV+MS-UIGothic"/>
              </a:rPr>
              <a:t>故事起源与版本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834" y="1506851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D5095"/>
                </a:solidFill>
                <a:latin typeface="NJOKFV+MS-UIGothic"/>
                <a:cs typeface="NJOKFV+MS-UIGothic"/>
              </a:rPr>
              <a:t>起源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834" y="1887708"/>
            <a:ext cx="5454453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治病故事起源于春秋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战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期，据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是一位著名的民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医生，因其医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高超而受到当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人民的敬仰。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53834" y="416432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E84D2"/>
                </a:solidFill>
                <a:latin typeface="NJOKFV+MS-UIGothic"/>
                <a:cs typeface="NJOKFV+MS-UIGothic"/>
              </a:rPr>
              <a:t>版本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53834" y="4567408"/>
            <a:ext cx="5388218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随着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的推移，扁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治病的故事在不同的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历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期、地区和文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化中得到了不同的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承和演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，形成了多个版本。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CD5095"/>
                </a:solidFill>
                <a:latin typeface="NJOKFV+MS-UIGothic"/>
                <a:cs typeface="NJOKFV+MS-UIGothic"/>
              </a:rPr>
              <a:t>史背景与文化影响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D5095"/>
                </a:solidFill>
                <a:latin typeface="SimSun"/>
                <a:cs typeface="SimSun"/>
              </a:rPr>
              <a:t>历</a:t>
            </a:r>
            <a:r>
              <a:rPr sz="1550" spc="25">
                <a:solidFill>
                  <a:srgbClr val="CD5095"/>
                </a:solidFill>
                <a:latin typeface="NJOKFV+MS-UIGothic"/>
                <a:cs typeface="NJOKFV+MS-UIGothic"/>
              </a:rPr>
              <a:t>史背景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15313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春秋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战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期，社会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动荡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战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频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繁，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疾病流行，人民生活困苦。在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这样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背景下，扁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治病的故事反映了当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们对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和健康的渴望。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NJOKFV+MS-UIGothic"/>
                <a:cs typeface="NJOKFV+MS-UIGothic"/>
              </a:rPr>
              <a:t>文化影响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15467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JOKFV+MS-UIGothic"/>
                <a:cs typeface="NJOKFV+MS-UIGothic"/>
              </a:rPr>
              <a:t>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FFFFFF"/>
                </a:solidFill>
                <a:latin typeface="NJOKFV+MS-UIGothic"/>
                <a:cs typeface="NJOKFV+MS-UIGothic"/>
              </a:rPr>
              <a:t>治病的故事在中国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传统</a:t>
            </a:r>
            <a:r>
              <a:rPr sz="1350">
                <a:solidFill>
                  <a:srgbClr val="FFFFFF"/>
                </a:solidFill>
                <a:latin typeface="NJOKFV+MS-UIGothic"/>
                <a:cs typeface="NJOKFV+MS-UIGothic"/>
              </a:rPr>
              <a:t>文化中具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JOKFV+MS-UIGothic"/>
                <a:cs typeface="NJOKFV+MS-UIGothic"/>
              </a:rPr>
              <a:t>有深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远</a:t>
            </a:r>
            <a:r>
              <a:rPr sz="1350">
                <a:solidFill>
                  <a:srgbClr val="FFFFFF"/>
                </a:solidFill>
                <a:latin typeface="NJOKFV+MS-UIGothic"/>
                <a:cs typeface="NJOKFV+MS-UIGothic"/>
              </a:rPr>
              <a:t>的影响，被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视为</a:t>
            </a:r>
            <a:r>
              <a:rPr sz="1350">
                <a:solidFill>
                  <a:srgbClr val="FFFFFF"/>
                </a:solidFill>
                <a:latin typeface="NJOKFV+MS-UIGothic"/>
                <a:cs typeface="NJOKFV+MS-UIGothic"/>
              </a:rPr>
              <a:t>医德的典范，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NJOKFV+MS-UIGothic"/>
                <a:cs typeface="NJOKFV+MS-UIGothic"/>
              </a:rPr>
              <a:t>后世的医学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伦</a:t>
            </a:r>
            <a:r>
              <a:rPr sz="1350">
                <a:solidFill>
                  <a:srgbClr val="FFFFFF"/>
                </a:solidFill>
                <a:latin typeface="NJOKFV+MS-UIGothic"/>
                <a:cs typeface="NJOKFV+MS-UIGothic"/>
              </a:rPr>
              <a:t>理和道德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FFFFFF"/>
                </a:solidFill>
                <a:latin typeface="NJOKFV+MS-UIGothic"/>
                <a:cs typeface="NJOKFV+MS-UIGothic"/>
              </a:rPr>
              <a:t>念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NJOKFV+MS-UIGothic"/>
                <a:cs typeface="NJOKFV+MS-UIGothic"/>
              </a:rPr>
              <a:t>生了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JOKFV+MS-UIGothic"/>
                <a:cs typeface="NJOKFV+MS-UIGothic"/>
              </a:rPr>
              <a:t>重要的影响。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NJOKFV+MS-UIGothic"/>
                <a:cs typeface="NJOKFV+MS-UIGothic"/>
              </a:rPr>
              <a:t>故事的教育意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4365" y="193611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D5095"/>
                </a:solidFill>
                <a:latin typeface="NJOKFV+MS-UIGothic"/>
                <a:cs typeface="NJOKFV+MS-UIGothic"/>
              </a:rPr>
              <a:t>医学</a:t>
            </a:r>
            <a:r>
              <a:rPr sz="1550" spc="25">
                <a:solidFill>
                  <a:srgbClr val="CD5095"/>
                </a:solidFill>
                <a:latin typeface="SimSun"/>
                <a:cs typeface="SimSun"/>
              </a:rPr>
              <a:t>伦</a:t>
            </a:r>
            <a:r>
              <a:rPr sz="1550">
                <a:solidFill>
                  <a:srgbClr val="CD5095"/>
                </a:solidFill>
                <a:latin typeface="NJOKFV+MS-UIGothic"/>
                <a:cs typeface="NJOKFV+MS-UIGothic"/>
              </a:rPr>
              <a:t>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4365" y="2357608"/>
            <a:ext cx="4599547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治病的故事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强调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了医生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当具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高尚的医德和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精湛的医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，同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也突出了患者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医生的信任和尊重。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4365" y="3526785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F62B0"/>
                </a:solidFill>
                <a:latin typeface="NJOKFV+MS-UIGothic"/>
                <a:cs typeface="NJOKFV+MS-UIGothic"/>
              </a:rPr>
              <a:t>社会意</a:t>
            </a:r>
            <a:r>
              <a:rPr sz="1550">
                <a:solidFill>
                  <a:srgbClr val="EF62B0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4365" y="3974953"/>
            <a:ext cx="4271448" cy="10039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治病的故事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还传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达了一些社会道德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念，如关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爱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他人、助人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为乐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诚实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守信等，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念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于构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建和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谐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社会具有重要意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4365" y="521906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B7468F"/>
                </a:solidFill>
                <a:latin typeface="NJOKFV+MS-UIGothic"/>
                <a:cs typeface="NJOKFV+MS-UIGothic"/>
              </a:rPr>
              <a:t>个人品</a:t>
            </a:r>
            <a:r>
              <a:rPr sz="1550">
                <a:solidFill>
                  <a:srgbClr val="B7468F"/>
                </a:solidFill>
                <a:latin typeface="SimSun"/>
                <a:cs typeface="SimSun"/>
              </a:rPr>
              <a:t> 质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34365" y="5648178"/>
            <a:ext cx="4271448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治病的故事也启示人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要具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独立思考、善于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察和勇于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践的精神，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些品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质对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于个人的成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展至关重要。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69694" y="2550851"/>
            <a:ext cx="1718350" cy="1598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7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B7468F"/>
                </a:solidFill>
                <a:latin typeface="QWMBTE+FTAQDM+MicrosoftYaHei-Bold"/>
                <a:cs typeface="QWMBTE+FTAQDM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95094" y="3553618"/>
            <a:ext cx="43434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0000"/>
                </a:solidFill>
                <a:latin typeface="NJOKFV+MS-UIGothic"/>
                <a:cs typeface="NJOKFV+MS-UIGothic"/>
              </a:rPr>
              <a:t>扁</a:t>
            </a: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3600">
                <a:solidFill>
                  <a:srgbClr val="000000"/>
                </a:solidFill>
                <a:latin typeface="NJOKFV+MS-UIGothic"/>
                <a:cs typeface="NJOKFV+MS-UIGothic"/>
              </a:rPr>
              <a:t>治病故事内容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NJOKFV+MS-UIGothic"/>
                <a:cs typeface="NJOKFV+MS-UIGothic"/>
              </a:rPr>
              <a:t>故事情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节</a:t>
            </a:r>
            <a:r>
              <a:rPr sz="3000">
                <a:solidFill>
                  <a:srgbClr val="CD5095"/>
                </a:solidFill>
                <a:latin typeface="NJOKFV+MS-UIGothic"/>
                <a:cs typeface="NJOKFV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4365" y="1626087"/>
            <a:ext cx="427144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是古代一位著名的医者，他因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高超而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4365" y="1913743"/>
            <a:ext cx="8853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名天下。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4365" y="3349478"/>
            <a:ext cx="4336144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有一次，扁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路遇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齐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桓公，通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过观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齐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桓公的气色，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预测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其即将患病，并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劝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其及早治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4365" y="4916658"/>
            <a:ext cx="4336144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然而，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齐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桓公并未在意，直到病情加重才想起扁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但此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病入膏肓，无法救治。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NJOKFV+MS-UIGothic"/>
                <a:cs typeface="NJOKFV+MS-UIGothic"/>
              </a:rPr>
              <a:t>扁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鹊</a:t>
            </a:r>
            <a:r>
              <a:rPr sz="3000">
                <a:solidFill>
                  <a:srgbClr val="CD5095"/>
                </a:solidFill>
                <a:latin typeface="NJOKFV+MS-UIGothic"/>
                <a:cs typeface="NJOKFV+MS-UIGothic"/>
              </a:rPr>
              <a:t>的医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术</a:t>
            </a:r>
            <a:r>
              <a:rPr sz="3000">
                <a:solidFill>
                  <a:srgbClr val="CD5095"/>
                </a:solidFill>
                <a:latin typeface="NJOKFV+MS-UIGothic"/>
                <a:cs typeface="NJOKFV+MS-UIGothic"/>
              </a:rPr>
              <a:t>与医德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91204" y="2232520"/>
            <a:ext cx="644162" cy="5972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7"/>
              </a:lnSpc>
              <a:spcBef>
                <a:spcPct val="0"/>
              </a:spcBef>
              <a:spcAft>
                <a:spcPct val="0"/>
              </a:spcAft>
            </a:pPr>
            <a:r>
              <a:rPr sz="1850" spc="15">
                <a:solidFill>
                  <a:srgbClr val="000000"/>
                </a:solidFill>
                <a:latin typeface="QWMBTE+FTAQDM+MicrosoftYaHei-Bold"/>
                <a:cs typeface="QWMBTE+FTAQDM+MicrosoftYaHei-Bold"/>
              </a:rPr>
              <a:t>02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379334" y="2275693"/>
            <a:ext cx="426990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高超的医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，擅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望、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闻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、切等多种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诊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断方法，能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准确判断病情。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379334" y="3523467"/>
            <a:ext cx="4468616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他不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仅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关注病人的病情，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关心病人的生活和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习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惯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，提出全面、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致的治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方案。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81150" y="3750170"/>
            <a:ext cx="644162" cy="5972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7"/>
              </a:lnSpc>
              <a:spcBef>
                <a:spcPct val="0"/>
              </a:spcBef>
              <a:spcAft>
                <a:spcPct val="0"/>
              </a:spcAft>
            </a:pPr>
            <a:r>
              <a:rPr sz="1850" spc="15">
                <a:solidFill>
                  <a:srgbClr val="000000"/>
                </a:solidFill>
                <a:latin typeface="QWMBTE+FTAQDM+MicrosoftYaHei-Bold"/>
                <a:cs typeface="QWMBTE+FTAQDM+MicrosoftYaHei-Bold"/>
              </a:rPr>
              <a:t>01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043804" y="3759060"/>
            <a:ext cx="644162" cy="5972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7"/>
              </a:lnSpc>
              <a:spcBef>
                <a:spcPct val="0"/>
              </a:spcBef>
              <a:spcAft>
                <a:spcPct val="0"/>
              </a:spcAft>
            </a:pPr>
            <a:r>
              <a:rPr sz="1850" spc="15">
                <a:solidFill>
                  <a:srgbClr val="000000"/>
                </a:solidFill>
                <a:latin typeface="QWMBTE+FTAQDM+MicrosoftYaHei-Bold"/>
                <a:cs typeface="QWMBTE+FTAQDM+MicrosoftYaHei-Bold"/>
              </a:rPr>
              <a:t>03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379334" y="4794738"/>
            <a:ext cx="440238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鹊坚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持以病人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中心，尽心尽力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病人服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，展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379334" y="5103348"/>
            <a:ext cx="13997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出高尚的医德。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NJOKFV+MS-UIGothic"/>
                <a:cs typeface="NJOKFV+MS-UIGothic"/>
              </a:rPr>
              <a:t>故事中的主要人物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D5095"/>
                </a:solidFill>
                <a:latin typeface="NJOKFV+MS-UIGothic"/>
                <a:cs typeface="NJOKFV+MS-UIGothic"/>
              </a:rPr>
              <a:t>扁</a:t>
            </a:r>
            <a:r>
              <a:rPr sz="1550">
                <a:solidFill>
                  <a:srgbClr val="CD5095"/>
                </a:solidFill>
                <a:latin typeface="SimSun"/>
                <a:cs typeface="SimSun"/>
              </a:rPr>
              <a:t>鹊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56163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古代著名的医者，擅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望、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闻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、切等多种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断方法。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643744" y="4147815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D5095"/>
                </a:solidFill>
                <a:latin typeface="SimSun"/>
                <a:cs typeface="SimSun"/>
              </a:rPr>
              <a:t>齐</a:t>
            </a:r>
            <a:r>
              <a:rPr sz="1550" spc="25">
                <a:solidFill>
                  <a:srgbClr val="CD5095"/>
                </a:solidFill>
                <a:latin typeface="NJOKFV+MS-UIGothic"/>
                <a:cs typeface="NJOKFV+MS-UIGothic"/>
              </a:rPr>
              <a:t>桓公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故事中的病人，起初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自己的病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情不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视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，病情加重后才想起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69694" y="2550851"/>
            <a:ext cx="1718350" cy="1598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7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B7468F"/>
                </a:solidFill>
                <a:latin typeface="QWMBTE+FTAQDM+MicrosoftYaHei-Bold"/>
                <a:cs typeface="QWMBTE+FTAQDM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95094" y="3553618"/>
            <a:ext cx="43434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0000"/>
                </a:solidFill>
                <a:latin typeface="NJOKFV+MS-UIGothic"/>
                <a:cs typeface="NJOKFV+MS-UIGothic"/>
              </a:rPr>
              <a:t>扁</a:t>
            </a:r>
            <a:r>
              <a:rPr sz="360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3600">
                <a:solidFill>
                  <a:srgbClr val="000000"/>
                </a:solidFill>
                <a:latin typeface="NJOKFV+MS-UIGothic"/>
                <a:cs typeface="NJOKFV+MS-UIGothic"/>
              </a:rPr>
              <a:t>治病故事分析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NJOKFV+MS-UIGothic"/>
                <a:cs typeface="NJOKFV+MS-UIGothic"/>
              </a:rPr>
              <a:t>故事主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题</a:t>
            </a:r>
            <a:r>
              <a:rPr sz="3000">
                <a:solidFill>
                  <a:srgbClr val="CD5095"/>
                </a:solidFill>
                <a:latin typeface="NJOKFV+MS-UIGothic"/>
                <a:cs typeface="NJOKFV+MS-UIGothic"/>
              </a:rPr>
              <a:t>与寓意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CD5095"/>
                </a:solidFill>
                <a:latin typeface="NJOKFV+MS-UIGothic"/>
                <a:cs typeface="NJOKFV+MS-UIGothic"/>
              </a:rPr>
              <a:t>故事主</a:t>
            </a:r>
            <a:r>
              <a:rPr sz="2000">
                <a:solidFill>
                  <a:srgbClr val="CD5095"/>
                </a:solidFill>
                <a:latin typeface="SimSun"/>
                <a:cs typeface="SimSun"/>
              </a:rPr>
              <a:t>题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5060119" cy="119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治病故事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讲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述了名医扁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过观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察和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断，成功治愈了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蔡桓公的疾病。故事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强调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防疾病、及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的重要性，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以及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讳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疾忌医的危害。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CD5095"/>
                </a:solidFill>
                <a:latin typeface="NJOKFV+MS-UIGothic"/>
                <a:cs typeface="NJOKFV+MS-UIGothic"/>
              </a:rPr>
              <a:t>寓意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4993883" cy="1193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个故事寓意着在面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对问题时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应该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视问题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，及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采取行</a:t>
            </a:r>
          </a:p>
          <a:p>
            <a:pPr marL="0" marR="0">
              <a:lnSpc>
                <a:spcPts val="1350"/>
              </a:lnSpc>
              <a:spcBef>
                <a:spcPts val="165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，避免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问题恶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化。同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，要善于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察和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经验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，才能更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好地解决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00000"/>
                </a:solidFill>
                <a:latin typeface="NJOKFV+MS-UIGothic"/>
                <a:cs typeface="NJOKFV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D5095"/>
                </a:solidFill>
                <a:latin typeface="NJOKFV+MS-UIGothic"/>
                <a:cs typeface="NJOKFV+MS-UIGothic"/>
              </a:rPr>
              <a:t>故事的</a:t>
            </a:r>
            <a:r>
              <a:rPr sz="3000">
                <a:solidFill>
                  <a:srgbClr val="CD5095"/>
                </a:solidFill>
                <a:latin typeface="SimSun"/>
                <a:cs typeface="SimSun"/>
              </a:rPr>
              <a:t>艺术</a:t>
            </a:r>
            <a:r>
              <a:rPr sz="3000">
                <a:solidFill>
                  <a:srgbClr val="CD5095"/>
                </a:solidFill>
                <a:latin typeface="NJOKFV+MS-UIGothic"/>
                <a:cs typeface="NJOKFV+MS-UIGothic"/>
              </a:rPr>
              <a:t>手法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49925" y="2811373"/>
            <a:ext cx="978693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EF62B0"/>
                </a:solidFill>
                <a:latin typeface="QWMBTE+FTAQDM+MicrosoftYaHei-Bold"/>
                <a:cs typeface="QWMBTE+FTAQDM+MicrosoftYaHei-Bold"/>
              </a:rPr>
              <a:t>100%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97810" y="3053943"/>
            <a:ext cx="83771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CD5095"/>
                </a:solidFill>
                <a:latin typeface="QWMBTE+FTAQDM+MicrosoftYaHei-Bold"/>
                <a:cs typeface="QWMBTE+FTAQDM+MicrosoftYaHei-Bold"/>
              </a:rPr>
              <a:t>80%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75725" y="3053943"/>
            <a:ext cx="83771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B7468F"/>
                </a:solidFill>
                <a:latin typeface="QWMBTE+FTAQDM+MicrosoftYaHei-Bold"/>
                <a:cs typeface="QWMBTE+FTAQDM+MicrosoftYaHei-Bold"/>
              </a:rPr>
              <a:t>80%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690870" y="34677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EFE"/>
                </a:solidFill>
                <a:latin typeface="NJOKFV+MS-UIGothic"/>
                <a:cs typeface="NJOKFV+MS-UIGothic"/>
              </a:rPr>
              <a:t>人物塑造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78735" y="365442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EFE"/>
                </a:solidFill>
                <a:latin typeface="NJOKFV+MS-UIGothic"/>
                <a:cs typeface="NJOKFV+MS-UIGothic"/>
              </a:rPr>
              <a:t>叙事</a:t>
            </a:r>
            <a:r>
              <a:rPr sz="1550" spc="25">
                <a:solidFill>
                  <a:srgbClr val="FFFEFE"/>
                </a:solidFill>
                <a:latin typeface="SimSun"/>
                <a:cs typeface="SimSun"/>
              </a:rPr>
              <a:t>结</a:t>
            </a:r>
            <a:r>
              <a:rPr sz="1550">
                <a:solidFill>
                  <a:srgbClr val="FFFEFE"/>
                </a:solidFill>
                <a:latin typeface="NJOKFV+MS-UIGothic"/>
                <a:cs typeface="NJOKFV+MS-UIGothic"/>
              </a:rPr>
              <a:t>构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04909" y="3654421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EFE"/>
                </a:solidFill>
                <a:latin typeface="SimSun"/>
                <a:cs typeface="SimSun"/>
              </a:rPr>
              <a:t>语</a:t>
            </a:r>
            <a:r>
              <a:rPr sz="1550" spc="25">
                <a:solidFill>
                  <a:srgbClr val="FFFEFE"/>
                </a:solidFill>
                <a:latin typeface="NJOKFV+MS-UIGothic"/>
                <a:cs typeface="NJOKFV+MS-UIGothic"/>
              </a:rPr>
              <a:t>言特色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40535" y="4051153"/>
            <a:ext cx="2760345" cy="921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扁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治病故事采用了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性叙事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结</a:t>
            </a:r>
          </a:p>
          <a:p>
            <a:pPr marL="0" marR="0">
              <a:lnSpc>
                <a:spcPts val="1350"/>
              </a:lnSpc>
              <a:spcBef>
                <a:spcPts val="589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构，从桓公患疾到扁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治愈，情</a:t>
            </a:r>
          </a:p>
          <a:p>
            <a:pPr marL="0" marR="0">
              <a:lnSpc>
                <a:spcPts val="1350"/>
              </a:lnSpc>
              <a:spcBef>
                <a:spcPts val="540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节连贯</a:t>
            </a: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，一气呵成。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923530" y="4051153"/>
            <a:ext cx="262787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故事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言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简练</a:t>
            </a: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明了，通俗易懂，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853304" y="4087983"/>
            <a:ext cx="2825040" cy="921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扁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鹊</a:t>
            </a: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被塑造成一个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经验</a:t>
            </a: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丰富、技</a:t>
            </a:r>
          </a:p>
          <a:p>
            <a:pPr marL="0" marR="0">
              <a:lnSpc>
                <a:spcPts val="1350"/>
              </a:lnSpc>
              <a:spcBef>
                <a:spcPts val="590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艺</a:t>
            </a: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高超的名医形象，而桓公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则</a:t>
            </a: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代</a:t>
            </a:r>
          </a:p>
          <a:p>
            <a:pPr marL="0" marR="0">
              <a:lnSpc>
                <a:spcPts val="1350"/>
              </a:lnSpc>
              <a:spcBef>
                <a:spcPts val="539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表那些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讳</a:t>
            </a: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疾忌医、不听</a:t>
            </a:r>
            <a:r>
              <a:rPr sz="1350">
                <a:solidFill>
                  <a:srgbClr val="FFFEFE"/>
                </a:solidFill>
                <a:latin typeface="SimSun"/>
                <a:cs typeface="SimSun"/>
              </a:rPr>
              <a:t>劝</a:t>
            </a: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告的人。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923530" y="4297533"/>
            <a:ext cx="19140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EFE"/>
                </a:solidFill>
                <a:latin typeface="NJOKFV+MS-UIGothic"/>
                <a:cs typeface="NJOKFV+MS-UIGothic"/>
              </a:rPr>
              <a:t>符合古代典籍的特点。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https://d.book118.com/668137014055006032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NJOKFV+MS-UIGothic</vt:lpstr>
      <vt:lpstr>SimSun</vt:lpstr>
      <vt:lpstr>JJMMFV+ULUQIV+ArialMT</vt:lpstr>
      <vt:lpstr>Times New Roman</vt:lpstr>
      <vt:lpstr>EJIGSG+BDEUKI+MicrosoftYaHei</vt:lpstr>
      <vt:lpstr>QWMBTE+FTAQDM+MicrosoftYaHei-Bold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2024-09-09T21:31:18.186</cp:lastPrinted>
  <dcterms:created xsi:type="dcterms:W3CDTF">2024-09-09T13:31:18Z</dcterms:created>
  <dcterms:modified xsi:type="dcterms:W3CDTF">2024-09-09T13:31:19Z</dcterms:modified>
</cp:coreProperties>
</file>