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70A1F38-8A25-4639-8A8A-9F2CDCB8D83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A031ACF-84A8-4229-8434-12E8A0A3D0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7F039B5-D965-479B-BDE8-2F22FD0D5B5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DE65203-C59C-449E-9BBB-DDFE473C5B3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9CACC9E-D27A-4CD3-8A3D-32281F819A8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CEC4F7B-0DD2-4D27-857D-9D3021AFE1B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76C2EE0-8192-4765-BF69-6BD4FA59E1D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8CC8876-77C0-4154-B1AB-54FDE600516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3206116-7071-421A-8C7E-5D4097E24D9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FA4E78E-F28F-4452-B221-7BF2618DCFC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CAFCBC3-9AF2-434B-AB3F-CA33560BB5B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68140071105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43215" y="4673857"/>
            <a:ext cx="1938785" cy="271780"/>
          </a:xfrm>
          <a:prstGeom prst="rect">
            <a:avLst/>
          </a:prstGeom>
          <a:noFill/>
        </p:spPr>
        <p:txBody>
          <a:bodyPr vert="horz" wrap="square" lIns="34100" tIns="34100" rIns="34100" bIns="3410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微软雅黑"/>
                <a:ea typeface="微软雅黑"/>
                <a:cs typeface="微软雅黑"/>
              </a:rPr>
              <a:t>汇报人</a:t>
            </a:r>
            <a:r>
              <a:rPr lang="en-US" sz="1325">
                <a:solidFill>
                  <a:schemeClr val="accent1">
                    <a:alpha val="100000"/>
                  </a:schemeClr>
                </a:solidFill>
                <a:latin typeface="Arial"/>
                <a:ea typeface="Arial"/>
                <a:cs typeface="Arial"/>
              </a:rPr>
              <a:t>:XX</a:t>
            </a:r>
            <a:endParaRPr lang="en-US" sz="1100"/>
          </a:p>
        </p:txBody>
      </p:sp>
      <p:sp>
        <p:nvSpPr>
          <p:cNvPr id="3" name="AutoShape 3"/>
          <p:cNvSpPr/>
          <p:nvPr/>
        </p:nvSpPr>
        <p:spPr>
          <a:xfrm>
            <a:off x="6369054" y="4673857"/>
            <a:ext cx="2068238" cy="271780"/>
          </a:xfrm>
          <a:prstGeom prst="rect">
            <a:avLst/>
          </a:prstGeom>
          <a:noFill/>
        </p:spPr>
        <p:txBody>
          <a:bodyPr vert="horz" wrap="square" lIns="34100" tIns="34100" rIns="34100" bIns="3410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Microsoft Yahei"/>
                <a:ea typeface="Microsoft Yahei"/>
                <a:cs typeface="Microsoft Yahei"/>
              </a:rPr>
              <a:t>2024-01-23</a:t>
            </a:r>
            <a:endParaRPr lang="en-US" sz="1100"/>
          </a:p>
        </p:txBody>
      </p:sp>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合同法中的所有权转移规定</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所有权转移基本概念及原则</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买卖合同中所有权转移规则</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动产和不动产所有权转移区别</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特殊情况下的所有权转移问题探讨</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跨国交易中所有权转移法律问题</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总结：完善合同法中所有权转移规定建议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01</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所有权转移基本概念及原则</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805582" y="2081786"/>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805582" y="40371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6433527" y="1751433"/>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所有权是指权利人对自己的不动产或者动产，依法享有的占有、使用、收益和处分的权利。</a:t>
            </a:r>
          </a:p>
        </p:txBody>
      </p:sp>
      <p:sp>
        <p:nvSpPr>
          <p:cNvPr id="5" name="TextBox 5"/>
          <p:cNvSpPr txBox="1"/>
          <p:nvPr/>
        </p:nvSpPr>
        <p:spPr>
          <a:xfrm>
            <a:off x="6433527" y="4146638"/>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所有权具有绝对性、排他性、永续性三个特征，其中绝对性是指所有权的义务主体是权利人之外的一切人，他们负有不作为的义务；排他性是指同一物上只能存在一个所有权，不能形成两个以上内容相同的所有权；永续性是指所有权作为一种法律上的支配权，其存在没有存续期间的限制。</a:t>
            </a:r>
          </a:p>
        </p:txBody>
      </p:sp>
      <p:sp>
        <p:nvSpPr>
          <p:cNvPr id="6" name="Freeform 6"/>
          <p:cNvSpPr/>
          <p:nvPr/>
        </p:nvSpPr>
        <p:spPr>
          <a:xfrm>
            <a:off x="1012384" y="231038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4122011" y="231038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611221" y="2317815"/>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93891" y="218846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所有权定义与特点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48881" y="220370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058508" y="220370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547717" y="2211136"/>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30387" y="208178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05582" y="17972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05582" y="40371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6458495" y="1389081"/>
            <a:ext cx="5076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公示原则</a:t>
            </a:r>
          </a:p>
        </p:txBody>
      </p:sp>
      <p:sp>
        <p:nvSpPr>
          <p:cNvPr id="9" name="TextBox 9"/>
          <p:cNvSpPr txBox="1"/>
          <p:nvPr/>
        </p:nvSpPr>
        <p:spPr>
          <a:xfrm>
            <a:off x="6458495" y="4046529"/>
            <a:ext cx="50768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4">
                    <a:alpha val="100000"/>
                  </a:schemeClr>
                </a:solidFill>
                <a:latin typeface="Microsoft Yahei"/>
                <a:ea typeface="Microsoft Yahei"/>
                <a:cs typeface="Microsoft Yahei"/>
              </a:rPr>
              <a:t>公信原则</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所有权转移原则</a:t>
              </a:r>
            </a:p>
          </p:txBody>
        </p:sp>
      </p:grpSp>
      <p:sp>
        <p:nvSpPr>
          <p:cNvPr id="32" name="AutoShape 32"/>
          <p:cNvSpPr/>
          <p:nvPr/>
        </p:nvSpPr>
        <p:spPr>
          <a:xfrm>
            <a:off x="6830551" y="20472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30551" y="42871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6458495" y="1716941"/>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所有权的变动必须以一种客观可以认定的方式加以展示，从而获得社会和法律认可的效力。</a:t>
            </a:r>
          </a:p>
        </p:txBody>
      </p:sp>
      <p:sp>
        <p:nvSpPr>
          <p:cNvPr id="35" name="TextBox 35"/>
          <p:cNvSpPr txBox="1"/>
          <p:nvPr/>
        </p:nvSpPr>
        <p:spPr>
          <a:xfrm>
            <a:off x="6458495" y="4396703"/>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依法进行的物权公示具有社会公信力，即使公示有误，善意受让人也不负返还义务。</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2696" b="12696"/>
          <a:stretch>
            <a:fillRect/>
          </a:stretch>
        </p:blipFill>
        <p:spPr>
          <a:xfrm>
            <a:off x="4821847" y="1611542"/>
            <a:ext cx="6129450" cy="4573004"/>
          </a:xfrm>
          <a:prstGeom prst="rect">
            <a:avLst/>
          </a:prstGeom>
        </p:spPr>
      </p:pic>
      <p:sp>
        <p:nvSpPr>
          <p:cNvPr id="3" name="TextBox 3"/>
          <p:cNvSpPr txBox="1"/>
          <p:nvPr/>
        </p:nvSpPr>
        <p:spPr>
          <a:xfrm>
            <a:off x="539110" y="1455569"/>
            <a:ext cx="4076700" cy="14287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《合同法》规定，买卖合同的标的物所有权自标的物交付时起转移，但法律另有规定或者当事人另有约定的除外。</a:t>
            </a:r>
          </a:p>
        </p:txBody>
      </p:sp>
      <p:sp>
        <p:nvSpPr>
          <p:cNvPr id="4" name="TextBox 4"/>
          <p:cNvSpPr txBox="1"/>
          <p:nvPr/>
        </p:nvSpPr>
        <p:spPr>
          <a:xfrm>
            <a:off x="539110" y="3178907"/>
            <a:ext cx="4076700" cy="14382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当事人可以在买卖合同中约定买受人未履行支付价款或者其他义务的，标的物的所有权属于出卖人。</a:t>
            </a:r>
          </a:p>
        </p:txBody>
      </p:sp>
      <p:sp>
        <p:nvSpPr>
          <p:cNvPr id="5" name="TextBox 5"/>
          <p:cNvSpPr txBox="1"/>
          <p:nvPr/>
        </p:nvSpPr>
        <p:spPr>
          <a:xfrm>
            <a:off x="539110" y="4746271"/>
            <a:ext cx="4076700" cy="14382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标的物在交付之前产生的孳息归出卖人所有，交付之后产生的孳息归买受人所有。</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合同法对所有权转移规定</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02</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买卖合同中所有权转移规则</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5321" r="5321"/>
          <a:stretch>
            <a:fillRect/>
          </a:stretch>
        </p:blipFill>
        <p:spPr>
          <a:xfrm>
            <a:off x="4793038" y="1852985"/>
            <a:ext cx="6129450" cy="4573004"/>
          </a:xfrm>
          <a:prstGeom prst="rect">
            <a:avLst/>
          </a:prstGeom>
        </p:spPr>
      </p:pic>
      <p:sp>
        <p:nvSpPr>
          <p:cNvPr id="3" name="TextBox 3"/>
          <p:cNvSpPr txBox="1"/>
          <p:nvPr/>
        </p:nvSpPr>
        <p:spPr>
          <a:xfrm>
            <a:off x="539110" y="1852985"/>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当事人具有相应的民事行为能力</a:t>
            </a:r>
          </a:p>
        </p:txBody>
      </p:sp>
      <p:sp>
        <p:nvSpPr>
          <p:cNvPr id="4" name="TextBox 4"/>
          <p:cNvSpPr txBox="1"/>
          <p:nvPr/>
        </p:nvSpPr>
        <p:spPr>
          <a:xfrm>
            <a:off x="539110" y="3443352"/>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意思表示真实</a:t>
            </a:r>
          </a:p>
        </p:txBody>
      </p:sp>
      <p:sp>
        <p:nvSpPr>
          <p:cNvPr id="5" name="TextBox 5"/>
          <p:cNvSpPr txBox="1"/>
          <p:nvPr/>
        </p:nvSpPr>
        <p:spPr>
          <a:xfrm>
            <a:off x="539110" y="5135911"/>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不违反法律、行政法规的强制性规定</a:t>
            </a:r>
          </a:p>
        </p:txBody>
      </p:sp>
      <p:sp>
        <p:nvSpPr>
          <p:cNvPr id="6" name="TextBox 6"/>
          <p:cNvSpPr txBox="1"/>
          <p:nvPr/>
        </p:nvSpPr>
        <p:spPr>
          <a:xfrm>
            <a:off x="539110" y="2187220"/>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买卖合同的当事人应当具备完全民事行为能力，能够独立承担民事责任。</a:t>
            </a:r>
          </a:p>
        </p:txBody>
      </p:sp>
      <p:sp>
        <p:nvSpPr>
          <p:cNvPr id="7" name="TextBox 7"/>
          <p:cNvSpPr txBox="1"/>
          <p:nvPr/>
        </p:nvSpPr>
        <p:spPr>
          <a:xfrm>
            <a:off x="539110" y="3804338"/>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买卖合同的成立需要双方当事人的真实意思表示，不存在欺诈、胁迫等情形。</a:t>
            </a:r>
          </a:p>
        </p:txBody>
      </p:sp>
      <p:sp>
        <p:nvSpPr>
          <p:cNvPr id="8" name="TextBox 8"/>
          <p:cNvSpPr txBox="1"/>
          <p:nvPr/>
        </p:nvSpPr>
        <p:spPr>
          <a:xfrm>
            <a:off x="539110" y="5477922"/>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买卖合同的内容应当合法，不得违反法律、行政法规的强制性规定。</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买卖合同成立与生效要件</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标的物交付是所有权转移的前提</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在买卖合同中，标的物的交付是所有权转移的前提条件，只有完成交付，所有权才能发生转移。</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交付方式影响所有权转移时间</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不同的交付方式会对所有权转移的时间产生影响。例如，现实交付中，标的物交付时所有权即发生转移；而简易交付、占有改定等交付方式中，所有权转移的时间可能会有所延迟。</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标的物交付与所有权转移关系</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3958" r="3958"/>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在买卖合同中，标的物毁损、灭失的风险在标的物交付之前由出卖人承担，交付之后由买受人承担。但法律另有规定或当事人另有约定的除外。</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风险负担规则</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当事人一方不履行合同义务或履行合同义务不符合约定的，应当承担继续履行、采取补救措施或赔偿损失等违约责任。在买卖合同中，若因一方违约导致标的物所有权无法转移，违约方应承担相应的违约责任。</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违约责任承担</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风险负担与违约责任</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03</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动产和不动产所有权转移区别</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204294" y="1287329"/>
            <a:ext cx="2035112" cy="2035112"/>
            <a:chOff x="1204294" y="1287329"/>
            <a:chExt cx="2035112" cy="2035112"/>
          </a:xfrm>
        </p:grpSpPr>
        <p:sp>
          <p:nvSpPr>
            <p:cNvPr id="3" name="AutoShape 3"/>
            <p:cNvSpPr/>
            <p:nvPr/>
          </p:nvSpPr>
          <p:spPr>
            <a:xfrm flipH="1">
              <a:off x="1204294" y="1287329"/>
              <a:ext cx="2035112" cy="2035112"/>
            </a:xfrm>
            <a:prstGeom prst="ellipse">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Freeform 4"/>
            <p:cNvSpPr/>
            <p:nvPr/>
          </p:nvSpPr>
          <p:spPr>
            <a:xfrm>
              <a:off x="1791319" y="1987226"/>
              <a:ext cx="891159" cy="635222"/>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838147" y="1287233"/>
            <a:ext cx="2035112" cy="2035112"/>
            <a:chOff x="3838147" y="1287233"/>
            <a:chExt cx="2035112" cy="2035112"/>
          </a:xfrm>
        </p:grpSpPr>
        <p:sp>
          <p:nvSpPr>
            <p:cNvPr id="6" name="AutoShape 6"/>
            <p:cNvSpPr/>
            <p:nvPr/>
          </p:nvSpPr>
          <p:spPr>
            <a:xfrm flipH="1">
              <a:off x="3838147" y="1287233"/>
              <a:ext cx="2035112" cy="2035112"/>
            </a:xfrm>
            <a:prstGeom prst="ellipse">
              <a:avLst/>
            </a:prstGeom>
            <a:noFill/>
            <a:ln w="9525">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7" name="Group 7"/>
          <p:cNvGrpSpPr/>
          <p:nvPr/>
        </p:nvGrpSpPr>
        <p:grpSpPr>
          <a:xfrm>
            <a:off x="4556617" y="1941220"/>
            <a:ext cx="595503" cy="1060133"/>
            <a:chOff x="4556617" y="1941220"/>
            <a:chExt cx="595503" cy="1060133"/>
          </a:xfrm>
        </p:grpSpPr>
        <p:sp>
          <p:nvSpPr>
            <p:cNvPr id="8" name="Freeform 8"/>
            <p:cNvSpPr/>
            <p:nvPr/>
          </p:nvSpPr>
          <p:spPr>
            <a:xfrm>
              <a:off x="4556617" y="1941220"/>
              <a:ext cx="595503" cy="1060133"/>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4729210" y="1757387"/>
            <a:ext cx="261747" cy="541878"/>
            <a:chOff x="4729210" y="1757387"/>
            <a:chExt cx="261747" cy="541878"/>
          </a:xfrm>
        </p:grpSpPr>
        <p:sp>
          <p:nvSpPr>
            <p:cNvPr id="10" name="Freeform 10"/>
            <p:cNvSpPr/>
            <p:nvPr/>
          </p:nvSpPr>
          <p:spPr>
            <a:xfrm>
              <a:off x="4866656" y="2100573"/>
              <a:ext cx="80296" cy="45244"/>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940380" y="1956650"/>
              <a:ext cx="28004" cy="60674"/>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866656" y="2032755"/>
              <a:ext cx="74962" cy="52388"/>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4949905" y="2032755"/>
              <a:ext cx="29718" cy="52388"/>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917139" y="1828158"/>
              <a:ext cx="20193" cy="49339"/>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30283" y="1894167"/>
              <a:ext cx="22574" cy="46958"/>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733306" y="2100573"/>
              <a:ext cx="33909" cy="45244"/>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4766072" y="1894167"/>
              <a:ext cx="26765" cy="46958"/>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740450" y="2032755"/>
              <a:ext cx="32766" cy="52388"/>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4822555" y="1757387"/>
              <a:ext cx="30956" cy="55340"/>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4866656" y="1757387"/>
              <a:ext cx="33909" cy="55340"/>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4807125" y="1804346"/>
              <a:ext cx="4191" cy="8287"/>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4782741" y="1828158"/>
              <a:ext cx="23241" cy="49339"/>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4751785" y="1956650"/>
              <a:ext cx="30956" cy="60674"/>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4866656" y="2161343"/>
              <a:ext cx="83248" cy="52388"/>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4788646" y="1956650"/>
              <a:ext cx="64865" cy="60674"/>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4810078" y="1828158"/>
              <a:ext cx="43434" cy="49339"/>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4781503" y="2032755"/>
              <a:ext cx="72009" cy="52388"/>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4866656" y="1956650"/>
              <a:ext cx="67818" cy="60674"/>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866656" y="1828158"/>
              <a:ext cx="46387" cy="49339"/>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4866656" y="1894167"/>
              <a:ext cx="57721" cy="46958"/>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4799981" y="1894167"/>
              <a:ext cx="53530" cy="46958"/>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4773216" y="2229161"/>
              <a:ext cx="80296" cy="54769"/>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4777407" y="2100573"/>
              <a:ext cx="76105" cy="45244"/>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4774359" y="2161343"/>
              <a:ext cx="79153" cy="52388"/>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4729210" y="2161343"/>
              <a:ext cx="33909" cy="52388"/>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961239" y="2161343"/>
              <a:ext cx="29718" cy="52388"/>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4957049" y="2100573"/>
              <a:ext cx="28575" cy="45244"/>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805887" y="1812728"/>
              <a:ext cx="17812" cy="15431"/>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900565" y="1812728"/>
              <a:ext cx="16669" cy="15431"/>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853512" y="1812728"/>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4792837" y="1877498"/>
              <a:ext cx="17240" cy="16669"/>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4913043" y="1877498"/>
              <a:ext cx="17240" cy="16669"/>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853512" y="1877498"/>
              <a:ext cx="13049" cy="1666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4782741" y="1941220"/>
              <a:ext cx="17240" cy="15431"/>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4924283" y="1941220"/>
              <a:ext cx="16097" cy="15431"/>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853512" y="1941220"/>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4773216" y="2017325"/>
              <a:ext cx="15431" cy="15431"/>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4934474" y="2017325"/>
              <a:ext cx="15431" cy="15431"/>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4853512" y="201732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4766072" y="2085143"/>
              <a:ext cx="15431" cy="15431"/>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4941523" y="2085143"/>
              <a:ext cx="15431" cy="15431"/>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4853512" y="2085143"/>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4763119" y="2145817"/>
              <a:ext cx="14288" cy="15431"/>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4946952" y="2145817"/>
              <a:ext cx="14288" cy="15431"/>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4853512" y="2145817"/>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4760166" y="2213635"/>
              <a:ext cx="13049" cy="15431"/>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4949905" y="2213635"/>
              <a:ext cx="14288" cy="15431"/>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853512" y="221363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4853512" y="2283834"/>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6479524" y="1287233"/>
            <a:ext cx="2035112" cy="2035112"/>
            <a:chOff x="6479524" y="1287233"/>
            <a:chExt cx="2035112" cy="2035112"/>
          </a:xfrm>
        </p:grpSpPr>
        <p:sp>
          <p:nvSpPr>
            <p:cNvPr id="61" name="AutoShape 61"/>
            <p:cNvSpPr/>
            <p:nvPr/>
          </p:nvSpPr>
          <p:spPr>
            <a:xfrm flipH="1">
              <a:off x="6479524" y="1287233"/>
              <a:ext cx="2035112" cy="2035112"/>
            </a:xfrm>
            <a:prstGeom prst="ellipse">
              <a:avLst/>
            </a:prstGeom>
            <a:noFill/>
            <a:ln w="9525">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2" name="Freeform 62"/>
            <p:cNvSpPr/>
            <p:nvPr/>
          </p:nvSpPr>
          <p:spPr>
            <a:xfrm>
              <a:off x="7181041" y="1888451"/>
              <a:ext cx="662750" cy="833056"/>
            </a:xfrm>
            <a:custGeom>
              <a:rect l="l" t="t" r="r" b="b"/>
              <a:pathLst>
                <a:path w="21600" h="21600">
                  <a:moveTo>
                    <a:pt x="10799" y="0"/>
                  </a:moveTo>
                  <a:cubicBezTo>
                    <a:pt x="4836" y="0"/>
                    <a:pt x="0" y="1447"/>
                    <a:pt x="0" y="3231"/>
                  </a:cubicBezTo>
                  <a:lnTo>
                    <a:pt x="0" y="4776"/>
                  </a:lnTo>
                  <a:cubicBezTo>
                    <a:pt x="0" y="6669"/>
                    <a:pt x="4836" y="8203"/>
                    <a:pt x="10799" y="8203"/>
                  </a:cubicBezTo>
                  <a:cubicBezTo>
                    <a:pt x="16764" y="8203"/>
                    <a:pt x="21600" y="6669"/>
                    <a:pt x="21600" y="4776"/>
                  </a:cubicBezTo>
                  <a:lnTo>
                    <a:pt x="21600" y="3231"/>
                  </a:lnTo>
                  <a:cubicBezTo>
                    <a:pt x="21600" y="1447"/>
                    <a:pt x="16764" y="0"/>
                    <a:pt x="10799" y="0"/>
                  </a:cubicBezTo>
                  <a:close/>
                  <a:moveTo>
                    <a:pt x="21195" y="8008"/>
                  </a:moveTo>
                  <a:cubicBezTo>
                    <a:pt x="19915" y="9488"/>
                    <a:pt x="15746" y="10572"/>
                    <a:pt x="10799" y="10572"/>
                  </a:cubicBezTo>
                  <a:cubicBezTo>
                    <a:pt x="5856" y="10572"/>
                    <a:pt x="1685" y="9488"/>
                    <a:pt x="405" y="8008"/>
                  </a:cubicBezTo>
                  <a:cubicBezTo>
                    <a:pt x="141" y="7702"/>
                    <a:pt x="0" y="7868"/>
                    <a:pt x="0" y="8007"/>
                  </a:cubicBezTo>
                  <a:cubicBezTo>
                    <a:pt x="0" y="8144"/>
                    <a:pt x="0" y="10898"/>
                    <a:pt x="0" y="10898"/>
                  </a:cubicBezTo>
                  <a:cubicBezTo>
                    <a:pt x="0" y="13061"/>
                    <a:pt x="4836" y="14814"/>
                    <a:pt x="10799" y="14814"/>
                  </a:cubicBezTo>
                  <a:cubicBezTo>
                    <a:pt x="16764" y="14814"/>
                    <a:pt x="21600" y="13061"/>
                    <a:pt x="21600" y="10898"/>
                  </a:cubicBezTo>
                  <a:cubicBezTo>
                    <a:pt x="21600" y="10898"/>
                    <a:pt x="21600" y="8144"/>
                    <a:pt x="21600" y="8007"/>
                  </a:cubicBezTo>
                  <a:cubicBezTo>
                    <a:pt x="21600" y="7868"/>
                    <a:pt x="21459" y="7702"/>
                    <a:pt x="21195" y="8008"/>
                  </a:cubicBezTo>
                  <a:close/>
                  <a:moveTo>
                    <a:pt x="21176" y="14285"/>
                  </a:moveTo>
                  <a:cubicBezTo>
                    <a:pt x="19876" y="15959"/>
                    <a:pt x="15722" y="17184"/>
                    <a:pt x="10799" y="17184"/>
                  </a:cubicBezTo>
                  <a:cubicBezTo>
                    <a:pt x="5878" y="17184"/>
                    <a:pt x="1724" y="15959"/>
                    <a:pt x="424" y="14285"/>
                  </a:cubicBezTo>
                  <a:cubicBezTo>
                    <a:pt x="147" y="13932"/>
                    <a:pt x="0" y="14121"/>
                    <a:pt x="0" y="14297"/>
                  </a:cubicBezTo>
                  <a:cubicBezTo>
                    <a:pt x="0" y="14472"/>
                    <a:pt x="0" y="16754"/>
                    <a:pt x="0" y="16754"/>
                  </a:cubicBezTo>
                  <a:cubicBezTo>
                    <a:pt x="0" y="19133"/>
                    <a:pt x="4836" y="21600"/>
                    <a:pt x="10799" y="21600"/>
                  </a:cubicBezTo>
                  <a:cubicBezTo>
                    <a:pt x="16764" y="21600"/>
                    <a:pt x="21600" y="19133"/>
                    <a:pt x="21600" y="16754"/>
                  </a:cubicBezTo>
                  <a:cubicBezTo>
                    <a:pt x="21600" y="16754"/>
                    <a:pt x="21600" y="14472"/>
                    <a:pt x="21600" y="14297"/>
                  </a:cubicBezTo>
                  <a:cubicBezTo>
                    <a:pt x="21600" y="14121"/>
                    <a:pt x="21453" y="13932"/>
                    <a:pt x="21176" y="14285"/>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3" name="Group 63"/>
          <p:cNvGrpSpPr/>
          <p:nvPr/>
        </p:nvGrpSpPr>
        <p:grpSpPr>
          <a:xfrm>
            <a:off x="9103948" y="1287329"/>
            <a:ext cx="2035112" cy="2035112"/>
            <a:chOff x="9103948" y="1287329"/>
            <a:chExt cx="2035112" cy="2035112"/>
          </a:xfrm>
        </p:grpSpPr>
        <p:sp>
          <p:nvSpPr>
            <p:cNvPr id="64" name="AutoShape 64"/>
            <p:cNvSpPr/>
            <p:nvPr/>
          </p:nvSpPr>
          <p:spPr>
            <a:xfrm flipH="1">
              <a:off x="9103948" y="1287329"/>
              <a:ext cx="2035112" cy="2035112"/>
            </a:xfrm>
            <a:prstGeom prst="ellipse">
              <a:avLst/>
            </a:prstGeom>
            <a:noFill/>
            <a:ln w="9525">
              <a:solidFill>
                <a:schemeClr val="accent4">
                  <a:alpha val="100000"/>
                </a:schemeClr>
              </a:solidFill>
              <a:prstDash val="solid"/>
            </a:ln>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5" name="Freeform 65"/>
            <p:cNvSpPr/>
            <p:nvPr/>
          </p:nvSpPr>
          <p:spPr>
            <a:xfrm>
              <a:off x="9551051" y="2130196"/>
              <a:ext cx="1279493" cy="450056"/>
            </a:xfrm>
            <a:custGeom>
              <a:rect l="l" t="t" r="r" b="b"/>
              <a:pathLst>
                <a:path w="412" h="132">
                  <a:moveTo>
                    <a:pt x="412" y="15"/>
                  </a:moveTo>
                  <a:cubicBezTo>
                    <a:pt x="412" y="12"/>
                    <a:pt x="411" y="10"/>
                    <a:pt x="407" y="10"/>
                  </a:cubicBezTo>
                  <a:cubicBezTo>
                    <a:pt x="406" y="10"/>
                    <a:pt x="406" y="10"/>
                    <a:pt x="405" y="11"/>
                  </a:cubicBezTo>
                  <a:cubicBezTo>
                    <a:pt x="342" y="44"/>
                    <a:pt x="342" y="44"/>
                    <a:pt x="342" y="44"/>
                  </a:cubicBezTo>
                  <a:cubicBezTo>
                    <a:pt x="299" y="26"/>
                    <a:pt x="258" y="14"/>
                    <a:pt x="219" y="8"/>
                  </a:cubicBezTo>
                  <a:cubicBezTo>
                    <a:pt x="180" y="2"/>
                    <a:pt x="148" y="0"/>
                    <a:pt x="125" y="3"/>
                  </a:cubicBezTo>
                  <a:cubicBezTo>
                    <a:pt x="101" y="5"/>
                    <a:pt x="79" y="11"/>
                    <a:pt x="59" y="19"/>
                  </a:cubicBezTo>
                  <a:cubicBezTo>
                    <a:pt x="39" y="26"/>
                    <a:pt x="26" y="32"/>
                    <a:pt x="20" y="37"/>
                  </a:cubicBezTo>
                  <a:cubicBezTo>
                    <a:pt x="15" y="41"/>
                    <a:pt x="10" y="44"/>
                    <a:pt x="7" y="46"/>
                  </a:cubicBezTo>
                  <a:cubicBezTo>
                    <a:pt x="7" y="47"/>
                    <a:pt x="7" y="48"/>
                    <a:pt x="7" y="49"/>
                  </a:cubicBezTo>
                  <a:cubicBezTo>
                    <a:pt x="7" y="49"/>
                    <a:pt x="7" y="50"/>
                    <a:pt x="7" y="51"/>
                  </a:cubicBezTo>
                  <a:cubicBezTo>
                    <a:pt x="48" y="71"/>
                    <a:pt x="48" y="71"/>
                    <a:pt x="48" y="71"/>
                  </a:cubicBezTo>
                  <a:cubicBezTo>
                    <a:pt x="49" y="72"/>
                    <a:pt x="50" y="73"/>
                    <a:pt x="50" y="75"/>
                  </a:cubicBezTo>
                  <a:cubicBezTo>
                    <a:pt x="50" y="78"/>
                    <a:pt x="48" y="79"/>
                    <a:pt x="46" y="79"/>
                  </a:cubicBezTo>
                  <a:cubicBezTo>
                    <a:pt x="2" y="79"/>
                    <a:pt x="2" y="79"/>
                    <a:pt x="2" y="79"/>
                  </a:cubicBezTo>
                  <a:cubicBezTo>
                    <a:pt x="1" y="79"/>
                    <a:pt x="0" y="79"/>
                    <a:pt x="0" y="80"/>
                  </a:cubicBezTo>
                  <a:cubicBezTo>
                    <a:pt x="0" y="81"/>
                    <a:pt x="1" y="81"/>
                    <a:pt x="1" y="81"/>
                  </a:cubicBezTo>
                  <a:cubicBezTo>
                    <a:pt x="24" y="101"/>
                    <a:pt x="51" y="114"/>
                    <a:pt x="82" y="122"/>
                  </a:cubicBezTo>
                  <a:cubicBezTo>
                    <a:pt x="114" y="129"/>
                    <a:pt x="144" y="132"/>
                    <a:pt x="173" y="130"/>
                  </a:cubicBezTo>
                  <a:cubicBezTo>
                    <a:pt x="203" y="127"/>
                    <a:pt x="230" y="123"/>
                    <a:pt x="256" y="117"/>
                  </a:cubicBezTo>
                  <a:cubicBezTo>
                    <a:pt x="282" y="111"/>
                    <a:pt x="303" y="106"/>
                    <a:pt x="318" y="100"/>
                  </a:cubicBezTo>
                  <a:cubicBezTo>
                    <a:pt x="334" y="95"/>
                    <a:pt x="342" y="92"/>
                    <a:pt x="342" y="91"/>
                  </a:cubicBezTo>
                  <a:cubicBezTo>
                    <a:pt x="405" y="124"/>
                    <a:pt x="405" y="124"/>
                    <a:pt x="405" y="124"/>
                  </a:cubicBezTo>
                  <a:cubicBezTo>
                    <a:pt x="407" y="124"/>
                    <a:pt x="407" y="124"/>
                    <a:pt x="407" y="124"/>
                  </a:cubicBezTo>
                  <a:cubicBezTo>
                    <a:pt x="411" y="124"/>
                    <a:pt x="412" y="123"/>
                    <a:pt x="412" y="119"/>
                  </a:cubicBezTo>
                  <a:cubicBezTo>
                    <a:pt x="412" y="118"/>
                    <a:pt x="412" y="118"/>
                    <a:pt x="411" y="116"/>
                  </a:cubicBezTo>
                  <a:cubicBezTo>
                    <a:pt x="375" y="67"/>
                    <a:pt x="375" y="67"/>
                    <a:pt x="375" y="67"/>
                  </a:cubicBezTo>
                  <a:cubicBezTo>
                    <a:pt x="411" y="18"/>
                    <a:pt x="411" y="18"/>
                    <a:pt x="411" y="18"/>
                  </a:cubicBezTo>
                  <a:cubicBezTo>
                    <a:pt x="412" y="17"/>
                    <a:pt x="412" y="16"/>
                    <a:pt x="412" y="15"/>
                  </a:cubicBezTo>
                  <a:close/>
                  <a:moveTo>
                    <a:pt x="82" y="57"/>
                  </a:moveTo>
                  <a:cubicBezTo>
                    <a:pt x="79" y="60"/>
                    <a:pt x="76" y="61"/>
                    <a:pt x="72" y="61"/>
                  </a:cubicBezTo>
                  <a:cubicBezTo>
                    <a:pt x="68" y="61"/>
                    <a:pt x="64" y="60"/>
                    <a:pt x="61" y="57"/>
                  </a:cubicBezTo>
                  <a:cubicBezTo>
                    <a:pt x="58" y="54"/>
                    <a:pt x="57" y="50"/>
                    <a:pt x="57" y="45"/>
                  </a:cubicBezTo>
                  <a:cubicBezTo>
                    <a:pt x="57" y="41"/>
                    <a:pt x="58" y="37"/>
                    <a:pt x="61" y="34"/>
                  </a:cubicBezTo>
                  <a:cubicBezTo>
                    <a:pt x="64" y="31"/>
                    <a:pt x="68" y="29"/>
                    <a:pt x="72" y="29"/>
                  </a:cubicBezTo>
                  <a:cubicBezTo>
                    <a:pt x="76" y="29"/>
                    <a:pt x="79" y="31"/>
                    <a:pt x="82" y="34"/>
                  </a:cubicBezTo>
                  <a:cubicBezTo>
                    <a:pt x="85" y="37"/>
                    <a:pt x="87" y="41"/>
                    <a:pt x="87" y="45"/>
                  </a:cubicBezTo>
                  <a:cubicBezTo>
                    <a:pt x="87" y="50"/>
                    <a:pt x="85" y="54"/>
                    <a:pt x="82" y="57"/>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6" name="Group 66"/>
          <p:cNvGrpSpPr/>
          <p:nvPr/>
        </p:nvGrpSpPr>
        <p:grpSpPr>
          <a:xfrm>
            <a:off x="1061323" y="2678169"/>
            <a:ext cx="653320" cy="651796"/>
            <a:chOff x="1061323" y="2678169"/>
            <a:chExt cx="653320" cy="651796"/>
          </a:xfrm>
        </p:grpSpPr>
        <p:sp>
          <p:nvSpPr>
            <p:cNvPr id="67" name="AutoShape 67"/>
            <p:cNvSpPr/>
            <p:nvPr/>
          </p:nvSpPr>
          <p:spPr>
            <a:xfrm flipH="1">
              <a:off x="1061323" y="2678169"/>
              <a:ext cx="653320" cy="65179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8" name="Group 68"/>
          <p:cNvGrpSpPr/>
          <p:nvPr/>
        </p:nvGrpSpPr>
        <p:grpSpPr>
          <a:xfrm>
            <a:off x="3695557" y="2678169"/>
            <a:ext cx="653320" cy="651796"/>
            <a:chOff x="3695557" y="2678169"/>
            <a:chExt cx="653320" cy="651796"/>
          </a:xfrm>
        </p:grpSpPr>
        <p:sp>
          <p:nvSpPr>
            <p:cNvPr id="69" name="AutoShape 69"/>
            <p:cNvSpPr/>
            <p:nvPr/>
          </p:nvSpPr>
          <p:spPr>
            <a:xfrm flipH="1">
              <a:off x="3695557" y="2678169"/>
              <a:ext cx="653320" cy="65179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0" name="Group 70"/>
          <p:cNvGrpSpPr/>
          <p:nvPr/>
        </p:nvGrpSpPr>
        <p:grpSpPr>
          <a:xfrm>
            <a:off x="6337221" y="2678169"/>
            <a:ext cx="653320" cy="651796"/>
            <a:chOff x="6337221" y="2678169"/>
            <a:chExt cx="653320" cy="651796"/>
          </a:xfrm>
        </p:grpSpPr>
        <p:sp>
          <p:nvSpPr>
            <p:cNvPr id="71" name="AutoShape 71"/>
            <p:cNvSpPr/>
            <p:nvPr/>
          </p:nvSpPr>
          <p:spPr>
            <a:xfrm flipH="1">
              <a:off x="6337221" y="2678169"/>
              <a:ext cx="653320" cy="65179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2" name="Group 72"/>
          <p:cNvGrpSpPr/>
          <p:nvPr/>
        </p:nvGrpSpPr>
        <p:grpSpPr>
          <a:xfrm>
            <a:off x="8962406" y="2678169"/>
            <a:ext cx="651796" cy="651796"/>
            <a:chOff x="8962406" y="2678169"/>
            <a:chExt cx="651796" cy="651796"/>
          </a:xfrm>
        </p:grpSpPr>
        <p:sp>
          <p:nvSpPr>
            <p:cNvPr id="73" name="AutoShape 73"/>
            <p:cNvSpPr/>
            <p:nvPr/>
          </p:nvSpPr>
          <p:spPr>
            <a:xfrm flipH="1">
              <a:off x="8962406" y="2678169"/>
              <a:ext cx="651796" cy="651796"/>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74" name="TextBox 74"/>
          <p:cNvSpPr txBox="1"/>
          <p:nvPr/>
        </p:nvSpPr>
        <p:spPr>
          <a:xfrm>
            <a:off x="948881" y="2735700"/>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01</a:t>
            </a:r>
          </a:p>
        </p:txBody>
      </p:sp>
      <p:sp>
        <p:nvSpPr>
          <p:cNvPr id="75" name="TextBox 75"/>
          <p:cNvSpPr txBox="1"/>
          <p:nvPr/>
        </p:nvSpPr>
        <p:spPr>
          <a:xfrm>
            <a:off x="3592640" y="2745225"/>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02</a:t>
            </a:r>
          </a:p>
        </p:txBody>
      </p:sp>
      <p:sp>
        <p:nvSpPr>
          <p:cNvPr id="76" name="TextBox 76"/>
          <p:cNvSpPr txBox="1"/>
          <p:nvPr/>
        </p:nvSpPr>
        <p:spPr>
          <a:xfrm>
            <a:off x="6234303"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03</a:t>
            </a:r>
          </a:p>
        </p:txBody>
      </p:sp>
      <p:sp>
        <p:nvSpPr>
          <p:cNvPr id="77" name="TextBox 77"/>
          <p:cNvSpPr txBox="1"/>
          <p:nvPr/>
        </p:nvSpPr>
        <p:spPr>
          <a:xfrm>
            <a:off x="8858727"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04</a:t>
            </a:r>
          </a:p>
        </p:txBody>
      </p:sp>
      <p:sp>
        <p:nvSpPr>
          <p:cNvPr id="78" name="TextBox 78"/>
          <p:cNvSpPr txBox="1"/>
          <p:nvPr/>
        </p:nvSpPr>
        <p:spPr>
          <a:xfrm>
            <a:off x="948881"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1">
                    <a:alpha val="100000"/>
                  </a:schemeClr>
                </a:solidFill>
                <a:latin typeface="Microsoft Yahei"/>
                <a:ea typeface="Microsoft Yahei"/>
                <a:cs typeface="Microsoft Yahei"/>
              </a:rPr>
              <a:t>动产定义</a:t>
            </a:r>
          </a:p>
        </p:txBody>
      </p:sp>
      <p:sp>
        <p:nvSpPr>
          <p:cNvPr id="79" name="TextBox 79"/>
          <p:cNvSpPr txBox="1"/>
          <p:nvPr/>
        </p:nvSpPr>
        <p:spPr>
          <a:xfrm>
            <a:off x="3582734"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2">
                    <a:alpha val="100000"/>
                  </a:schemeClr>
                </a:solidFill>
                <a:latin typeface="Microsoft Yahei"/>
                <a:ea typeface="Microsoft Yahei"/>
                <a:cs typeface="Microsoft Yahei"/>
              </a:rPr>
              <a:t>不动产定义</a:t>
            </a:r>
          </a:p>
        </p:txBody>
      </p:sp>
      <p:sp>
        <p:nvSpPr>
          <p:cNvPr id="80" name="TextBox 80"/>
          <p:cNvSpPr txBox="1"/>
          <p:nvPr/>
        </p:nvSpPr>
        <p:spPr>
          <a:xfrm>
            <a:off x="6224111"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3">
                    <a:alpha val="100000"/>
                  </a:schemeClr>
                </a:solidFill>
                <a:latin typeface="Microsoft Yahei"/>
                <a:ea typeface="Microsoft Yahei"/>
                <a:cs typeface="Microsoft Yahei"/>
              </a:rPr>
              <a:t>动产特点</a:t>
            </a:r>
          </a:p>
        </p:txBody>
      </p:sp>
      <p:sp>
        <p:nvSpPr>
          <p:cNvPr id="81" name="TextBox 81"/>
          <p:cNvSpPr txBox="1"/>
          <p:nvPr/>
        </p:nvSpPr>
        <p:spPr>
          <a:xfrm>
            <a:off x="8848535"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4">
                    <a:alpha val="100000"/>
                  </a:schemeClr>
                </a:solidFill>
                <a:latin typeface="Microsoft Yahei"/>
                <a:ea typeface="Microsoft Yahei"/>
                <a:cs typeface="Microsoft Yahei"/>
              </a:rPr>
              <a:t>不动产特点</a:t>
            </a:r>
          </a:p>
        </p:txBody>
      </p:sp>
      <p:grpSp>
        <p:nvGrpSpPr>
          <p:cNvPr id="82" name="Group 82"/>
          <p:cNvGrpSpPr/>
          <p:nvPr/>
        </p:nvGrpSpPr>
        <p:grpSpPr>
          <a:xfrm>
            <a:off x="454963" y="93878"/>
            <a:ext cx="10641129" cy="914400"/>
            <a:chOff x="454963" y="93878"/>
            <a:chExt cx="10641129" cy="914400"/>
          </a:xfrm>
        </p:grpSpPr>
        <p:sp>
          <p:nvSpPr>
            <p:cNvPr id="83" name="AutoShape 8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AutoShape 8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AutoShape 8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6" name="AutoShape 8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7" name="AutoShape 8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2" name="AutoShape 9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3" name="AutoShape 9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AutoShape 9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AutoShape 9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6" name="AutoShape 9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7" name="AutoShape 9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AutoShape 9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AutoShape 9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AutoShape 10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1" name="AutoShape 10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2" name="AutoShape 10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3" name="TextBox 10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动产和不动产定义及特点</a:t>
              </a:r>
            </a:p>
          </p:txBody>
        </p:sp>
      </p:grpSp>
      <p:sp>
        <p:nvSpPr>
          <p:cNvPr id="104" name="TextBox 104"/>
          <p:cNvSpPr txBox="1"/>
          <p:nvPr/>
        </p:nvSpPr>
        <p:spPr>
          <a:xfrm>
            <a:off x="6257058"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动产具有可移动性，易于交易和流通，通常以交付为所有权转移的标志。</a:t>
            </a:r>
          </a:p>
        </p:txBody>
      </p:sp>
      <p:sp>
        <p:nvSpPr>
          <p:cNvPr id="105" name="TextBox 105"/>
          <p:cNvSpPr txBox="1"/>
          <p:nvPr/>
        </p:nvSpPr>
        <p:spPr>
          <a:xfrm>
            <a:off x="3600742"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不动产是指不能移动或者移动后会损害其经济价值的物，如土地、房屋、林木等。</a:t>
            </a:r>
          </a:p>
        </p:txBody>
      </p:sp>
      <p:sp>
        <p:nvSpPr>
          <p:cNvPr id="106" name="TextBox 106"/>
          <p:cNvSpPr txBox="1"/>
          <p:nvPr/>
        </p:nvSpPr>
        <p:spPr>
          <a:xfrm>
            <a:off x="944426"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动产是指能够移动而不损害其经济价值的物，如家具、电器、车辆等。</a:t>
            </a:r>
          </a:p>
        </p:txBody>
      </p:sp>
      <p:sp>
        <p:nvSpPr>
          <p:cNvPr id="107" name="TextBox 107"/>
          <p:cNvSpPr txBox="1"/>
          <p:nvPr/>
        </p:nvSpPr>
        <p:spPr>
          <a:xfrm>
            <a:off x="8913375"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不动产具有固定性，交易和流通相对复杂，所有权转移通常需要登记等法定程序。</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417731" y="2063687"/>
            <a:ext cx="1240346" cy="962406"/>
            <a:chOff x="2417731" y="2063687"/>
            <a:chExt cx="1240346" cy="962406"/>
          </a:xfrm>
        </p:grpSpPr>
        <p:sp>
          <p:nvSpPr>
            <p:cNvPr id="3" name="Freeform 3"/>
            <p:cNvSpPr/>
            <p:nvPr/>
          </p:nvSpPr>
          <p:spPr>
            <a:xfrm>
              <a:off x="2995231"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417731"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2591991" y="2965418"/>
            <a:ext cx="906780" cy="396240"/>
            <a:chOff x="2591991" y="2965418"/>
            <a:chExt cx="906780" cy="396240"/>
          </a:xfrm>
        </p:grpSpPr>
        <p:sp>
          <p:nvSpPr>
            <p:cNvPr id="6" name="TextBox 6"/>
            <p:cNvSpPr txBox="1"/>
            <p:nvPr/>
          </p:nvSpPr>
          <p:spPr>
            <a:xfrm>
              <a:off x="2591991"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1">
                      <a:alpha val="100000"/>
                    </a:schemeClr>
                  </a:solidFill>
                  <a:latin typeface="Microsoft Yahei"/>
                  <a:ea typeface="Microsoft Yahei"/>
                  <a:cs typeface="Microsoft Yahei"/>
                </a:rPr>
                <a:t>80%</a:t>
              </a:r>
            </a:p>
          </p:txBody>
        </p:sp>
      </p:grpSp>
      <p:grpSp>
        <p:nvGrpSpPr>
          <p:cNvPr id="7" name="Group 7"/>
          <p:cNvGrpSpPr/>
          <p:nvPr/>
        </p:nvGrpSpPr>
        <p:grpSpPr>
          <a:xfrm>
            <a:off x="8595360" y="2063687"/>
            <a:ext cx="1240346" cy="962406"/>
            <a:chOff x="8595360" y="2063687"/>
            <a:chExt cx="1240346" cy="962406"/>
          </a:xfrm>
        </p:grpSpPr>
        <p:sp>
          <p:nvSpPr>
            <p:cNvPr id="8" name="Freeform 8"/>
            <p:cNvSpPr/>
            <p:nvPr/>
          </p:nvSpPr>
          <p:spPr>
            <a:xfrm>
              <a:off x="9172766"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8595360"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8769620" y="2965418"/>
            <a:ext cx="906780" cy="396240"/>
            <a:chOff x="8769620" y="2965418"/>
            <a:chExt cx="906780" cy="396240"/>
          </a:xfrm>
        </p:grpSpPr>
        <p:sp>
          <p:nvSpPr>
            <p:cNvPr id="11" name="TextBox 11"/>
            <p:cNvSpPr txBox="1"/>
            <p:nvPr/>
          </p:nvSpPr>
          <p:spPr>
            <a:xfrm>
              <a:off x="8769620"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3">
                      <a:alpha val="100000"/>
                    </a:schemeClr>
                  </a:solidFill>
                  <a:latin typeface="Microsoft Yahei"/>
                  <a:ea typeface="Microsoft Yahei"/>
                  <a:cs typeface="Microsoft Yahei"/>
                </a:rPr>
                <a:t>80%</a:t>
              </a:r>
            </a:p>
          </p:txBody>
        </p:sp>
      </p:grpSp>
      <p:grpSp>
        <p:nvGrpSpPr>
          <p:cNvPr id="12" name="Group 12"/>
          <p:cNvGrpSpPr/>
          <p:nvPr/>
        </p:nvGrpSpPr>
        <p:grpSpPr>
          <a:xfrm>
            <a:off x="5258181" y="1559433"/>
            <a:ext cx="1600105" cy="1242060"/>
            <a:chOff x="5258181" y="1559433"/>
            <a:chExt cx="1600105" cy="1242060"/>
          </a:xfrm>
        </p:grpSpPr>
        <p:sp>
          <p:nvSpPr>
            <p:cNvPr id="13" name="Freeform 13"/>
            <p:cNvSpPr/>
            <p:nvPr/>
          </p:nvSpPr>
          <p:spPr>
            <a:xfrm rot="3243678">
              <a:off x="6003131" y="2277046"/>
              <a:ext cx="515112" cy="199454"/>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5258181" y="1559433"/>
              <a:ext cx="1600105" cy="1242060"/>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5481304" y="2723007"/>
            <a:ext cx="1173480" cy="396240"/>
            <a:chOff x="5481304" y="2723007"/>
            <a:chExt cx="1173480" cy="396240"/>
          </a:xfrm>
        </p:grpSpPr>
        <p:sp>
          <p:nvSpPr>
            <p:cNvPr id="16" name="TextBox 16"/>
            <p:cNvSpPr txBox="1"/>
            <p:nvPr/>
          </p:nvSpPr>
          <p:spPr>
            <a:xfrm>
              <a:off x="5481304" y="2723007"/>
              <a:ext cx="11734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2">
                      <a:alpha val="100000"/>
                    </a:schemeClr>
                  </a:solidFill>
                  <a:latin typeface="Microsoft Yahei"/>
                  <a:ea typeface="Microsoft Yahei"/>
                  <a:cs typeface="Microsoft Yahei"/>
                </a:rPr>
                <a:t>100%</a:t>
              </a:r>
            </a:p>
          </p:txBody>
        </p:sp>
      </p:gr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动产所有权转移规则</a:t>
              </a:r>
            </a:p>
          </p:txBody>
        </p:sp>
      </p:grpSp>
      <p:grpSp>
        <p:nvGrpSpPr>
          <p:cNvPr id="39" name="Group 39"/>
          <p:cNvGrpSpPr/>
          <p:nvPr/>
        </p:nvGrpSpPr>
        <p:grpSpPr>
          <a:xfrm>
            <a:off x="1482995" y="3429572"/>
            <a:ext cx="2944273" cy="1699450"/>
            <a:chOff x="1482995" y="3429572"/>
            <a:chExt cx="2944273" cy="1699450"/>
          </a:xfrm>
        </p:grpSpPr>
        <p:sp>
          <p:nvSpPr>
            <p:cNvPr id="40" name="AutoShape 40"/>
            <p:cNvSpPr/>
            <p:nvPr/>
          </p:nvSpPr>
          <p:spPr>
            <a:xfrm>
              <a:off x="1482995" y="3429572"/>
              <a:ext cx="2944273" cy="1699450"/>
            </a:xfrm>
            <a:prstGeom prst="roundRect">
              <a:avLst>
                <a:gd name="adj" fmla="val 19953"/>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1" name="Group 41"/>
          <p:cNvGrpSpPr/>
          <p:nvPr/>
        </p:nvGrpSpPr>
        <p:grpSpPr>
          <a:xfrm>
            <a:off x="4595860" y="3248978"/>
            <a:ext cx="2944273" cy="1880045"/>
            <a:chOff x="4595860" y="3248978"/>
            <a:chExt cx="2944273" cy="1880045"/>
          </a:xfrm>
        </p:grpSpPr>
        <p:sp>
          <p:nvSpPr>
            <p:cNvPr id="42" name="AutoShape 42"/>
            <p:cNvSpPr/>
            <p:nvPr/>
          </p:nvSpPr>
          <p:spPr>
            <a:xfrm>
              <a:off x="4595860" y="3248978"/>
              <a:ext cx="2944273" cy="1880045"/>
            </a:xfrm>
            <a:prstGeom prst="roundRect">
              <a:avLst>
                <a:gd name="adj" fmla="val 19953"/>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3" name="Group 43"/>
          <p:cNvGrpSpPr/>
          <p:nvPr/>
        </p:nvGrpSpPr>
        <p:grpSpPr>
          <a:xfrm>
            <a:off x="7710249" y="3429572"/>
            <a:ext cx="2942844" cy="1699450"/>
            <a:chOff x="7710249" y="3429572"/>
            <a:chExt cx="2942844" cy="1699450"/>
          </a:xfrm>
        </p:grpSpPr>
        <p:sp>
          <p:nvSpPr>
            <p:cNvPr id="44" name="AutoShape 44"/>
            <p:cNvSpPr/>
            <p:nvPr/>
          </p:nvSpPr>
          <p:spPr>
            <a:xfrm>
              <a:off x="7710249" y="3429572"/>
              <a:ext cx="2942844" cy="1699450"/>
            </a:xfrm>
            <a:prstGeom prst="roundRect">
              <a:avLst>
                <a:gd name="adj" fmla="val 19953"/>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5" name="TextBox 45"/>
          <p:cNvSpPr txBox="1"/>
          <p:nvPr/>
        </p:nvSpPr>
        <p:spPr>
          <a:xfrm>
            <a:off x="1645039" y="3909822"/>
            <a:ext cx="2619375" cy="1219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动产所有权的转移通常以交付为生效要件，即当出卖人将标的物交付给买受人时，所有权发生转移。</a:t>
            </a:r>
          </a:p>
        </p:txBody>
      </p:sp>
      <p:sp>
        <p:nvSpPr>
          <p:cNvPr id="46" name="TextBox 46"/>
          <p:cNvSpPr txBox="1"/>
          <p:nvPr/>
        </p:nvSpPr>
        <p:spPr>
          <a:xfrm>
            <a:off x="4757904" y="3802476"/>
            <a:ext cx="2619375" cy="1219200"/>
          </a:xfrm>
          <a:prstGeom prst="rect">
            <a:avLst/>
          </a:prstGeom>
        </p:spPr>
        <p:txBody>
          <a:bodyPr vert="horz" wrap="square" lIns="95250" tIns="95250" rIns="47625" bIns="952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在特定情况下，即使出卖人无权处分该动产，买受人仍可基于善意取得制度获得该动产的所有权。</a:t>
            </a:r>
          </a:p>
        </p:txBody>
      </p:sp>
      <p:sp>
        <p:nvSpPr>
          <p:cNvPr id="47" name="TextBox 47"/>
          <p:cNvSpPr txBox="1"/>
          <p:nvPr/>
        </p:nvSpPr>
        <p:spPr>
          <a:xfrm>
            <a:off x="7828464" y="3909822"/>
            <a:ext cx="2662490" cy="12192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在动产买卖合同中，除非双方另有约定，标的物在交付之前产生的孳息归出卖人所有，交付之后产生的孳息归买受人所有。</a:t>
            </a:r>
          </a:p>
        </p:txBody>
      </p:sp>
      <p:sp>
        <p:nvSpPr>
          <p:cNvPr id="48" name="TextBox 48"/>
          <p:cNvSpPr txBox="1"/>
          <p:nvPr/>
        </p:nvSpPr>
        <p:spPr>
          <a:xfrm>
            <a:off x="164503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交付原则</a:t>
            </a:r>
          </a:p>
        </p:txBody>
      </p:sp>
      <p:sp>
        <p:nvSpPr>
          <p:cNvPr id="49" name="TextBox 49"/>
          <p:cNvSpPr txBox="1"/>
          <p:nvPr/>
        </p:nvSpPr>
        <p:spPr>
          <a:xfrm>
            <a:off x="4757600" y="3350143"/>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善意取得制度</a:t>
            </a:r>
          </a:p>
        </p:txBody>
      </p:sp>
      <p:sp>
        <p:nvSpPr>
          <p:cNvPr id="50" name="TextBox 50"/>
          <p:cNvSpPr txBox="1"/>
          <p:nvPr/>
        </p:nvSpPr>
        <p:spPr>
          <a:xfrm>
            <a:off x="787157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孳息归属</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https://d.book118.com/668140071105006036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71</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微软雅黑</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2024-09-16T02:20:17.982</cp:lastPrinted>
  <dcterms:created xsi:type="dcterms:W3CDTF">2024-09-15T18:20:18Z</dcterms:created>
  <dcterms:modified xsi:type="dcterms:W3CDTF">2024-09-15T18:20:19Z</dcterms:modified>
</cp:coreProperties>
</file>