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71294A-576A-41BF-9565-6C46BAC94B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1FB8FD-2B95-49AB-AADA-4622C2FD7B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EC5760-00F5-4B70-8B43-1E850BCE96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3A4E79-71AE-4AD7-B2AC-CC8BA9983F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B8101EB-B933-491A-9F7B-8E2075912F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9ED2E4C-B28F-4B5B-B4FB-833C76AAD3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092873D-F45A-4791-B428-ED411DF61D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418C01-6DE3-4B1F-8863-24FD14046F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E68A35-9CAD-4CF4-9F3A-2281A158DD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FBA0CF-DE28-4B71-B4E8-C361F42AAF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277501-56D7-4638-A14E-1DB7394106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8141125122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99" y="2075523"/>
            <a:ext cx="6209139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广告营销行业2024年财务市场竞争情报分析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699925" y="4075772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AutoShape 4"/>
          <p:cNvSpPr/>
          <p:nvPr/>
        </p:nvSpPr>
        <p:spPr>
          <a:xfrm>
            <a:off x="5560413" y="4244233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030728" y="4075772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2024-01-03</a:t>
            </a:r>
          </a:p>
        </p:txBody>
      </p:sp>
      <p:sp>
        <p:nvSpPr>
          <p:cNvPr id="6" name="AutoShape 6"/>
          <p:cNvSpPr/>
          <p:nvPr/>
        </p:nvSpPr>
        <p:spPr>
          <a:xfrm>
            <a:off x="7891216" y="4244233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218929" y="948015"/>
            <a:ext cx="4792980" cy="523796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行业概述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财务状况分析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市场机会与挑战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285959" y="2707005"/>
            <a:ext cx="2792730" cy="1443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775648"/>
            <a:ext cx="7405389" cy="1138956"/>
            <a:chOff x="2393306" y="1775648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775648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D3816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广告营销行业是指通过各种媒体和渠道，向目标受众传递品牌、产品或服务信息，以促进销售和品牌建设的相关产业。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分类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广告营销行业包括广告公司、媒体代理、公关公司、数字营销机构等。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全球广告营销行业的市场规模持续增长，预计到2024年将达到数万亿美元。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增长驱动因素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随着数字技术的发展和消费者行为的改变，广告营销行业正经历着数字化转型，市场规模不断扩大。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市场规模与增长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数据驱动营销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数据分析和挖掘技术在广告营销中的应用越来越广泛，能够帮助企业更好地理解消费者需求，提高营销效果。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跨界合作与创新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广告营销行业与其他行业的跨界合作越来越多，如艺术、科技、娱乐等，为广告创意提供了更多可能性。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数字化转型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随着互联网、移动设备和社交媒体的普及，数字广告逐渐成为主流，传统广告的份额逐渐减少。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行业趋势与动态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775648"/>
            <a:ext cx="7405389" cy="1138956"/>
            <a:chOff x="2393306" y="1775648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775648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D3816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成立时间早，拥有丰富的行业经验和资源，业务覆盖全国。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竞争对手A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竞争对手B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015" r="1501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竞争对手C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1542" r="115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创新能力较强，注重技术研发，产品线丰富。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营销手段独特，品牌知名度高，用户粘性较强。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主要竞争对手概览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071464" y="927003"/>
            <a:ext cx="9419070" cy="5265503"/>
          </a:xfrm>
          <a:custGeom>
            <a:rect l="l" t="t" r="r" b="b"/>
            <a:pathLst>
              <a:path w="625" h="495">
                <a:moveTo>
                  <a:pt x="0" y="455"/>
                </a:moveTo>
                <a:lnTo>
                  <a:pt x="117" y="455"/>
                </a:lnTo>
                <a:lnTo>
                  <a:pt x="117" y="378"/>
                </a:lnTo>
                <a:lnTo>
                  <a:pt x="117" y="337"/>
                </a:lnTo>
                <a:lnTo>
                  <a:pt x="158" y="337"/>
                </a:lnTo>
                <a:lnTo>
                  <a:pt x="235" y="337"/>
                </a:lnTo>
                <a:lnTo>
                  <a:pt x="235" y="260"/>
                </a:lnTo>
                <a:lnTo>
                  <a:pt x="235" y="219"/>
                </a:lnTo>
                <a:lnTo>
                  <a:pt x="276" y="219"/>
                </a:lnTo>
                <a:lnTo>
                  <a:pt x="353" y="219"/>
                </a:lnTo>
                <a:lnTo>
                  <a:pt x="353" y="142"/>
                </a:lnTo>
                <a:lnTo>
                  <a:pt x="353" y="101"/>
                </a:lnTo>
                <a:lnTo>
                  <a:pt x="394" y="101"/>
                </a:lnTo>
                <a:lnTo>
                  <a:pt x="495" y="101"/>
                </a:lnTo>
                <a:lnTo>
                  <a:pt x="568" y="29"/>
                </a:lnTo>
                <a:lnTo>
                  <a:pt x="560" y="21"/>
                </a:lnTo>
                <a:lnTo>
                  <a:pt x="593" y="10"/>
                </a:lnTo>
                <a:lnTo>
                  <a:pt x="625" y="0"/>
                </a:lnTo>
                <a:lnTo>
                  <a:pt x="615" y="32"/>
                </a:lnTo>
                <a:lnTo>
                  <a:pt x="604" y="65"/>
                </a:lnTo>
                <a:lnTo>
                  <a:pt x="596" y="57"/>
                </a:lnTo>
                <a:lnTo>
                  <a:pt x="512" y="142"/>
                </a:lnTo>
                <a:lnTo>
                  <a:pt x="394" y="142"/>
                </a:lnTo>
                <a:lnTo>
                  <a:pt x="394" y="219"/>
                </a:lnTo>
                <a:lnTo>
                  <a:pt x="394" y="260"/>
                </a:lnTo>
                <a:lnTo>
                  <a:pt x="353" y="260"/>
                </a:lnTo>
                <a:lnTo>
                  <a:pt x="276" y="260"/>
                </a:lnTo>
                <a:lnTo>
                  <a:pt x="276" y="337"/>
                </a:lnTo>
                <a:lnTo>
                  <a:pt x="276" y="378"/>
                </a:lnTo>
                <a:lnTo>
                  <a:pt x="235" y="378"/>
                </a:lnTo>
                <a:lnTo>
                  <a:pt x="158" y="378"/>
                </a:lnTo>
                <a:lnTo>
                  <a:pt x="158" y="455"/>
                </a:lnTo>
                <a:lnTo>
                  <a:pt x="158" y="495"/>
                </a:lnTo>
                <a:lnTo>
                  <a:pt x="117" y="495"/>
                </a:lnTo>
                <a:lnTo>
                  <a:pt x="0" y="495"/>
                </a:lnTo>
                <a:lnTo>
                  <a:pt x="0" y="455"/>
                </a:lnTo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alpha val="100000"/>
                  <a:lumMod val="40000"/>
                  <a:lumOff val="6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212425" y="2667733"/>
            <a:ext cx="4325017" cy="1027472"/>
          </a:xfrm>
          <a:prstGeom prst="roundRect">
            <a:avLst>
              <a:gd name="adj" fmla="val 8330"/>
            </a:avLst>
          </a:prstGeom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8522661" y="2674162"/>
            <a:ext cx="0" cy="1059826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486155" y="28031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flipH="1">
            <a:off x="7682370" y="3015782"/>
            <a:ext cx="367566" cy="347027"/>
          </a:xfrm>
          <a:custGeom>
            <a:rect l="l" t="t" r="r" b="b"/>
            <a:pathLst>
              <a:path w="376" h="355">
                <a:moveTo>
                  <a:pt x="90" y="0"/>
                </a:moveTo>
                <a:cubicBezTo>
                  <a:pt x="104" y="0"/>
                  <a:pt x="115" y="12"/>
                  <a:pt x="115" y="26"/>
                </a:cubicBezTo>
                <a:cubicBezTo>
                  <a:pt x="115" y="40"/>
                  <a:pt x="104" y="52"/>
                  <a:pt x="90" y="52"/>
                </a:cubicBezTo>
                <a:cubicBezTo>
                  <a:pt x="75" y="52"/>
                  <a:pt x="64" y="40"/>
                  <a:pt x="64" y="26"/>
                </a:cubicBezTo>
                <a:cubicBezTo>
                  <a:pt x="64" y="12"/>
                  <a:pt x="75" y="0"/>
                  <a:pt x="90" y="0"/>
                </a:cubicBezTo>
                <a:close/>
                <a:moveTo>
                  <a:pt x="37" y="264"/>
                </a:moveTo>
                <a:cubicBezTo>
                  <a:pt x="95" y="264"/>
                  <a:pt x="95" y="264"/>
                  <a:pt x="95" y="264"/>
                </a:cubicBezTo>
                <a:cubicBezTo>
                  <a:pt x="108" y="264"/>
                  <a:pt x="118" y="274"/>
                  <a:pt x="118" y="287"/>
                </a:cubicBezTo>
                <a:cubicBezTo>
                  <a:pt x="118" y="310"/>
                  <a:pt x="118" y="310"/>
                  <a:pt x="118" y="310"/>
                </a:cubicBezTo>
                <a:cubicBezTo>
                  <a:pt x="120" y="310"/>
                  <a:pt x="120" y="310"/>
                  <a:pt x="120" y="310"/>
                </a:cubicBezTo>
                <a:cubicBezTo>
                  <a:pt x="131" y="310"/>
                  <a:pt x="131" y="310"/>
                  <a:pt x="131" y="310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4" y="287"/>
                  <a:pt x="134" y="287"/>
                  <a:pt x="134" y="287"/>
                </a:cubicBezTo>
                <a:cubicBezTo>
                  <a:pt x="134" y="274"/>
                  <a:pt x="144" y="264"/>
                  <a:pt x="156" y="264"/>
                </a:cubicBezTo>
                <a:cubicBezTo>
                  <a:pt x="215" y="264"/>
                  <a:pt x="215" y="264"/>
                  <a:pt x="215" y="264"/>
                </a:cubicBezTo>
                <a:cubicBezTo>
                  <a:pt x="227" y="264"/>
                  <a:pt x="237" y="274"/>
                  <a:pt x="237" y="287"/>
                </a:cubicBezTo>
                <a:cubicBezTo>
                  <a:pt x="237" y="310"/>
                  <a:pt x="237" y="310"/>
                  <a:pt x="237" y="310"/>
                </a:cubicBezTo>
                <a:cubicBezTo>
                  <a:pt x="241" y="310"/>
                  <a:pt x="241" y="310"/>
                  <a:pt x="241" y="310"/>
                </a:cubicBezTo>
                <a:cubicBezTo>
                  <a:pt x="250" y="310"/>
                  <a:pt x="250" y="310"/>
                  <a:pt x="250" y="310"/>
                </a:cubicBezTo>
                <a:cubicBezTo>
                  <a:pt x="255" y="310"/>
                  <a:pt x="255" y="310"/>
                  <a:pt x="255" y="310"/>
                </a:cubicBezTo>
                <a:cubicBezTo>
                  <a:pt x="255" y="287"/>
                  <a:pt x="255" y="287"/>
                  <a:pt x="255" y="287"/>
                </a:cubicBezTo>
                <a:cubicBezTo>
                  <a:pt x="255" y="274"/>
                  <a:pt x="265" y="264"/>
                  <a:pt x="278" y="264"/>
                </a:cubicBezTo>
                <a:cubicBezTo>
                  <a:pt x="336" y="264"/>
                  <a:pt x="336" y="264"/>
                  <a:pt x="336" y="264"/>
                </a:cubicBezTo>
                <a:cubicBezTo>
                  <a:pt x="348" y="264"/>
                  <a:pt x="358" y="274"/>
                  <a:pt x="358" y="287"/>
                </a:cubicBezTo>
                <a:cubicBezTo>
                  <a:pt x="358" y="310"/>
                  <a:pt x="358" y="310"/>
                  <a:pt x="358" y="310"/>
                </a:cubicBezTo>
                <a:cubicBezTo>
                  <a:pt x="362" y="310"/>
                  <a:pt x="362" y="310"/>
                  <a:pt x="362" y="310"/>
                </a:cubicBezTo>
                <a:cubicBezTo>
                  <a:pt x="371" y="310"/>
                  <a:pt x="371" y="310"/>
                  <a:pt x="371" y="310"/>
                </a:cubicBezTo>
                <a:cubicBezTo>
                  <a:pt x="376" y="310"/>
                  <a:pt x="376" y="310"/>
                  <a:pt x="376" y="310"/>
                </a:cubicBezTo>
                <a:cubicBezTo>
                  <a:pt x="376" y="323"/>
                  <a:pt x="376" y="323"/>
                  <a:pt x="376" y="323"/>
                </a:cubicBezTo>
                <a:cubicBezTo>
                  <a:pt x="371" y="323"/>
                  <a:pt x="371" y="323"/>
                  <a:pt x="371" y="323"/>
                </a:cubicBezTo>
                <a:cubicBezTo>
                  <a:pt x="362" y="323"/>
                  <a:pt x="362" y="323"/>
                  <a:pt x="362" y="323"/>
                </a:cubicBezTo>
                <a:cubicBezTo>
                  <a:pt x="358" y="323"/>
                  <a:pt x="358" y="323"/>
                  <a:pt x="358" y="323"/>
                </a:cubicBezTo>
                <a:cubicBezTo>
                  <a:pt x="358" y="355"/>
                  <a:pt x="358" y="355"/>
                  <a:pt x="358" y="355"/>
                </a:cubicBezTo>
                <a:cubicBezTo>
                  <a:pt x="255" y="355"/>
                  <a:pt x="255" y="355"/>
                  <a:pt x="255" y="355"/>
                </a:cubicBezTo>
                <a:cubicBezTo>
                  <a:pt x="255" y="323"/>
                  <a:pt x="255" y="323"/>
                  <a:pt x="255" y="323"/>
                </a:cubicBezTo>
                <a:cubicBezTo>
                  <a:pt x="250" y="323"/>
                  <a:pt x="250" y="323"/>
                  <a:pt x="250" y="323"/>
                </a:cubicBezTo>
                <a:cubicBezTo>
                  <a:pt x="241" y="323"/>
                  <a:pt x="241" y="323"/>
                  <a:pt x="241" y="323"/>
                </a:cubicBezTo>
                <a:cubicBezTo>
                  <a:pt x="237" y="323"/>
                  <a:pt x="237" y="323"/>
                  <a:pt x="237" y="323"/>
                </a:cubicBezTo>
                <a:cubicBezTo>
                  <a:pt x="237" y="355"/>
                  <a:pt x="237" y="355"/>
                  <a:pt x="237" y="355"/>
                </a:cubicBezTo>
                <a:cubicBezTo>
                  <a:pt x="134" y="355"/>
                  <a:pt x="134" y="355"/>
                  <a:pt x="134" y="355"/>
                </a:cubicBezTo>
                <a:cubicBezTo>
                  <a:pt x="134" y="323"/>
                  <a:pt x="134" y="323"/>
                  <a:pt x="134" y="323"/>
                </a:cubicBezTo>
                <a:cubicBezTo>
                  <a:pt x="131" y="323"/>
                  <a:pt x="131" y="323"/>
                  <a:pt x="131" y="323"/>
                </a:cubicBezTo>
                <a:cubicBezTo>
                  <a:pt x="120" y="323"/>
                  <a:pt x="120" y="323"/>
                  <a:pt x="120" y="323"/>
                </a:cubicBezTo>
                <a:cubicBezTo>
                  <a:pt x="118" y="323"/>
                  <a:pt x="118" y="323"/>
                  <a:pt x="118" y="323"/>
                </a:cubicBezTo>
                <a:cubicBezTo>
                  <a:pt x="118" y="355"/>
                  <a:pt x="118" y="355"/>
                  <a:pt x="118" y="355"/>
                </a:cubicBezTo>
                <a:cubicBezTo>
                  <a:pt x="14" y="355"/>
                  <a:pt x="14" y="355"/>
                  <a:pt x="14" y="355"/>
                </a:cubicBezTo>
                <a:cubicBezTo>
                  <a:pt x="14" y="323"/>
                  <a:pt x="14" y="323"/>
                  <a:pt x="14" y="323"/>
                </a:cubicBezTo>
                <a:cubicBezTo>
                  <a:pt x="0" y="323"/>
                  <a:pt x="0" y="323"/>
                  <a:pt x="0" y="323"/>
                </a:cubicBezTo>
                <a:cubicBezTo>
                  <a:pt x="0" y="310"/>
                  <a:pt x="0" y="310"/>
                  <a:pt x="0" y="310"/>
                </a:cubicBezTo>
                <a:cubicBezTo>
                  <a:pt x="14" y="310"/>
                  <a:pt x="14" y="310"/>
                  <a:pt x="14" y="310"/>
                </a:cubicBezTo>
                <a:cubicBezTo>
                  <a:pt x="14" y="287"/>
                  <a:pt x="14" y="287"/>
                  <a:pt x="14" y="287"/>
                </a:cubicBezTo>
                <a:cubicBezTo>
                  <a:pt x="14" y="274"/>
                  <a:pt x="24" y="264"/>
                  <a:pt x="37" y="264"/>
                </a:cubicBezTo>
                <a:close/>
                <a:moveTo>
                  <a:pt x="307" y="220"/>
                </a:moveTo>
                <a:cubicBezTo>
                  <a:pt x="323" y="220"/>
                  <a:pt x="336" y="232"/>
                  <a:pt x="336" y="248"/>
                </a:cubicBezTo>
                <a:cubicBezTo>
                  <a:pt x="336" y="251"/>
                  <a:pt x="335" y="255"/>
                  <a:pt x="334" y="258"/>
                </a:cubicBezTo>
                <a:cubicBezTo>
                  <a:pt x="281" y="258"/>
                  <a:pt x="281" y="258"/>
                  <a:pt x="281" y="258"/>
                </a:cubicBezTo>
                <a:cubicBezTo>
                  <a:pt x="280" y="255"/>
                  <a:pt x="279" y="251"/>
                  <a:pt x="279" y="248"/>
                </a:cubicBezTo>
                <a:cubicBezTo>
                  <a:pt x="279" y="232"/>
                  <a:pt x="292" y="220"/>
                  <a:pt x="307" y="220"/>
                </a:cubicBezTo>
                <a:close/>
                <a:moveTo>
                  <a:pt x="186" y="220"/>
                </a:moveTo>
                <a:cubicBezTo>
                  <a:pt x="202" y="220"/>
                  <a:pt x="215" y="232"/>
                  <a:pt x="215" y="248"/>
                </a:cubicBezTo>
                <a:cubicBezTo>
                  <a:pt x="215" y="251"/>
                  <a:pt x="214" y="255"/>
                  <a:pt x="213" y="258"/>
                </a:cubicBezTo>
                <a:cubicBezTo>
                  <a:pt x="160" y="258"/>
                  <a:pt x="160" y="258"/>
                  <a:pt x="160" y="258"/>
                </a:cubicBezTo>
                <a:cubicBezTo>
                  <a:pt x="159" y="255"/>
                  <a:pt x="158" y="251"/>
                  <a:pt x="158" y="248"/>
                </a:cubicBezTo>
                <a:cubicBezTo>
                  <a:pt x="158" y="232"/>
                  <a:pt x="171" y="220"/>
                  <a:pt x="186" y="220"/>
                </a:cubicBezTo>
                <a:close/>
                <a:moveTo>
                  <a:pt x="67" y="220"/>
                </a:moveTo>
                <a:cubicBezTo>
                  <a:pt x="82" y="220"/>
                  <a:pt x="95" y="232"/>
                  <a:pt x="95" y="248"/>
                </a:cubicBezTo>
                <a:cubicBezTo>
                  <a:pt x="95" y="251"/>
                  <a:pt x="94" y="255"/>
                  <a:pt x="93" y="258"/>
                </a:cubicBezTo>
                <a:cubicBezTo>
                  <a:pt x="40" y="258"/>
                  <a:pt x="40" y="258"/>
                  <a:pt x="40" y="258"/>
                </a:cubicBezTo>
                <a:cubicBezTo>
                  <a:pt x="39" y="255"/>
                  <a:pt x="38" y="251"/>
                  <a:pt x="38" y="248"/>
                </a:cubicBezTo>
                <a:cubicBezTo>
                  <a:pt x="38" y="232"/>
                  <a:pt x="51" y="220"/>
                  <a:pt x="67" y="220"/>
                </a:cubicBezTo>
                <a:close/>
                <a:moveTo>
                  <a:pt x="307" y="130"/>
                </a:moveTo>
                <a:cubicBezTo>
                  <a:pt x="307" y="147"/>
                  <a:pt x="307" y="147"/>
                  <a:pt x="307" y="147"/>
                </a:cubicBezTo>
                <a:cubicBezTo>
                  <a:pt x="293" y="147"/>
                  <a:pt x="293" y="147"/>
                  <a:pt x="293" y="147"/>
                </a:cubicBezTo>
                <a:cubicBezTo>
                  <a:pt x="308" y="201"/>
                  <a:pt x="308" y="201"/>
                  <a:pt x="308" y="201"/>
                </a:cubicBezTo>
                <a:cubicBezTo>
                  <a:pt x="289" y="201"/>
                  <a:pt x="289" y="201"/>
                  <a:pt x="289" y="201"/>
                </a:cubicBezTo>
                <a:cubicBezTo>
                  <a:pt x="273" y="147"/>
                  <a:pt x="273" y="147"/>
                  <a:pt x="273" y="147"/>
                </a:cubicBezTo>
                <a:cubicBezTo>
                  <a:pt x="216" y="147"/>
                  <a:pt x="216" y="147"/>
                  <a:pt x="216" y="147"/>
                </a:cubicBezTo>
                <a:cubicBezTo>
                  <a:pt x="201" y="201"/>
                  <a:pt x="201" y="201"/>
                  <a:pt x="201" y="201"/>
                </a:cubicBezTo>
                <a:cubicBezTo>
                  <a:pt x="181" y="201"/>
                  <a:pt x="181" y="201"/>
                  <a:pt x="181" y="201"/>
                </a:cubicBezTo>
                <a:cubicBezTo>
                  <a:pt x="197" y="147"/>
                  <a:pt x="197" y="147"/>
                  <a:pt x="197" y="147"/>
                </a:cubicBezTo>
                <a:cubicBezTo>
                  <a:pt x="181" y="147"/>
                  <a:pt x="181" y="147"/>
                  <a:pt x="181" y="147"/>
                </a:cubicBezTo>
                <a:cubicBezTo>
                  <a:pt x="181" y="130"/>
                  <a:pt x="181" y="130"/>
                  <a:pt x="181" y="130"/>
                </a:cubicBezTo>
                <a:cubicBezTo>
                  <a:pt x="307" y="130"/>
                  <a:pt x="307" y="130"/>
                  <a:pt x="307" y="130"/>
                </a:cubicBezTo>
                <a:close/>
                <a:moveTo>
                  <a:pt x="180" y="16"/>
                </a:moveTo>
                <a:cubicBezTo>
                  <a:pt x="175" y="16"/>
                  <a:pt x="170" y="18"/>
                  <a:pt x="166" y="21"/>
                </a:cubicBezTo>
                <a:cubicBezTo>
                  <a:pt x="166" y="21"/>
                  <a:pt x="166" y="21"/>
                  <a:pt x="166" y="21"/>
                </a:cubicBezTo>
                <a:cubicBezTo>
                  <a:pt x="163" y="25"/>
                  <a:pt x="161" y="30"/>
                  <a:pt x="161" y="35"/>
                </a:cubicBezTo>
                <a:cubicBezTo>
                  <a:pt x="161" y="72"/>
                  <a:pt x="161" y="72"/>
                  <a:pt x="161" y="72"/>
                </a:cubicBezTo>
                <a:cubicBezTo>
                  <a:pt x="155" y="73"/>
                  <a:pt x="155" y="73"/>
                  <a:pt x="155" y="73"/>
                </a:cubicBezTo>
                <a:cubicBezTo>
                  <a:pt x="155" y="67"/>
                  <a:pt x="155" y="67"/>
                  <a:pt x="155" y="67"/>
                </a:cubicBezTo>
                <a:cubicBezTo>
                  <a:pt x="128" y="67"/>
                  <a:pt x="128" y="67"/>
                  <a:pt x="128" y="67"/>
                </a:cubicBezTo>
                <a:cubicBezTo>
                  <a:pt x="109" y="55"/>
                  <a:pt x="109" y="55"/>
                  <a:pt x="109" y="55"/>
                </a:cubicBezTo>
                <a:cubicBezTo>
                  <a:pt x="63" y="55"/>
                  <a:pt x="117" y="55"/>
                  <a:pt x="66" y="55"/>
                </a:cubicBezTo>
                <a:cubicBezTo>
                  <a:pt x="57" y="55"/>
                  <a:pt x="50" y="63"/>
                  <a:pt x="50" y="71"/>
                </a:cubicBezTo>
                <a:cubicBezTo>
                  <a:pt x="50" y="122"/>
                  <a:pt x="50" y="122"/>
                  <a:pt x="50" y="122"/>
                </a:cubicBezTo>
                <a:cubicBezTo>
                  <a:pt x="66" y="122"/>
                  <a:pt x="66" y="122"/>
                  <a:pt x="66" y="122"/>
                </a:cubicBezTo>
                <a:cubicBezTo>
                  <a:pt x="66" y="85"/>
                  <a:pt x="66" y="85"/>
                  <a:pt x="66" y="85"/>
                </a:cubicBezTo>
                <a:cubicBezTo>
                  <a:pt x="69" y="85"/>
                  <a:pt x="69" y="85"/>
                  <a:pt x="69" y="85"/>
                </a:cubicBezTo>
                <a:cubicBezTo>
                  <a:pt x="69" y="122"/>
                  <a:pt x="69" y="122"/>
                  <a:pt x="69" y="122"/>
                </a:cubicBezTo>
                <a:cubicBezTo>
                  <a:pt x="69" y="132"/>
                  <a:pt x="69" y="132"/>
                  <a:pt x="69" y="132"/>
                </a:cubicBezTo>
                <a:cubicBezTo>
                  <a:pt x="69" y="199"/>
                  <a:pt x="69" y="199"/>
                  <a:pt x="69" y="199"/>
                </a:cubicBezTo>
                <a:cubicBezTo>
                  <a:pt x="87" y="199"/>
                  <a:pt x="87" y="199"/>
                  <a:pt x="87" y="199"/>
                </a:cubicBezTo>
                <a:cubicBezTo>
                  <a:pt x="87" y="143"/>
                  <a:pt x="87" y="143"/>
                  <a:pt x="87" y="143"/>
                </a:cubicBezTo>
                <a:cubicBezTo>
                  <a:pt x="91" y="143"/>
                  <a:pt x="91" y="143"/>
                  <a:pt x="91" y="143"/>
                </a:cubicBezTo>
                <a:cubicBezTo>
                  <a:pt x="91" y="199"/>
                  <a:pt x="91" y="199"/>
                  <a:pt x="91" y="199"/>
                </a:cubicBezTo>
                <a:cubicBezTo>
                  <a:pt x="109" y="199"/>
                  <a:pt x="109" y="199"/>
                  <a:pt x="109" y="199"/>
                </a:cubicBezTo>
                <a:cubicBezTo>
                  <a:pt x="109" y="189"/>
                  <a:pt x="109" y="189"/>
                  <a:pt x="109" y="189"/>
                </a:cubicBezTo>
                <a:cubicBezTo>
                  <a:pt x="109" y="132"/>
                  <a:pt x="109" y="132"/>
                  <a:pt x="109" y="132"/>
                </a:cubicBezTo>
                <a:cubicBezTo>
                  <a:pt x="109" y="122"/>
                  <a:pt x="109" y="122"/>
                  <a:pt x="109" y="122"/>
                </a:cubicBezTo>
                <a:cubicBezTo>
                  <a:pt x="109" y="85"/>
                  <a:pt x="109" y="85"/>
                  <a:pt x="109" y="85"/>
                </a:cubicBezTo>
                <a:cubicBezTo>
                  <a:pt x="109" y="75"/>
                  <a:pt x="109" y="75"/>
                  <a:pt x="109" y="75"/>
                </a:cubicBezTo>
                <a:cubicBezTo>
                  <a:pt x="128" y="85"/>
                  <a:pt x="128" y="85"/>
                  <a:pt x="128" y="85"/>
                </a:cubicBezTo>
                <a:cubicBezTo>
                  <a:pt x="155" y="85"/>
                  <a:pt x="155" y="85"/>
                  <a:pt x="155" y="85"/>
                </a:cubicBezTo>
                <a:cubicBezTo>
                  <a:pt x="155" y="80"/>
                  <a:pt x="155" y="80"/>
                  <a:pt x="155" y="80"/>
                </a:cubicBezTo>
                <a:cubicBezTo>
                  <a:pt x="161" y="79"/>
                  <a:pt x="161" y="79"/>
                  <a:pt x="161" y="79"/>
                </a:cubicBezTo>
                <a:cubicBezTo>
                  <a:pt x="161" y="107"/>
                  <a:pt x="161" y="107"/>
                  <a:pt x="161" y="107"/>
                </a:cubicBezTo>
                <a:cubicBezTo>
                  <a:pt x="161" y="112"/>
                  <a:pt x="163" y="117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70" y="124"/>
                  <a:pt x="175" y="126"/>
                  <a:pt x="180" y="126"/>
                </a:cubicBezTo>
                <a:cubicBezTo>
                  <a:pt x="304" y="126"/>
                  <a:pt x="304" y="126"/>
                  <a:pt x="304" y="126"/>
                </a:cubicBezTo>
                <a:cubicBezTo>
                  <a:pt x="309" y="126"/>
                  <a:pt x="314" y="124"/>
                  <a:pt x="317" y="120"/>
                </a:cubicBezTo>
                <a:cubicBezTo>
                  <a:pt x="317" y="120"/>
                  <a:pt x="317" y="120"/>
                  <a:pt x="317" y="120"/>
                </a:cubicBezTo>
                <a:cubicBezTo>
                  <a:pt x="321" y="117"/>
                  <a:pt x="323" y="112"/>
                  <a:pt x="323" y="107"/>
                </a:cubicBezTo>
                <a:cubicBezTo>
                  <a:pt x="323" y="35"/>
                  <a:pt x="323" y="35"/>
                  <a:pt x="323" y="35"/>
                </a:cubicBezTo>
                <a:cubicBezTo>
                  <a:pt x="323" y="30"/>
                  <a:pt x="321" y="25"/>
                  <a:pt x="317" y="21"/>
                </a:cubicBezTo>
                <a:cubicBezTo>
                  <a:pt x="314" y="18"/>
                  <a:pt x="309" y="16"/>
                  <a:pt x="304" y="16"/>
                </a:cubicBezTo>
                <a:cubicBezTo>
                  <a:pt x="180" y="16"/>
                  <a:pt x="180" y="16"/>
                  <a:pt x="180" y="16"/>
                </a:cubicBezTo>
                <a:close/>
                <a:moveTo>
                  <a:pt x="304" y="31"/>
                </a:moveTo>
                <a:cubicBezTo>
                  <a:pt x="305" y="31"/>
                  <a:pt x="306" y="31"/>
                  <a:pt x="307" y="32"/>
                </a:cubicBezTo>
                <a:cubicBezTo>
                  <a:pt x="307" y="33"/>
                  <a:pt x="308" y="34"/>
                  <a:pt x="308" y="35"/>
                </a:cubicBezTo>
                <a:cubicBezTo>
                  <a:pt x="308" y="107"/>
                  <a:pt x="308" y="107"/>
                  <a:pt x="308" y="107"/>
                </a:cubicBezTo>
                <a:cubicBezTo>
                  <a:pt x="308" y="108"/>
                  <a:pt x="307" y="109"/>
                  <a:pt x="307" y="109"/>
                </a:cubicBezTo>
                <a:cubicBezTo>
                  <a:pt x="307" y="110"/>
                  <a:pt x="307" y="110"/>
                  <a:pt x="307" y="110"/>
                </a:cubicBezTo>
                <a:cubicBezTo>
                  <a:pt x="306" y="110"/>
                  <a:pt x="305" y="111"/>
                  <a:pt x="304" y="111"/>
                </a:cubicBezTo>
                <a:cubicBezTo>
                  <a:pt x="180" y="111"/>
                  <a:pt x="180" y="111"/>
                  <a:pt x="180" y="111"/>
                </a:cubicBezTo>
                <a:cubicBezTo>
                  <a:pt x="179" y="111"/>
                  <a:pt x="178" y="110"/>
                  <a:pt x="177" y="110"/>
                </a:cubicBezTo>
                <a:cubicBezTo>
                  <a:pt x="177" y="109"/>
                  <a:pt x="177" y="109"/>
                  <a:pt x="177" y="109"/>
                </a:cubicBezTo>
                <a:cubicBezTo>
                  <a:pt x="176" y="109"/>
                  <a:pt x="176" y="108"/>
                  <a:pt x="176" y="107"/>
                </a:cubicBezTo>
                <a:cubicBezTo>
                  <a:pt x="176" y="76"/>
                  <a:pt x="176" y="76"/>
                  <a:pt x="176" y="76"/>
                </a:cubicBezTo>
                <a:cubicBezTo>
                  <a:pt x="238" y="63"/>
                  <a:pt x="238" y="63"/>
                  <a:pt x="238" y="63"/>
                </a:cubicBezTo>
                <a:cubicBezTo>
                  <a:pt x="237" y="62"/>
                  <a:pt x="237" y="62"/>
                  <a:pt x="237" y="62"/>
                </a:cubicBezTo>
                <a:cubicBezTo>
                  <a:pt x="176" y="70"/>
                  <a:pt x="176" y="70"/>
                  <a:pt x="176" y="70"/>
                </a:cubicBezTo>
                <a:cubicBezTo>
                  <a:pt x="176" y="35"/>
                  <a:pt x="176" y="35"/>
                  <a:pt x="176" y="35"/>
                </a:cubicBezTo>
                <a:cubicBezTo>
                  <a:pt x="176" y="34"/>
                  <a:pt x="176" y="33"/>
                  <a:pt x="177" y="32"/>
                </a:cubicBezTo>
                <a:cubicBezTo>
                  <a:pt x="177" y="32"/>
                  <a:pt x="177" y="32"/>
                  <a:pt x="177" y="32"/>
                </a:cubicBezTo>
                <a:cubicBezTo>
                  <a:pt x="178" y="31"/>
                  <a:pt x="179" y="31"/>
                  <a:pt x="180" y="31"/>
                </a:cubicBezTo>
                <a:lnTo>
                  <a:pt x="304" y="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440775" y="3915508"/>
            <a:ext cx="4325017" cy="1027472"/>
          </a:xfrm>
          <a:prstGeom prst="roundRect">
            <a:avLst>
              <a:gd name="adj" fmla="val 8330"/>
            </a:avLst>
          </a:prstGeom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>
            <a:off x="6751011" y="3921937"/>
            <a:ext cx="0" cy="1059826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5714505" y="4050959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78650" y="5144233"/>
            <a:ext cx="4325017" cy="1027472"/>
          </a:xfrm>
          <a:prstGeom prst="roundRect">
            <a:avLst>
              <a:gd name="adj" fmla="val 8330"/>
            </a:avLst>
          </a:prstGeom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4988886" y="5150662"/>
            <a:ext cx="0" cy="1059826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AutoShape 12"/>
          <p:cNvSpPr/>
          <p:nvPr/>
        </p:nvSpPr>
        <p:spPr>
          <a:xfrm>
            <a:off x="3952380" y="52796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908809" y="4245412"/>
            <a:ext cx="367665" cy="367665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146684" y="5474137"/>
            <a:ext cx="367665" cy="367665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市场份额分布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5222881" y="5436037"/>
            <a:ext cx="2541428" cy="490334"/>
            <a:chOff x="5222881" y="5436037"/>
            <a:chExt cx="2541428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5222881" y="5436037"/>
              <a:ext cx="254142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竞争对手A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6971715" y="4184077"/>
            <a:ext cx="2541428" cy="490334"/>
            <a:chOff x="6971715" y="4184077"/>
            <a:chExt cx="2541428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6971715" y="4184077"/>
              <a:ext cx="254142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竞争对手B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8736929" y="2936302"/>
            <a:ext cx="2541428" cy="490334"/>
            <a:chOff x="8736929" y="2936302"/>
            <a:chExt cx="2541428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8736929" y="2936302"/>
              <a:ext cx="254142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竞争对手C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2228086" y="3512222"/>
            <a:ext cx="2381737" cy="806572"/>
            <a:chOff x="2228086" y="3512222"/>
            <a:chExt cx="2381737" cy="806572"/>
          </a:xfrm>
        </p:grpSpPr>
        <p:sp>
          <p:nvSpPr>
            <p:cNvPr id="44" name="TextBox 44"/>
            <p:cNvSpPr txBox="1"/>
            <p:nvPr/>
          </p:nvSpPr>
          <p:spPr>
            <a:xfrm>
              <a:off x="2228086" y="3512222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市场份额占比约25%，近年来发展迅速。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4027453" y="2264447"/>
            <a:ext cx="2381737" cy="806572"/>
            <a:chOff x="4027453" y="2264447"/>
            <a:chExt cx="2381737" cy="806572"/>
          </a:xfrm>
        </p:grpSpPr>
        <p:sp>
          <p:nvSpPr>
            <p:cNvPr id="46" name="TextBox 46"/>
            <p:cNvSpPr txBox="1"/>
            <p:nvPr/>
          </p:nvSpPr>
          <p:spPr>
            <a:xfrm>
              <a:off x="4027453" y="2264447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市场份额占比约20%，品牌优势明显。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454963" y="4740947"/>
            <a:ext cx="2381737" cy="806572"/>
            <a:chOff x="454963" y="4740947"/>
            <a:chExt cx="2381737" cy="806572"/>
          </a:xfrm>
        </p:grpSpPr>
        <p:sp>
          <p:nvSpPr>
            <p:cNvPr id="48" name="TextBox 48"/>
            <p:cNvSpPr txBox="1"/>
            <p:nvPr/>
          </p:nvSpPr>
          <p:spPr>
            <a:xfrm>
              <a:off x="454963" y="4740947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市场份额占比约35%，在行业中占据领先地位。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竞争对手A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以资源整合和渠道拓展为主要竞争策略，通过合作共赢的方式提高市场份额。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竞争对手B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以技术创新和产品差异化为主要竞争策略，不断推出新产品和功能，满足市场需求。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竞争对手C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以品牌建设和市场营销为主要竞争策略，通过广告宣传和活动策划提高品牌知名度和用户粘性。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竞争策略分析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775648"/>
            <a:ext cx="7405389" cy="1138956"/>
            <a:chOff x="2393306" y="1775648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775648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D3816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财务状况分析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https://d.book118.com/668141125122006030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B35F4B"/>
      </a:accent1>
      <a:accent2>
        <a:srgbClr val="CCA37B"/>
      </a:accent2>
      <a:accent3>
        <a:srgbClr val="997262"/>
      </a:accent3>
      <a:accent4>
        <a:srgbClr val="B3A36B"/>
      </a:accent4>
      <a:accent5>
        <a:srgbClr val="564741"/>
      </a:accent5>
      <a:accent6>
        <a:srgbClr val="98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2024-09-07T09:59:52.311</cp:lastPrinted>
  <dcterms:created xsi:type="dcterms:W3CDTF">2024-09-07T01:59:52Z</dcterms:created>
  <dcterms:modified xsi:type="dcterms:W3CDTF">2024-09-07T01:59:54Z</dcterms:modified>
</cp:coreProperties>
</file>