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2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3.xml" /><Relationship Id="rId3" Type="http://schemas.openxmlformats.org/officeDocument/2006/relationships/image" Target="../media/image4.png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6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image" Target="../media/image6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5.xml" /><Relationship Id="rId3" Type="http://schemas.openxmlformats.org/officeDocument/2006/relationships/image" Target="../media/image2.png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tags" Target="../tags/tag60.xml" /><Relationship Id="rId9" Type="http://schemas.openxmlformats.org/officeDocument/2006/relationships/tags" Target="../tags/tag6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CACE4-8A45-4AFE-8AD7-C8AF7E64F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AB630-0A41-4BC5-9316-55DD126C9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19EED-A1F4-44E1-8D42-275025CFD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E49108-0E7A-47B6-AA6A-C880CB2E9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392D49-BE79-4E44-BC2C-33B6F04EB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AFCCE4-69CA-4831-892A-DB99EEEFB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FB44DC-A5BE-47A1-A31E-4AD4BAB72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7CCBA4-278D-4B23-8F98-13F1EDF8B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ED4658-7139-46BE-A9B3-359AAC445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58BE3-9D7B-4CD7-A79D-757D8AFBA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33A78-34F9-48FC-AE66-AB60F63F5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5" name="图形 1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64" name="标题"/>
          <p:cNvSpPr txBox="1">
            <a:spLocks noGrp="1"/>
          </p:cNvSpPr>
          <p:nvPr>
            <p:ph type="title" idx="3" hasCustomPrompt="1"/>
            <p:custDataLst>
              <p:tags r:id="rId5"/>
            </p:custDataLst>
          </p:nvPr>
        </p:nvSpPr>
        <p:spPr>
          <a:xfrm>
            <a:off x="1331595" y="2362197"/>
            <a:ext cx="5224780" cy="174688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6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351915" y="4405630"/>
            <a:ext cx="1607820" cy="39751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6"/>
              </a:gs>
            </a:gsLst>
            <a:lin ang="7200000" scaled="0"/>
          </a:gra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7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正文"/>
          <p:cNvSpPr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95960" y="1245235"/>
            <a:ext cx="10800080" cy="49314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42951" y="421888"/>
            <a:ext cx="716839" cy="825888"/>
          </a:xfrm>
          <a:prstGeom prst="rect">
            <a:avLst/>
          </a:prstGeom>
        </p:spPr>
      </p:pic>
      <p:pic>
        <p:nvPicPr>
          <p:cNvPr id="2097159" name="图片 44" descr="图片包含 徽标  描述已自动生成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32027" y="227092"/>
            <a:ext cx="1655525" cy="1679961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530985" y="610235"/>
            <a:ext cx="2432685" cy="6464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86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5400000">
            <a:off x="5868242" y="880942"/>
            <a:ext cx="5185154" cy="5276374"/>
          </a:xfrm>
          <a:prstGeom prst="rect">
            <a:avLst/>
          </a:prstGeom>
        </p:spPr>
      </p:pic>
      <p:pic>
        <p:nvPicPr>
          <p:cNvPr id="2097163" name="图片 12" descr="图片包含 徽标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3457576" y="-281180"/>
            <a:ext cx="5524500" cy="5608587"/>
          </a:xfrm>
          <a:prstGeom prst="rect">
            <a:avLst/>
          </a:prstGeom>
        </p:spPr>
      </p:pic>
      <p:pic>
        <p:nvPicPr>
          <p:cNvPr id="2097165" name="图片 13" descr="图片包含 徽标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tretch>
            <a:fillRect/>
          </a:stretch>
        </p:blipFill>
        <p:spPr>
          <a:xfrm rot="17014633" flipH="1">
            <a:off x="2182688" y="1158830"/>
            <a:ext cx="2978942" cy="3024284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67130" y="3667125"/>
            <a:ext cx="5793740" cy="9937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54100">
                      <a:schemeClr val="accent3"/>
                    </a:gs>
                    <a:gs pos="100000">
                      <a:schemeClr val="accent6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1167130" y="4742180"/>
            <a:ext cx="5793740" cy="12077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54100">
                      <a:schemeClr val="accent3"/>
                    </a:gs>
                    <a:gs pos="100000">
                      <a:schemeClr val="accent6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9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0" y="1245870"/>
            <a:ext cx="509524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95960" y="1245870"/>
            <a:ext cx="508889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10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235065" y="1720850"/>
            <a:ext cx="5260975" cy="4455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95325" y="1720850"/>
            <a:ext cx="5255260" cy="4455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日期占位符 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标题 1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6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7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标题 8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8300"/>
            <a:ext cx="10800080" cy="58083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7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副标题"/>
          <p:cNvSpPr txBox="1"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6595" y="1118235"/>
            <a:ext cx="10799445" cy="4292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9" name="图形 1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758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351915" y="4349115"/>
            <a:ext cx="1607820" cy="39751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6"/>
              </a:gs>
            </a:gsLst>
            <a:lin ang="7200000" scaled="0"/>
          </a:gra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331595" y="2075815"/>
            <a:ext cx="4764405" cy="197739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6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92150" y="6356350"/>
            <a:ext cx="2889250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884805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95960" y="1248410"/>
            <a:ext cx="10800715" cy="493268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3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787" r:id="rId2"/>
    <p:sldLayoutId id="2147484788" r:id="rId3"/>
    <p:sldLayoutId id="2147484789" r:id="rId4"/>
    <p:sldLayoutId id="2147484790" r:id="rId5"/>
    <p:sldLayoutId id="2147484791" r:id="rId6"/>
    <p:sldLayoutId id="2147484792" r:id="rId7"/>
    <p:sldLayoutId id="2147484793" r:id="rId8"/>
    <p:sldLayoutId id="2147484794" r:id="rId9"/>
    <p:sldLayoutId id="2147484795" r:id="rId10"/>
    <p:sldLayoutId id="2147484796" r:id="rId11"/>
  </p:sldLayoutIdLst>
  <p:transition/>
  <p:timing/>
  <p:txStyles>
    <p:titleStyle>
      <a:lvl1pPr marL="0" indent="0"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中文标题" charset="0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22" Type="http://schemas.openxmlformats.org/officeDocument/2006/relationships/tags" Target="../tags/tag183.xml" /><Relationship Id="rId23" Type="http://schemas.openxmlformats.org/officeDocument/2006/relationships/tags" Target="../tags/tag184.xml" /><Relationship Id="rId24" Type="http://schemas.openxmlformats.org/officeDocument/2006/relationships/tags" Target="../tags/tag185.xml" /><Relationship Id="rId25" Type="http://schemas.openxmlformats.org/officeDocument/2006/relationships/tags" Target="../tags/tag186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01233013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青春期心理健康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2172970" y="1938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2" name="标题"/>
          <p:cNvSpPr txBox="1"/>
          <p:nvPr>
            <p:custDataLst>
              <p:tags r:id="rId5"/>
            </p:custDataLst>
          </p:nvPr>
        </p:nvSpPr>
        <p:spPr>
          <a:xfrm>
            <a:off x="2158365" y="2721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目录标题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5030470" y="1938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6" name="标题"/>
          <p:cNvSpPr txBox="1"/>
          <p:nvPr>
            <p:custDataLst>
              <p:tags r:id="rId7"/>
            </p:custDataLst>
          </p:nvPr>
        </p:nvSpPr>
        <p:spPr>
          <a:xfrm>
            <a:off x="5030470" y="2721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青春期心理发展特点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7887970" y="1938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0" name="标题"/>
          <p:cNvSpPr txBox="1"/>
          <p:nvPr>
            <p:custDataLst>
              <p:tags r:id="rId9"/>
            </p:custDataLst>
          </p:nvPr>
        </p:nvSpPr>
        <p:spPr>
          <a:xfrm>
            <a:off x="7887970" y="2721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青春期心理健康问题及成因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7887970" y="3970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7887970" y="4753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青春期心理健康教育的意义与实践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12"/>
            </p:custDataLst>
          </p:nvPr>
        </p:nvSpPr>
        <p:spPr>
          <a:xfrm>
            <a:off x="2158365" y="3970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8" name="标题"/>
          <p:cNvSpPr txBox="1"/>
          <p:nvPr>
            <p:custDataLst>
              <p:tags r:id="rId13"/>
            </p:custDataLst>
          </p:nvPr>
        </p:nvSpPr>
        <p:spPr>
          <a:xfrm>
            <a:off x="2143760" y="4753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青春期心理健康的维护与促进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4"/>
            </p:custDataLst>
          </p:nvPr>
        </p:nvSpPr>
        <p:spPr>
          <a:xfrm>
            <a:off x="5030470" y="3970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02" name="标题"/>
          <p:cNvSpPr txBox="1"/>
          <p:nvPr>
            <p:custDataLst>
              <p:tags r:id="rId15"/>
            </p:custDataLst>
          </p:nvPr>
        </p:nvSpPr>
        <p:spPr>
          <a:xfrm>
            <a:off x="5030470" y="4753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青春期心理问题的干预与治疗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01  </a:t>
            </a:r>
            <a:endParaRPr lang="zh-CN" altLang="en-US"/>
          </a:p>
        </p:txBody>
      </p:sp>
      <p:sp>
        <p:nvSpPr>
          <p:cNvPr id="104883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02  </a:t>
            </a:r>
            <a:endParaRPr lang="zh-CN" altLang="en-US"/>
          </a:p>
        </p:txBody>
      </p:sp>
      <p:sp>
        <p:nvSpPr>
          <p:cNvPr id="104887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青春期心理发展特点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认知发展</a:t>
            </a:r>
            <a:endParaRPr lang="zh-CN" altLang="en-US"/>
          </a:p>
        </p:txBody>
      </p:sp>
      <p:sp>
        <p:nvSpPr>
          <p:cNvPr id="1048936" name="矩形 38"/>
          <p:cNvSpPr/>
          <p:nvPr>
            <p:custDataLst>
              <p:tags r:id="rId2"/>
            </p:custDataLst>
          </p:nvPr>
        </p:nvSpPr>
        <p:spPr>
          <a:xfrm rot="204112">
            <a:off x="1365102" y="1245235"/>
            <a:ext cx="4195854" cy="2190045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矩形 39"/>
          <p:cNvSpPr/>
          <p:nvPr>
            <p:custDataLst>
              <p:tags r:id="rId3"/>
            </p:custDataLst>
          </p:nvPr>
        </p:nvSpPr>
        <p:spPr>
          <a:xfrm>
            <a:off x="1369950" y="1245928"/>
            <a:ext cx="4195854" cy="21900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TextBox 2"/>
          <p:cNvSpPr txBox="1"/>
          <p:nvPr>
            <p:custDataLst>
              <p:tags r:id="rId4"/>
            </p:custDataLst>
          </p:nvPr>
        </p:nvSpPr>
        <p:spPr>
          <a:xfrm>
            <a:off x="1613058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思维敏捷：青春期思维活跃，反应迅速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8942" name="矩形 100"/>
          <p:cNvSpPr/>
          <p:nvPr>
            <p:custDataLst>
              <p:tags r:id="rId5"/>
            </p:custDataLst>
          </p:nvPr>
        </p:nvSpPr>
        <p:spPr>
          <a:xfrm rot="204112">
            <a:off x="6625503" y="1245235"/>
            <a:ext cx="4195854" cy="2190045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101"/>
          <p:cNvSpPr/>
          <p:nvPr>
            <p:custDataLst>
              <p:tags r:id="rId6"/>
            </p:custDataLst>
          </p:nvPr>
        </p:nvSpPr>
        <p:spPr>
          <a:xfrm>
            <a:off x="6631044" y="1245928"/>
            <a:ext cx="4195854" cy="219004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TextBox 2"/>
          <p:cNvSpPr txBox="1"/>
          <p:nvPr>
            <p:custDataLst>
              <p:tags r:id="rId7"/>
            </p:custDataLst>
          </p:nvPr>
        </p:nvSpPr>
        <p:spPr>
          <a:xfrm>
            <a:off x="6874844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认知能力提高：记忆力、理解力、判断力等认知能力得到提升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8948" name="矩形 122"/>
          <p:cNvSpPr/>
          <p:nvPr>
            <p:custDataLst>
              <p:tags r:id="rId8"/>
            </p:custDataLst>
          </p:nvPr>
        </p:nvSpPr>
        <p:spPr>
          <a:xfrm rot="204112">
            <a:off x="1365102" y="3985908"/>
            <a:ext cx="4195854" cy="2190045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123"/>
          <p:cNvSpPr/>
          <p:nvPr>
            <p:custDataLst>
              <p:tags r:id="rId9"/>
            </p:custDataLst>
          </p:nvPr>
        </p:nvSpPr>
        <p:spPr>
          <a:xfrm>
            <a:off x="1369950" y="3986600"/>
            <a:ext cx="4195854" cy="21900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TextBox 2"/>
          <p:cNvSpPr txBox="1"/>
          <p:nvPr>
            <p:custDataLst>
              <p:tags r:id="rId10"/>
            </p:custDataLst>
          </p:nvPr>
        </p:nvSpPr>
        <p:spPr>
          <a:xfrm>
            <a:off x="1612365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自我意识增强：开始关注自我，形成自我概念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8954" name="矩形 89"/>
          <p:cNvSpPr/>
          <p:nvPr>
            <p:custDataLst>
              <p:tags r:id="rId11"/>
            </p:custDataLst>
          </p:nvPr>
        </p:nvSpPr>
        <p:spPr>
          <a:xfrm rot="204112">
            <a:off x="6625503" y="3985908"/>
            <a:ext cx="4195854" cy="219004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90"/>
          <p:cNvSpPr/>
          <p:nvPr>
            <p:custDataLst>
              <p:tags r:id="rId12"/>
            </p:custDataLst>
          </p:nvPr>
        </p:nvSpPr>
        <p:spPr>
          <a:xfrm>
            <a:off x="6631044" y="3986600"/>
            <a:ext cx="4195854" cy="21900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TextBox 2"/>
          <p:cNvSpPr txBox="1"/>
          <p:nvPr>
            <p:custDataLst>
              <p:tags r:id="rId13"/>
            </p:custDataLst>
          </p:nvPr>
        </p:nvSpPr>
        <p:spPr>
          <a:xfrm>
            <a:off x="6873459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情绪认知：开始理解自己的情绪，学会调节和控制情绪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情感发展</a:t>
            </a:r>
            <a:endParaRPr lang="zh-CN" altLang="en-US"/>
          </a:p>
        </p:txBody>
      </p:sp>
      <p:sp>
        <p:nvSpPr>
          <p:cNvPr id="1048994" name="Freeform 27"/>
          <p:cNvSpPr/>
          <p:nvPr>
            <p:custDataLst>
              <p:tags r:id="rId2"/>
            </p:custDataLst>
          </p:nvPr>
        </p:nvSpPr>
        <p:spPr bwMode="auto">
          <a:xfrm>
            <a:off x="695960" y="5827903"/>
            <a:ext cx="186887" cy="171772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矩形: 圆角 32"/>
          <p:cNvSpPr/>
          <p:nvPr>
            <p:custDataLst>
              <p:tags r:id="rId3"/>
            </p:custDataLst>
          </p:nvPr>
        </p:nvSpPr>
        <p:spPr>
          <a:xfrm flipH="1">
            <a:off x="823971" y="1332222"/>
            <a:ext cx="2207279" cy="47571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5960" y="5029266"/>
            <a:ext cx="2183032" cy="90351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00" name="正文"/>
          <p:cNvSpPr txBox="1"/>
          <p:nvPr>
            <p:custDataLst>
              <p:tags r:id="rId5"/>
            </p:custDataLst>
          </p:nvPr>
        </p:nvSpPr>
        <p:spPr>
          <a:xfrm>
            <a:off x="957078" y="1422021"/>
            <a:ext cx="1941268" cy="35877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情绪波动：青春期情绪容易波动，容易产生焦虑、抑郁等情绪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02" name="标题"/>
          <p:cNvSpPr txBox="1"/>
          <p:nvPr>
            <p:custDataLst>
              <p:tags r:id="rId6"/>
            </p:custDataLst>
          </p:nvPr>
        </p:nvSpPr>
        <p:spPr>
          <a:xfrm>
            <a:off x="764742" y="5078305"/>
            <a:ext cx="2087090" cy="65846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4" name="Freeform 27"/>
          <p:cNvSpPr/>
          <p:nvPr>
            <p:custDataLst>
              <p:tags r:id="rId7"/>
            </p:custDataLst>
          </p:nvPr>
        </p:nvSpPr>
        <p:spPr bwMode="auto">
          <a:xfrm>
            <a:off x="3517304" y="5827903"/>
            <a:ext cx="186887" cy="171772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6" name="矩形: 圆角 38"/>
          <p:cNvSpPr/>
          <p:nvPr>
            <p:custDataLst>
              <p:tags r:id="rId8"/>
            </p:custDataLst>
          </p:nvPr>
        </p:nvSpPr>
        <p:spPr>
          <a:xfrm flipH="1">
            <a:off x="3645316" y="1332222"/>
            <a:ext cx="2207279" cy="47571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8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7304" y="5029266"/>
            <a:ext cx="2183032" cy="90351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10" name="正文"/>
          <p:cNvSpPr txBox="1"/>
          <p:nvPr>
            <p:custDataLst>
              <p:tags r:id="rId10"/>
            </p:custDataLst>
          </p:nvPr>
        </p:nvSpPr>
        <p:spPr>
          <a:xfrm>
            <a:off x="3778422" y="1422021"/>
            <a:ext cx="1941268" cy="35877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情感丰富：青春期情感丰富，容易产生爱情、友情等情感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12" name="标题"/>
          <p:cNvSpPr txBox="1"/>
          <p:nvPr>
            <p:custDataLst>
              <p:tags r:id="rId11"/>
            </p:custDataLst>
          </p:nvPr>
        </p:nvSpPr>
        <p:spPr>
          <a:xfrm>
            <a:off x="3586086" y="5078305"/>
            <a:ext cx="2087090" cy="65846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14" name="Freeform 27"/>
          <p:cNvSpPr/>
          <p:nvPr>
            <p:custDataLst>
              <p:tags r:id="rId12"/>
            </p:custDataLst>
          </p:nvPr>
        </p:nvSpPr>
        <p:spPr bwMode="auto">
          <a:xfrm>
            <a:off x="6338648" y="5827903"/>
            <a:ext cx="186887" cy="171772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6" name="矩形: 圆角 68"/>
          <p:cNvSpPr/>
          <p:nvPr>
            <p:custDataLst>
              <p:tags r:id="rId13"/>
            </p:custDataLst>
          </p:nvPr>
        </p:nvSpPr>
        <p:spPr>
          <a:xfrm flipH="1">
            <a:off x="6466660" y="1332222"/>
            <a:ext cx="2207279" cy="47571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8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8648" y="5029266"/>
            <a:ext cx="2183032" cy="90351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20" name="正文"/>
          <p:cNvSpPr txBox="1"/>
          <p:nvPr>
            <p:custDataLst>
              <p:tags r:id="rId15"/>
            </p:custDataLst>
          </p:nvPr>
        </p:nvSpPr>
        <p:spPr>
          <a:xfrm>
            <a:off x="6599766" y="1422021"/>
            <a:ext cx="1941268" cy="35877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情感控制：青春期情感控制能力较弱，容易冲动、鲁莽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22" name="标题"/>
          <p:cNvSpPr txBox="1"/>
          <p:nvPr>
            <p:custDataLst>
              <p:tags r:id="rId16"/>
            </p:custDataLst>
          </p:nvPr>
        </p:nvSpPr>
        <p:spPr>
          <a:xfrm>
            <a:off x="6407431" y="5078305"/>
            <a:ext cx="2087090" cy="65846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24" name="Freeform 27"/>
          <p:cNvSpPr/>
          <p:nvPr>
            <p:custDataLst>
              <p:tags r:id="rId17"/>
            </p:custDataLst>
          </p:nvPr>
        </p:nvSpPr>
        <p:spPr bwMode="auto">
          <a:xfrm>
            <a:off x="9159993" y="5827903"/>
            <a:ext cx="186887" cy="171772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矩形: 圆角 74"/>
          <p:cNvSpPr/>
          <p:nvPr>
            <p:custDataLst>
              <p:tags r:id="rId18"/>
            </p:custDataLst>
          </p:nvPr>
        </p:nvSpPr>
        <p:spPr>
          <a:xfrm flipH="1">
            <a:off x="9288641" y="1332222"/>
            <a:ext cx="2207279" cy="47571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8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9993" y="5029266"/>
            <a:ext cx="2183032" cy="90351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30" name="正文"/>
          <p:cNvSpPr txBox="1"/>
          <p:nvPr>
            <p:custDataLst>
              <p:tags r:id="rId20"/>
            </p:custDataLst>
          </p:nvPr>
        </p:nvSpPr>
        <p:spPr>
          <a:xfrm>
            <a:off x="9421110" y="1422021"/>
            <a:ext cx="1941268" cy="35877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情感表达：青春期情感表达方式多样，容易产生矛盾和冲突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32" name="标题"/>
          <p:cNvSpPr txBox="1"/>
          <p:nvPr>
            <p:custDataLst>
              <p:tags r:id="rId21"/>
            </p:custDataLst>
          </p:nvPr>
        </p:nvSpPr>
        <p:spPr>
          <a:xfrm>
            <a:off x="9229412" y="5078305"/>
            <a:ext cx="2087090" cy="65846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自我意识发展</a:t>
            </a:r>
            <a:endParaRPr lang="zh-CN" altLang="en-US"/>
          </a:p>
        </p:txBody>
      </p:sp>
      <p:sp>
        <p:nvSpPr>
          <p:cNvPr id="104906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364322" y="1867161"/>
            <a:ext cx="700000" cy="20356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82453" y="4135466"/>
            <a:ext cx="665448" cy="182774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任意多边形 4"/>
          <p:cNvSpPr/>
          <p:nvPr>
            <p:custDataLst>
              <p:tags r:id="rId4"/>
            </p:custDataLst>
          </p:nvPr>
        </p:nvSpPr>
        <p:spPr>
          <a:xfrm>
            <a:off x="800997" y="2532397"/>
            <a:ext cx="1827747" cy="27583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任意多边形 5"/>
          <p:cNvSpPr/>
          <p:nvPr>
            <p:custDataLst>
              <p:tags r:id="rId5"/>
            </p:custDataLst>
          </p:nvPr>
        </p:nvSpPr>
        <p:spPr>
          <a:xfrm flipV="1">
            <a:off x="695960" y="2009712"/>
            <a:ext cx="2035661" cy="97881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00997" y="3112603"/>
            <a:ext cx="1827747" cy="164677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6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青春期是自我意识发展的关键时期</a:t>
            </a:r>
            <a:endParaRPr lang="zh-CN" altLang="en-US" sz="16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8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45876" y="1866536"/>
            <a:ext cx="700000" cy="20368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63382" y="4135466"/>
            <a:ext cx="665448" cy="182774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18"/>
          <p:cNvSpPr/>
          <p:nvPr>
            <p:custDataLst>
              <p:tags r:id="rId9"/>
            </p:custDataLst>
          </p:nvPr>
        </p:nvSpPr>
        <p:spPr>
          <a:xfrm>
            <a:off x="5181926" y="2532397"/>
            <a:ext cx="1827747" cy="27583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19"/>
          <p:cNvSpPr/>
          <p:nvPr>
            <p:custDataLst>
              <p:tags r:id="rId10"/>
            </p:custDataLst>
          </p:nvPr>
        </p:nvSpPr>
        <p:spPr>
          <a:xfrm flipV="1">
            <a:off x="5077514" y="2009712"/>
            <a:ext cx="2036853" cy="97881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81926" y="3112603"/>
            <a:ext cx="1827747" cy="164677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6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青春期的自我认知逐渐成熟，开始关注自己的外貌、性格和能力</a:t>
            </a:r>
            <a:endParaRPr lang="zh-CN" altLang="en-US" sz="16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8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37278" y="1897797"/>
            <a:ext cx="700000" cy="20356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55410" y="4165476"/>
            <a:ext cx="665448" cy="182893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25"/>
          <p:cNvSpPr/>
          <p:nvPr>
            <p:custDataLst>
              <p:tags r:id="rId14"/>
            </p:custDataLst>
          </p:nvPr>
        </p:nvSpPr>
        <p:spPr>
          <a:xfrm>
            <a:off x="7373328" y="2563033"/>
            <a:ext cx="1828938" cy="27583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26"/>
          <p:cNvSpPr/>
          <p:nvPr>
            <p:custDataLst>
              <p:tags r:id="rId15"/>
            </p:custDataLst>
          </p:nvPr>
        </p:nvSpPr>
        <p:spPr>
          <a:xfrm flipV="1">
            <a:off x="7269541" y="2040347"/>
            <a:ext cx="2035661" cy="97881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73328" y="3143239"/>
            <a:ext cx="1827747" cy="164677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6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青春期的自我体验更加丰富，情绪波动较大，容易产生焦虑、抑郁等心理问题</a:t>
            </a:r>
            <a:endParaRPr lang="zh-CN" altLang="en-US" sz="16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8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54474" y="1877790"/>
            <a:ext cx="700000" cy="20356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72605" y="4146720"/>
            <a:ext cx="665448" cy="182774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11"/>
          <p:cNvSpPr/>
          <p:nvPr>
            <p:custDataLst>
              <p:tags r:id="rId19"/>
            </p:custDataLst>
          </p:nvPr>
        </p:nvSpPr>
        <p:spPr>
          <a:xfrm>
            <a:off x="2991774" y="2542401"/>
            <a:ext cx="1827747" cy="27583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任意多边形 12"/>
          <p:cNvSpPr/>
          <p:nvPr>
            <p:custDataLst>
              <p:tags r:id="rId20"/>
            </p:custDataLst>
          </p:nvPr>
        </p:nvSpPr>
        <p:spPr>
          <a:xfrm flipV="1">
            <a:off x="2886737" y="2020340"/>
            <a:ext cx="2035661" cy="97881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90524" y="3122606"/>
            <a:ext cx="1827747" cy="164677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6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自我意识包括自我认知、自我体验和自我控制三个方面</a:t>
            </a:r>
            <a:endParaRPr lang="zh-CN" altLang="en-US" sz="16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8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28055" y="1897797"/>
            <a:ext cx="700000" cy="20356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145561" y="4165476"/>
            <a:ext cx="665448" cy="182893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25"/>
          <p:cNvSpPr/>
          <p:nvPr>
            <p:custDataLst>
              <p:tags r:id="rId24"/>
            </p:custDataLst>
          </p:nvPr>
        </p:nvSpPr>
        <p:spPr>
          <a:xfrm>
            <a:off x="9563480" y="2563033"/>
            <a:ext cx="1828938" cy="27583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26"/>
          <p:cNvSpPr/>
          <p:nvPr>
            <p:custDataLst>
              <p:tags r:id="rId25"/>
            </p:custDataLst>
          </p:nvPr>
        </p:nvSpPr>
        <p:spPr>
          <a:xfrm flipV="1">
            <a:off x="9460318" y="2040347"/>
            <a:ext cx="2035661" cy="97881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563480" y="3143239"/>
            <a:ext cx="1827747" cy="164677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青春期的自我控制能力逐渐增强，能够更好地调节自己的情绪和行为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社会性发展</a:t>
            </a:r>
            <a:endParaRPr lang="zh-CN" altLang="en-US"/>
          </a:p>
        </p:txBody>
      </p:sp>
      <p:sp>
        <p:nvSpPr>
          <p:cNvPr id="1049152" name="矩形 38"/>
          <p:cNvSpPr/>
          <p:nvPr>
            <p:custDataLst>
              <p:tags r:id="rId2"/>
            </p:custDataLst>
          </p:nvPr>
        </p:nvSpPr>
        <p:spPr>
          <a:xfrm rot="204112">
            <a:off x="1365102" y="1245235"/>
            <a:ext cx="4195854" cy="2190045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39"/>
          <p:cNvSpPr/>
          <p:nvPr>
            <p:custDataLst>
              <p:tags r:id="rId3"/>
            </p:custDataLst>
          </p:nvPr>
        </p:nvSpPr>
        <p:spPr>
          <a:xfrm>
            <a:off x="1369950" y="1245928"/>
            <a:ext cx="4195854" cy="21900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TextBox 2"/>
          <p:cNvSpPr txBox="1"/>
          <p:nvPr>
            <p:custDataLst>
              <p:tags r:id="rId4"/>
            </p:custDataLst>
          </p:nvPr>
        </p:nvSpPr>
        <p:spPr>
          <a:xfrm>
            <a:off x="1613058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同伴关系：青春期是建立和巩固同伴关系的重要时期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58" name="矩形 100"/>
          <p:cNvSpPr/>
          <p:nvPr>
            <p:custDataLst>
              <p:tags r:id="rId5"/>
            </p:custDataLst>
          </p:nvPr>
        </p:nvSpPr>
        <p:spPr>
          <a:xfrm rot="204112">
            <a:off x="6625503" y="1245235"/>
            <a:ext cx="4195854" cy="2190045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101"/>
          <p:cNvSpPr/>
          <p:nvPr>
            <p:custDataLst>
              <p:tags r:id="rId6"/>
            </p:custDataLst>
          </p:nvPr>
        </p:nvSpPr>
        <p:spPr>
          <a:xfrm>
            <a:off x="6631044" y="1245928"/>
            <a:ext cx="4195854" cy="219004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TextBox 2"/>
          <p:cNvSpPr txBox="1"/>
          <p:nvPr>
            <p:custDataLst>
              <p:tags r:id="rId7"/>
            </p:custDataLst>
          </p:nvPr>
        </p:nvSpPr>
        <p:spPr>
          <a:xfrm>
            <a:off x="6874844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77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社交技能：学习社交技巧，提高人际交往能力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64" name="矩形 122"/>
          <p:cNvSpPr/>
          <p:nvPr>
            <p:custDataLst>
              <p:tags r:id="rId8"/>
            </p:custDataLst>
          </p:nvPr>
        </p:nvSpPr>
        <p:spPr>
          <a:xfrm rot="204112">
            <a:off x="1365102" y="3985908"/>
            <a:ext cx="4195854" cy="2190045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123"/>
          <p:cNvSpPr/>
          <p:nvPr>
            <p:custDataLst>
              <p:tags r:id="rId9"/>
            </p:custDataLst>
          </p:nvPr>
        </p:nvSpPr>
        <p:spPr>
          <a:xfrm>
            <a:off x="1369950" y="3986600"/>
            <a:ext cx="4195854" cy="21900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TextBox 2"/>
          <p:cNvSpPr txBox="1"/>
          <p:nvPr>
            <p:custDataLst>
              <p:tags r:id="rId10"/>
            </p:custDataLst>
          </p:nvPr>
        </p:nvSpPr>
        <p:spPr>
          <a:xfrm>
            <a:off x="1612365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自我认知：形成自我认知，了解自己的优点和缺点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70" name="矩形 89"/>
          <p:cNvSpPr/>
          <p:nvPr>
            <p:custDataLst>
              <p:tags r:id="rId11"/>
            </p:custDataLst>
          </p:nvPr>
        </p:nvSpPr>
        <p:spPr>
          <a:xfrm rot="204112">
            <a:off x="6625503" y="3985908"/>
            <a:ext cx="4195854" cy="219004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90"/>
          <p:cNvSpPr/>
          <p:nvPr>
            <p:custDataLst>
              <p:tags r:id="rId12"/>
            </p:custDataLst>
          </p:nvPr>
        </p:nvSpPr>
        <p:spPr>
          <a:xfrm>
            <a:off x="6631044" y="3986600"/>
            <a:ext cx="4195854" cy="21900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TextBox 2"/>
          <p:cNvSpPr txBox="1"/>
          <p:nvPr>
            <p:custDataLst>
              <p:tags r:id="rId13"/>
            </p:custDataLst>
          </p:nvPr>
        </p:nvSpPr>
        <p:spPr>
          <a:xfrm>
            <a:off x="6873459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77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情绪管理：学会处理情绪波动，保持情绪稳定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03  </a:t>
            </a:r>
            <a:endParaRPr lang="zh-CN" altLang="en-US"/>
          </a:p>
        </p:txBody>
      </p:sp>
      <p:sp>
        <p:nvSpPr>
          <p:cNvPr id="104921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青春期心理健康问题及成因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常见心理问题</a:t>
            </a:r>
            <a:endParaRPr lang="zh-CN" altLang="en-US"/>
          </a:p>
        </p:txBody>
      </p:sp>
      <p:sp>
        <p:nvSpPr>
          <p:cNvPr id="1049276" name="对角圆角矩形 52"/>
          <p:cNvSpPr/>
          <p:nvPr>
            <p:custDataLst>
              <p:tags r:id="rId2"/>
            </p:custDataLst>
          </p:nvPr>
        </p:nvSpPr>
        <p:spPr>
          <a:xfrm>
            <a:off x="695960" y="1434382"/>
            <a:ext cx="5172415" cy="1259786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对角圆角矩形 53"/>
          <p:cNvSpPr/>
          <p:nvPr>
            <p:custDataLst>
              <p:tags r:id="rId3"/>
            </p:custDataLst>
          </p:nvPr>
        </p:nvSpPr>
        <p:spPr>
          <a:xfrm>
            <a:off x="695960" y="1303736"/>
            <a:ext cx="517687" cy="49398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直角三角形 54"/>
          <p:cNvSpPr/>
          <p:nvPr>
            <p:custDataLst>
              <p:tags r:id="rId4"/>
            </p:custDataLst>
          </p:nvPr>
        </p:nvSpPr>
        <p:spPr>
          <a:xfrm>
            <a:off x="1213995" y="1304386"/>
            <a:ext cx="77998" cy="12999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文本框 56"/>
          <p:cNvSpPr txBox="1"/>
          <p:nvPr>
            <p:custDataLst>
              <p:tags r:id="rId5"/>
            </p:custDataLst>
          </p:nvPr>
        </p:nvSpPr>
        <p:spPr>
          <a:xfrm>
            <a:off x="1247794" y="1487031"/>
            <a:ext cx="4418719" cy="114247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焦虑：对学业、社交、家庭等方面的过度担忧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对角圆角矩形 9"/>
          <p:cNvSpPr/>
          <p:nvPr>
            <p:custDataLst>
              <p:tags r:id="rId6"/>
            </p:custDataLst>
          </p:nvPr>
        </p:nvSpPr>
        <p:spPr>
          <a:xfrm>
            <a:off x="6323493" y="1434382"/>
            <a:ext cx="5172415" cy="1259786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对角圆角矩形 10"/>
          <p:cNvSpPr/>
          <p:nvPr>
            <p:custDataLst>
              <p:tags r:id="rId7"/>
            </p:custDataLst>
          </p:nvPr>
        </p:nvSpPr>
        <p:spPr>
          <a:xfrm>
            <a:off x="6323493" y="1303736"/>
            <a:ext cx="517687" cy="49398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直角三角形 11"/>
          <p:cNvSpPr/>
          <p:nvPr>
            <p:custDataLst>
              <p:tags r:id="rId8"/>
            </p:custDataLst>
          </p:nvPr>
        </p:nvSpPr>
        <p:spPr>
          <a:xfrm>
            <a:off x="6840878" y="1304386"/>
            <a:ext cx="77998" cy="12999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文本框 12"/>
          <p:cNvSpPr txBox="1"/>
          <p:nvPr>
            <p:custDataLst>
              <p:tags r:id="rId9"/>
            </p:custDataLst>
          </p:nvPr>
        </p:nvSpPr>
        <p:spPr>
          <a:xfrm>
            <a:off x="6874677" y="1493531"/>
            <a:ext cx="4418719" cy="114247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社交恐惧：害怕与人交往，避免参加社交活动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对角圆角矩形 5"/>
          <p:cNvSpPr/>
          <p:nvPr>
            <p:custDataLst>
              <p:tags r:id="rId10"/>
            </p:custDataLst>
          </p:nvPr>
        </p:nvSpPr>
        <p:spPr>
          <a:xfrm>
            <a:off x="695960" y="3146432"/>
            <a:ext cx="5172415" cy="1259786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对角圆角矩形 6"/>
          <p:cNvSpPr/>
          <p:nvPr>
            <p:custDataLst>
              <p:tags r:id="rId11"/>
            </p:custDataLst>
          </p:nvPr>
        </p:nvSpPr>
        <p:spPr>
          <a:xfrm>
            <a:off x="695960" y="3015786"/>
            <a:ext cx="517687" cy="49398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直角三角形 7"/>
          <p:cNvSpPr/>
          <p:nvPr>
            <p:custDataLst>
              <p:tags r:id="rId12"/>
            </p:custDataLst>
          </p:nvPr>
        </p:nvSpPr>
        <p:spPr>
          <a:xfrm>
            <a:off x="1213995" y="3016436"/>
            <a:ext cx="77998" cy="12999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文本框 8"/>
          <p:cNvSpPr txBox="1"/>
          <p:nvPr>
            <p:custDataLst>
              <p:tags r:id="rId13"/>
            </p:custDataLst>
          </p:nvPr>
        </p:nvSpPr>
        <p:spPr>
          <a:xfrm>
            <a:off x="1247794" y="3205580"/>
            <a:ext cx="4418719" cy="114247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抑郁：情绪低落，兴趣减退，悲观消极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对角圆角矩形 14"/>
          <p:cNvSpPr/>
          <p:nvPr>
            <p:custDataLst>
              <p:tags r:id="rId14"/>
            </p:custDataLst>
          </p:nvPr>
        </p:nvSpPr>
        <p:spPr>
          <a:xfrm>
            <a:off x="6323493" y="3146432"/>
            <a:ext cx="5172415" cy="1259786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对角圆角矩形 18"/>
          <p:cNvSpPr/>
          <p:nvPr>
            <p:custDataLst>
              <p:tags r:id="rId15"/>
            </p:custDataLst>
          </p:nvPr>
        </p:nvSpPr>
        <p:spPr>
          <a:xfrm>
            <a:off x="6323493" y="3015786"/>
            <a:ext cx="517687" cy="49398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直角三角形 19"/>
          <p:cNvSpPr/>
          <p:nvPr>
            <p:custDataLst>
              <p:tags r:id="rId16"/>
            </p:custDataLst>
          </p:nvPr>
        </p:nvSpPr>
        <p:spPr>
          <a:xfrm>
            <a:off x="6840878" y="3016436"/>
            <a:ext cx="77998" cy="129996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文本框 20"/>
          <p:cNvSpPr txBox="1"/>
          <p:nvPr>
            <p:custDataLst>
              <p:tags r:id="rId17"/>
            </p:custDataLst>
          </p:nvPr>
        </p:nvSpPr>
        <p:spPr>
          <a:xfrm>
            <a:off x="6874677" y="3205580"/>
            <a:ext cx="4418719" cy="114247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强迫症：反复思考或重复行为，无法控制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对角圆角矩形 15"/>
          <p:cNvSpPr/>
          <p:nvPr>
            <p:custDataLst>
              <p:tags r:id="rId18"/>
            </p:custDataLst>
          </p:nvPr>
        </p:nvSpPr>
        <p:spPr>
          <a:xfrm>
            <a:off x="695960" y="4858481"/>
            <a:ext cx="5172415" cy="1259786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对角圆角矩形 16"/>
          <p:cNvSpPr/>
          <p:nvPr>
            <p:custDataLst>
              <p:tags r:id="rId19"/>
            </p:custDataLst>
          </p:nvPr>
        </p:nvSpPr>
        <p:spPr>
          <a:xfrm>
            <a:off x="695960" y="4727185"/>
            <a:ext cx="517687" cy="49398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直角三角形 17"/>
          <p:cNvSpPr/>
          <p:nvPr>
            <p:custDataLst>
              <p:tags r:id="rId20"/>
            </p:custDataLst>
          </p:nvPr>
        </p:nvSpPr>
        <p:spPr>
          <a:xfrm>
            <a:off x="1213995" y="4723285"/>
            <a:ext cx="77998" cy="12999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文本框 27"/>
          <p:cNvSpPr txBox="1"/>
          <p:nvPr>
            <p:custDataLst>
              <p:tags r:id="rId21"/>
            </p:custDataLst>
          </p:nvPr>
        </p:nvSpPr>
        <p:spPr>
          <a:xfrm>
            <a:off x="1247794" y="4917629"/>
            <a:ext cx="4418719" cy="114247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自卑：对自己的能力和价值评价过低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对角圆角矩形 22"/>
          <p:cNvSpPr/>
          <p:nvPr>
            <p:custDataLst>
              <p:tags r:id="rId22"/>
            </p:custDataLst>
          </p:nvPr>
        </p:nvSpPr>
        <p:spPr>
          <a:xfrm>
            <a:off x="6323493" y="4858481"/>
            <a:ext cx="5172415" cy="1259786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对角圆角矩形 23"/>
          <p:cNvSpPr/>
          <p:nvPr>
            <p:custDataLst>
              <p:tags r:id="rId23"/>
            </p:custDataLst>
          </p:nvPr>
        </p:nvSpPr>
        <p:spPr>
          <a:xfrm>
            <a:off x="6323493" y="4727185"/>
            <a:ext cx="517687" cy="49398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直角三角形 24"/>
          <p:cNvSpPr/>
          <p:nvPr>
            <p:custDataLst>
              <p:tags r:id="rId24"/>
            </p:custDataLst>
          </p:nvPr>
        </p:nvSpPr>
        <p:spPr>
          <a:xfrm>
            <a:off x="6840878" y="4723285"/>
            <a:ext cx="77998" cy="129996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文本框 25"/>
          <p:cNvSpPr txBox="1"/>
          <p:nvPr>
            <p:custDataLst>
              <p:tags r:id="rId25"/>
            </p:custDataLst>
          </p:nvPr>
        </p:nvSpPr>
        <p:spPr>
          <a:xfrm>
            <a:off x="6874677" y="4917629"/>
            <a:ext cx="4418719" cy="114247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网络成瘾：过度依赖网络，影响日常生活和学习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问题成因分析</a:t>
            </a:r>
            <a:endParaRPr lang="zh-CN" altLang="en-US"/>
          </a:p>
        </p:txBody>
      </p:sp>
      <p:sp>
        <p:nvSpPr>
          <p:cNvPr id="1049358" name="矩形 38"/>
          <p:cNvSpPr/>
          <p:nvPr>
            <p:custDataLst>
              <p:tags r:id="rId2"/>
            </p:custDataLst>
          </p:nvPr>
        </p:nvSpPr>
        <p:spPr>
          <a:xfrm rot="204112">
            <a:off x="695960" y="1771436"/>
            <a:ext cx="3206782" cy="1674524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39"/>
          <p:cNvSpPr/>
          <p:nvPr>
            <p:custDataLst>
              <p:tags r:id="rId3"/>
            </p:custDataLst>
          </p:nvPr>
        </p:nvSpPr>
        <p:spPr>
          <a:xfrm>
            <a:off x="699750" y="1772067"/>
            <a:ext cx="3206782" cy="16745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TextBox 2"/>
          <p:cNvSpPr txBox="1"/>
          <p:nvPr>
            <p:custDataLst>
              <p:tags r:id="rId4"/>
            </p:custDataLst>
          </p:nvPr>
        </p:nvSpPr>
        <p:spPr>
          <a:xfrm>
            <a:off x="885457" y="1902820"/>
            <a:ext cx="2848933" cy="138255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生理变化：青春期身体发育迅速，激素水平变化大，可能导致情绪波动、焦虑等心理问题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64" name="矩形 100"/>
          <p:cNvSpPr/>
          <p:nvPr>
            <p:custDataLst>
              <p:tags r:id="rId5"/>
            </p:custDataLst>
          </p:nvPr>
        </p:nvSpPr>
        <p:spPr>
          <a:xfrm rot="204112">
            <a:off x="4490958" y="1771436"/>
            <a:ext cx="3206782" cy="1674524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101"/>
          <p:cNvSpPr/>
          <p:nvPr>
            <p:custDataLst>
              <p:tags r:id="rId6"/>
            </p:custDataLst>
          </p:nvPr>
        </p:nvSpPr>
        <p:spPr>
          <a:xfrm>
            <a:off x="4494748" y="1772067"/>
            <a:ext cx="3206782" cy="167452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TextBox 2"/>
          <p:cNvSpPr txBox="1"/>
          <p:nvPr>
            <p:custDataLst>
              <p:tags r:id="rId7"/>
            </p:custDataLst>
          </p:nvPr>
        </p:nvSpPr>
        <p:spPr>
          <a:xfrm>
            <a:off x="4681087" y="1902820"/>
            <a:ext cx="2848933" cy="138255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心理变化：青春期自我意识增强，容易产生自卑、自负等心理问题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70" name="矩形 122"/>
          <p:cNvSpPr/>
          <p:nvPr>
            <p:custDataLst>
              <p:tags r:id="rId8"/>
            </p:custDataLst>
          </p:nvPr>
        </p:nvSpPr>
        <p:spPr>
          <a:xfrm rot="204112">
            <a:off x="8285957" y="1771436"/>
            <a:ext cx="3206782" cy="1674524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123"/>
          <p:cNvSpPr/>
          <p:nvPr>
            <p:custDataLst>
              <p:tags r:id="rId9"/>
            </p:custDataLst>
          </p:nvPr>
        </p:nvSpPr>
        <p:spPr>
          <a:xfrm>
            <a:off x="8289747" y="1772067"/>
            <a:ext cx="3206782" cy="16745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TextBox 2"/>
          <p:cNvSpPr txBox="1"/>
          <p:nvPr>
            <p:custDataLst>
              <p:tags r:id="rId10"/>
            </p:custDataLst>
          </p:nvPr>
        </p:nvSpPr>
        <p:spPr>
          <a:xfrm>
            <a:off x="8474822" y="1902820"/>
            <a:ext cx="2848933" cy="138255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社会环境：家庭、学校、社会对青春期孩子的期望和压力，可能导致心理问题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76" name="矩形 89"/>
          <p:cNvSpPr/>
          <p:nvPr>
            <p:custDataLst>
              <p:tags r:id="rId11"/>
            </p:custDataLst>
          </p:nvPr>
        </p:nvSpPr>
        <p:spPr>
          <a:xfrm rot="204112">
            <a:off x="695960" y="3975920"/>
            <a:ext cx="3206782" cy="1674524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90"/>
          <p:cNvSpPr/>
          <p:nvPr>
            <p:custDataLst>
              <p:tags r:id="rId12"/>
            </p:custDataLst>
          </p:nvPr>
        </p:nvSpPr>
        <p:spPr>
          <a:xfrm>
            <a:off x="699750" y="3976552"/>
            <a:ext cx="3206782" cy="16745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TextBox 2"/>
          <p:cNvSpPr txBox="1"/>
          <p:nvPr>
            <p:custDataLst>
              <p:tags r:id="rId13"/>
            </p:custDataLst>
          </p:nvPr>
        </p:nvSpPr>
        <p:spPr>
          <a:xfrm>
            <a:off x="885457" y="4107305"/>
            <a:ext cx="2848933" cy="138255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同伴关系：青春期孩子与同伴的交往和关系变化，可能导致心理问题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82" name="矩形 111"/>
          <p:cNvSpPr/>
          <p:nvPr>
            <p:custDataLst>
              <p:tags r:id="rId14"/>
            </p:custDataLst>
          </p:nvPr>
        </p:nvSpPr>
        <p:spPr>
          <a:xfrm rot="204112">
            <a:off x="4490958" y="3975920"/>
            <a:ext cx="3206782" cy="1674524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112"/>
          <p:cNvSpPr/>
          <p:nvPr>
            <p:custDataLst>
              <p:tags r:id="rId15"/>
            </p:custDataLst>
          </p:nvPr>
        </p:nvSpPr>
        <p:spPr>
          <a:xfrm>
            <a:off x="4494748" y="3976552"/>
            <a:ext cx="3206782" cy="1674524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386" name="TextBox 2"/>
          <p:cNvSpPr txBox="1"/>
          <p:nvPr>
            <p:custDataLst>
              <p:tags r:id="rId16"/>
            </p:custDataLst>
          </p:nvPr>
        </p:nvSpPr>
        <p:spPr>
          <a:xfrm>
            <a:off x="4681087" y="4107305"/>
            <a:ext cx="2848933" cy="138255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网络和媒体：网络和媒体对青春期孩子的影响，可能导致心理问题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88" name="矩形 8"/>
          <p:cNvSpPr/>
          <p:nvPr>
            <p:custDataLst>
              <p:tags r:id="rId17"/>
            </p:custDataLst>
          </p:nvPr>
        </p:nvSpPr>
        <p:spPr>
          <a:xfrm rot="204112">
            <a:off x="8285957" y="3975920"/>
            <a:ext cx="3206782" cy="1674524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9"/>
          <p:cNvSpPr/>
          <p:nvPr>
            <p:custDataLst>
              <p:tags r:id="rId18"/>
            </p:custDataLst>
          </p:nvPr>
        </p:nvSpPr>
        <p:spPr>
          <a:xfrm>
            <a:off x="8289747" y="3976552"/>
            <a:ext cx="3206782" cy="1674524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392" name="TextBox 2"/>
          <p:cNvSpPr txBox="1"/>
          <p:nvPr>
            <p:custDataLst>
              <p:tags r:id="rId19"/>
            </p:custDataLst>
          </p:nvPr>
        </p:nvSpPr>
        <p:spPr>
          <a:xfrm>
            <a:off x="8476086" y="4107305"/>
            <a:ext cx="2848933" cy="138255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家庭教育：家庭教育方式不当，可能导致心理问题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家庭、学校和社会的影响</a:t>
            </a:r>
            <a:endParaRPr lang="zh-CN" altLang="en-US"/>
          </a:p>
        </p:txBody>
      </p:sp>
      <p:sp>
        <p:nvSpPr>
          <p:cNvPr id="1049428" name="矩形 38"/>
          <p:cNvSpPr/>
          <p:nvPr>
            <p:custDataLst>
              <p:tags r:id="rId2"/>
            </p:custDataLst>
          </p:nvPr>
        </p:nvSpPr>
        <p:spPr>
          <a:xfrm rot="204112">
            <a:off x="1365102" y="1245235"/>
            <a:ext cx="4195854" cy="2190045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39"/>
          <p:cNvSpPr/>
          <p:nvPr>
            <p:custDataLst>
              <p:tags r:id="rId3"/>
            </p:custDataLst>
          </p:nvPr>
        </p:nvSpPr>
        <p:spPr>
          <a:xfrm>
            <a:off x="1369950" y="1245928"/>
            <a:ext cx="4195854" cy="21900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TextBox 2"/>
          <p:cNvSpPr txBox="1"/>
          <p:nvPr>
            <p:custDataLst>
              <p:tags r:id="rId4"/>
            </p:custDataLst>
          </p:nvPr>
        </p:nvSpPr>
        <p:spPr>
          <a:xfrm>
            <a:off x="1613058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家庭因素：家庭氛围、父母教育方式、家庭经济状况等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434" name="矩形 100"/>
          <p:cNvSpPr/>
          <p:nvPr>
            <p:custDataLst>
              <p:tags r:id="rId5"/>
            </p:custDataLst>
          </p:nvPr>
        </p:nvSpPr>
        <p:spPr>
          <a:xfrm rot="204112">
            <a:off x="6625503" y="1245235"/>
            <a:ext cx="4195854" cy="2190045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101"/>
          <p:cNvSpPr/>
          <p:nvPr>
            <p:custDataLst>
              <p:tags r:id="rId6"/>
            </p:custDataLst>
          </p:nvPr>
        </p:nvSpPr>
        <p:spPr>
          <a:xfrm>
            <a:off x="6631044" y="1245928"/>
            <a:ext cx="4195854" cy="219004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TextBox 2"/>
          <p:cNvSpPr txBox="1"/>
          <p:nvPr>
            <p:custDataLst>
              <p:tags r:id="rId7"/>
            </p:custDataLst>
          </p:nvPr>
        </p:nvSpPr>
        <p:spPr>
          <a:xfrm>
            <a:off x="6874844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学校因素：学校环境、师生关系、同学关系等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440" name="矩形 122"/>
          <p:cNvSpPr/>
          <p:nvPr>
            <p:custDataLst>
              <p:tags r:id="rId8"/>
            </p:custDataLst>
          </p:nvPr>
        </p:nvSpPr>
        <p:spPr>
          <a:xfrm rot="204112">
            <a:off x="1365102" y="3985908"/>
            <a:ext cx="4195854" cy="2190045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123"/>
          <p:cNvSpPr/>
          <p:nvPr>
            <p:custDataLst>
              <p:tags r:id="rId9"/>
            </p:custDataLst>
          </p:nvPr>
        </p:nvSpPr>
        <p:spPr>
          <a:xfrm>
            <a:off x="1369950" y="3986600"/>
            <a:ext cx="4195854" cy="21900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TextBox 2"/>
          <p:cNvSpPr txBox="1"/>
          <p:nvPr>
            <p:custDataLst>
              <p:tags r:id="rId10"/>
            </p:custDataLst>
          </p:nvPr>
        </p:nvSpPr>
        <p:spPr>
          <a:xfrm>
            <a:off x="1612365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社会因素：社会文化、网络环境、社会舆论等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446" name="矩形 89"/>
          <p:cNvSpPr/>
          <p:nvPr>
            <p:custDataLst>
              <p:tags r:id="rId11"/>
            </p:custDataLst>
          </p:nvPr>
        </p:nvSpPr>
        <p:spPr>
          <a:xfrm rot="204112">
            <a:off x="6625503" y="3985908"/>
            <a:ext cx="4195854" cy="219004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矩形 90"/>
          <p:cNvSpPr/>
          <p:nvPr>
            <p:custDataLst>
              <p:tags r:id="rId12"/>
            </p:custDataLst>
          </p:nvPr>
        </p:nvSpPr>
        <p:spPr>
          <a:xfrm>
            <a:off x="6631044" y="3986600"/>
            <a:ext cx="4195854" cy="21900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TextBox 2"/>
          <p:cNvSpPr txBox="1"/>
          <p:nvPr>
            <p:custDataLst>
              <p:tags r:id="rId13"/>
            </p:custDataLst>
          </p:nvPr>
        </p:nvSpPr>
        <p:spPr>
          <a:xfrm>
            <a:off x="6873459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综合影响：家庭、学校和社会因素共同作用，影响青少年的心理健康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04  </a:t>
            </a:r>
            <a:endParaRPr lang="zh-CN" altLang="en-US"/>
          </a:p>
        </p:txBody>
      </p:sp>
      <p:sp>
        <p:nvSpPr>
          <p:cNvPr id="104948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青春期心理健康的维护与促进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https://d.book118.com/675012330132011120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 文档标题内容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 文档标题内容"/>
  <p:tag name="KSO_WM_UNIT_TYPE" val="a"/>
  <p:tag name="KSO_WM_UNIT_VALUE" val="1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.xml><?xml version="1.0" encoding="utf-8"?>
<p:tagLst xmlns:p="http://schemas.openxmlformats.org/presentationml/2006/main">
  <p:tag name="KSO_WM_BEAUTIFY_FLAG" val="#wm#"/>
  <p:tag name="KSO_WM_SLIDE_CONTENT_AREA" val="{&quot;left&quot;:&quot;70.15&quot;,&quot;top&quot;:&quot;137.55&quot;,&quot;width&quot;:&quot;465.9&quot;,&quot;height&quot;:&quot;256.5&quot;}"/>
  <p:tag name="KSO_WM_SLIDE_ID" val="custom20230266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2  "/>
  <p:tag name="KSO_WM_UNIT_TYPE" val="e"/>
  <p:tag name="KSO_WM_UNIT_VALUE" val="6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3  "/>
  <p:tag name="KSO_WM_UNIT_TYPE" val="e"/>
  <p:tag name="KSO_WM_UNIT_VALUE" val="6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4  "/>
  <p:tag name="KSO_WM_UNIT_TYPE" val="e"/>
  <p:tag name="KSO_WM_UNIT_VALUE" val="6"/>
</p:tagLst>
</file>

<file path=ppt/tags/tag2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4">
      <a:dk1>
        <a:sysClr val="windowText" lastClr="000000"/>
      </a:dk1>
      <a:lt1>
        <a:sysClr val="window" lastClr="FFFFFF"/>
      </a:lt1>
      <a:dk2>
        <a:srgbClr val="44546A"/>
      </a:dk2>
      <a:lt2>
        <a:srgbClr val="F3F5FB"/>
      </a:lt2>
      <a:accent1>
        <a:srgbClr val="0CA9F8"/>
      </a:accent1>
      <a:accent2>
        <a:srgbClr val="6DAAF9"/>
      </a:accent2>
      <a:accent3>
        <a:srgbClr val="8993F8"/>
      </a:accent3>
      <a:accent4>
        <a:srgbClr val="A67CF7"/>
      </a:accent4>
      <a:accent5>
        <a:srgbClr val="C265F6"/>
      </a:accent5>
      <a:accent6>
        <a:srgbClr val="DF4EF5"/>
      </a:accent6>
      <a:hlink>
        <a:srgbClr val="0563C1"/>
      </a:hlink>
      <a:folHlink>
        <a:srgbClr val="954F72"/>
      </a:folHlink>
    </a:clrScheme>
    <a:fontScheme name="自定义 23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7">
      <vt:lpstr>Arial</vt:lpstr>
      <vt:lpstr>Calibri</vt:lpstr>
      <vt:lpstr>MiSans Heavy</vt:lpstr>
      <vt:lpstr>MiSans Normal</vt:lpstr>
      <vt:lpstr>+中文标题</vt:lpstr>
      <vt:lpstr>微软雅黑</vt:lpstr>
      <vt:lpstr>Wingdings</vt:lpstr>
      <vt:lpstr>Calibri Light</vt:lpstr>
      <vt:lpstr>宋体</vt:lpstr>
      <vt:lpstr>Office Theme</vt:lpstr>
      <vt:lpstr>青春期心理健康</vt:lpstr>
      <vt:lpstr>目录</vt:lpstr>
      <vt:lpstr>添加章节标题</vt:lpstr>
      <vt:lpstr>青春期心理发展特点</vt:lpstr>
      <vt:lpstr>PowerPoint Presentation</vt:lpstr>
      <vt:lpstr>认知发展</vt:lpstr>
      <vt:lpstr>情感发展</vt:lpstr>
      <vt:lpstr>自我意识发展</vt:lpstr>
      <vt:lpstr>社会性发展</vt:lpstr>
      <vt:lpstr>青春期心理健康问题及成因</vt:lpstr>
      <vt:lpstr>PowerPoint Presentation</vt:lpstr>
      <vt:lpstr>常见心理问题</vt:lpstr>
      <vt:lpstr>问题成因分析</vt:lpstr>
      <vt:lpstr>家庭、学校和社会的影响</vt:lpstr>
      <vt:lpstr>青春期心理健康的维护与促进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2024-09-22T21:19:39.592</cp:lastPrinted>
  <dcterms:created xsi:type="dcterms:W3CDTF">2024-09-22T13:19:39Z</dcterms:created>
  <dcterms:modified xsi:type="dcterms:W3CDTF">2024-09-22T13:19:42Z</dcterms:modified>
</cp:coreProperties>
</file>