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SGPBV+HKHLRU+ArialMT"/>
      <p:regular r:id="rId15"/>
    </p:embeddedFont>
    <p:embeddedFont>
      <p:font typeface="IFBWOC+MS-UIGothic"/>
      <p:regular r:id="rId16"/>
    </p:embeddedFont>
    <p:embeddedFont>
      <p:font typeface="FJMPOU+QWSUWU+MicrosoftYaHei-Bold"/>
      <p:regular r:id="rId17"/>
    </p:embeddedFont>
    <p:embeddedFont>
      <p:font typeface="SEBRIA+DMPTN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46937-73B4-477A-AF88-893F71A59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597E4-9D50-4977-9758-1A86895B9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87267-3789-4A8F-A280-E62168352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2DD79-0065-4AC3-9AAF-7D927C197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191165-D811-432F-99A5-0BBAFBFAF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18A09D-D69A-4942-B114-E968C1F34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AD390-A626-41C7-8FC8-056CF7FBD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70E2D-AA1F-4F1E-8371-5CAD3BA4B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CE3DE-C0EE-49F0-BB83-560BB012C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C98AD-F6E6-43A6-B695-D76AED7B1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8F72C-0C19-44CB-AB41-801715AC4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143000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17350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PSGPBV+HKHLRU+ArialMT"/>
                <a:cs typeface="PSGPBV+HKHLR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测评质</a:t>
            </a:r>
            <a:r>
              <a:rPr sz="2400">
                <a:solidFill>
                  <a:srgbClr val="FFFFFF"/>
                </a:solidFill>
                <a:latin typeface="IFBWOC+MS-UIGothic"/>
                <a:cs typeface="IFBWOC+MS-UIGothic"/>
              </a:rPr>
              <a:t>量概述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测评质</a:t>
            </a:r>
            <a:r>
              <a:rPr sz="3000">
                <a:solidFill>
                  <a:srgbClr val="43AEF2"/>
                </a:solidFill>
                <a:latin typeface="IFBWOC+MS-UIGothic"/>
                <a:cs typeface="IFBWOC+MS-UIGothic"/>
              </a:rPr>
              <a:t>量的定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40535" y="195405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FJMPOU+QWSUWU+MicrosoftYaHei-Bold"/>
                <a:cs typeface="FJMPOU+QWSUW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91119" y="195405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FJMPOU+QWSUWU+MicrosoftYaHei-Bold"/>
                <a:cs typeface="FJMPOU+QWSUW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3590" y="5493861"/>
            <a:ext cx="519892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测评质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量是指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测评结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果的准确性和可靠性，即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测评结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果是否真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反映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被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测评对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象的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实际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情况。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5455" y="5493861"/>
            <a:ext cx="519892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测评质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量的高低直接影响到决策的正确性和有效性，因此必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须对测评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量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行科学分析和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测评质</a:t>
            </a:r>
            <a:r>
              <a:rPr sz="3000">
                <a:solidFill>
                  <a:srgbClr val="43AEF2"/>
                </a:solidFill>
                <a:latin typeface="IFBWOC+MS-UIGothic"/>
                <a:cs typeface="IFBWOC+MS-UIGothic"/>
              </a:rPr>
              <a:t>量的重要性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515482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3AEF2"/>
                </a:solidFill>
                <a:latin typeface="SimSun"/>
                <a:cs typeface="SimSun"/>
              </a:rPr>
              <a:t>测评质</a:t>
            </a:r>
            <a:r>
              <a:rPr sz="1600">
                <a:solidFill>
                  <a:srgbClr val="43AEF2"/>
                </a:solidFill>
                <a:latin typeface="IFBWOC+MS-UIGothic"/>
                <a:cs typeface="IFBWOC+MS-UIGothic"/>
              </a:rPr>
              <a:t>量是保</a:t>
            </a:r>
            <a:r>
              <a:rPr sz="1600">
                <a:solidFill>
                  <a:srgbClr val="43AEF2"/>
                </a:solidFill>
                <a:latin typeface="SimSun"/>
                <a:cs typeface="SimSun"/>
              </a:rPr>
              <a:t>证</a:t>
            </a:r>
            <a:r>
              <a:rPr sz="1600">
                <a:solidFill>
                  <a:srgbClr val="43AEF2"/>
                </a:solidFill>
                <a:latin typeface="IFBWOC+MS-UIGothic"/>
                <a:cs typeface="IFBWOC+MS-UIGothic"/>
              </a:rPr>
              <a:t>决策科学性的基</a:t>
            </a:r>
            <a:r>
              <a:rPr sz="1600">
                <a:solidFill>
                  <a:srgbClr val="43AEF2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JMPOU+QWSUWU+MicrosoftYaHei-Bold"/>
                <a:cs typeface="FJMPOU+QWSUWU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JMPOU+QWSUWU+MicrosoftYaHei-Bold"/>
                <a:cs typeface="FJMPOU+QWSUWU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JMPOU+QWSUWU+MicrosoftYaHei-Bold"/>
                <a:cs typeface="FJMPOU+QWSUWU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只有高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量的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测评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才能提供准确的信息，帮助决策者做出科学、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2570853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合理的决策。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420745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3AEF2"/>
                </a:solidFill>
                <a:latin typeface="SimSun"/>
                <a:cs typeface="SimSun"/>
              </a:rPr>
              <a:t>测评质</a:t>
            </a:r>
            <a:r>
              <a:rPr sz="1600">
                <a:solidFill>
                  <a:srgbClr val="43AEF2"/>
                </a:solidFill>
                <a:latin typeface="IFBWOC+MS-UIGothic"/>
                <a:cs typeface="IFBWOC+MS-UIGothic"/>
              </a:rPr>
              <a:t>量是提升</a:t>
            </a:r>
            <a:r>
              <a:rPr sz="1600">
                <a:solidFill>
                  <a:srgbClr val="43AEF2"/>
                </a:solidFill>
                <a:latin typeface="SimSun"/>
                <a:cs typeface="SimSun"/>
              </a:rPr>
              <a:t>组织绩</a:t>
            </a:r>
            <a:r>
              <a:rPr sz="1600">
                <a:solidFill>
                  <a:srgbClr val="43AEF2"/>
                </a:solidFill>
                <a:latin typeface="IFBWOC+MS-UIGothic"/>
                <a:cs typeface="IFBWOC+MS-UIGothic"/>
              </a:rPr>
              <a:t>效的关</a:t>
            </a:r>
            <a:r>
              <a:rPr sz="1600">
                <a:solidFill>
                  <a:srgbClr val="43AEF2"/>
                </a:solidFill>
                <a:latin typeface="SimSun"/>
                <a:cs typeface="SimSun"/>
              </a:rPr>
              <a:t>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389038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高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量的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测评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可以了解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工的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效水平，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性地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制定改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措施，提升整体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效。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083175"/>
            <a:ext cx="374986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3AEF2"/>
                </a:solidFill>
                <a:latin typeface="SimSun"/>
                <a:cs typeface="SimSun"/>
              </a:rPr>
              <a:t>测评质</a:t>
            </a:r>
            <a:r>
              <a:rPr sz="1600">
                <a:solidFill>
                  <a:srgbClr val="43AEF2"/>
                </a:solidFill>
                <a:latin typeface="IFBWOC+MS-UIGothic"/>
                <a:cs typeface="IFBWOC+MS-UIGothic"/>
              </a:rPr>
              <a:t>量是</a:t>
            </a:r>
            <a:r>
              <a:rPr sz="1600">
                <a:solidFill>
                  <a:srgbClr val="43AEF2"/>
                </a:solidFill>
                <a:latin typeface="SimSun"/>
                <a:cs typeface="SimSun"/>
              </a:rPr>
              <a:t>维护组织</a:t>
            </a:r>
            <a:r>
              <a:rPr sz="1600">
                <a:solidFill>
                  <a:srgbClr val="43AEF2"/>
                </a:solidFill>
                <a:latin typeface="IFBWOC+MS-UIGothic"/>
                <a:cs typeface="IFBWOC+MS-UIGothic"/>
              </a:rPr>
              <a:t>形象的重要手段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56487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公正、客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测评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有助于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立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的良好形象，增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对组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的信任和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1C7EBD"/>
                </a:solidFill>
                <a:latin typeface="IFBWOC+MS-UIGothic"/>
                <a:cs typeface="IFBWOC+MS-UIGothic"/>
              </a:rPr>
              <a:t>属感。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测评质</a:t>
            </a:r>
            <a:r>
              <a:rPr sz="3000">
                <a:solidFill>
                  <a:srgbClr val="43AEF2"/>
                </a:solidFill>
                <a:latin typeface="IFBWOC+MS-UIGothic"/>
                <a:cs typeface="IFBWOC+MS-UIGothic"/>
              </a:rPr>
              <a:t>量的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3AEF2"/>
                </a:solidFill>
                <a:latin typeface="IFBWOC+MS-UIGothic"/>
                <a:cs typeface="IFBWOC+MS-UIGothic"/>
              </a:rPr>
              <a:t>估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3AEF2"/>
                </a:solidFill>
                <a:latin typeface="IFBWOC+MS-UIGothic"/>
                <a:cs typeface="IFBWOC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03009" y="2005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信度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96450" y="2005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效度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33645" y="257033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测评结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果的可靠性和一致性程度，即同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一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测评对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象在不同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或不同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条件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下所得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果的一致性程度。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27084" y="257033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测评结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果的真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性和准确性程度，即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评结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果是否真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反映被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测评对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象的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实际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情况。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02679" y="438086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公平性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96755" y="438086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可行性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33645" y="494523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测评过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程是否公正、客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，无歧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视现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象，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确保所有被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测评对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象在相同条件下接受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427084" y="494523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测评过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程是否具有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操作性和可行性，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包括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方法的可操作性、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源投入的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可行性等方面。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IFBWOC+MS-UIGothic"/>
                <a:cs typeface="IFBWOC+MS-UIGothic"/>
              </a:rPr>
              <a:t>数据分析法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1775" y="210756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数据分析法定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71534" y="2123435"/>
            <a:ext cx="2570023" cy="12585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数据分析法的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优势</a:t>
            </a:r>
          </a:p>
          <a:p>
            <a:pPr marL="0" marR="0">
              <a:lnSpc>
                <a:spcPts val="1200"/>
              </a:lnSpc>
              <a:spcBef>
                <a:spcPts val="958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客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地反映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实际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情况，提供量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化的数据支持，有助于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发现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潜在的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问题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85950" y="2419826"/>
            <a:ext cx="257002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过对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大量的数据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行分析，提取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有用的信息，从而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对测评质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量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867150" y="2968466"/>
            <a:ext cx="634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80160" y="3872226"/>
            <a:ext cx="2745283" cy="15390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8580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数据分析法的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43AEF2"/>
                </a:solidFill>
                <a:latin typeface="IFBWOC+MS-UIGothic"/>
                <a:cs typeface="IFBWOC+MS-UIGothic"/>
              </a:rPr>
              <a:t>用</a:t>
            </a:r>
          </a:p>
          <a:p>
            <a:pPr marL="0" marR="0">
              <a:lnSpc>
                <a:spcPts val="1200"/>
              </a:lnSpc>
              <a:spcBef>
                <a:spcPts val="1083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在教育、企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、政府等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领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域中，通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收集和分析数据，了解学生的学</a:t>
            </a:r>
          </a:p>
          <a:p>
            <a:pPr marL="0" marR="0">
              <a:lnSpc>
                <a:spcPts val="1200"/>
              </a:lnSpc>
              <a:spcBef>
                <a:spcPts val="95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习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情况、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员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工的工作表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等，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决</a:t>
            </a:r>
          </a:p>
          <a:p>
            <a:pPr marL="15240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策提供依据。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70519" y="387222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数据分析法的局限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970519" y="4183856"/>
            <a:ext cx="257002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需要大量的数据作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础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，且需要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专业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的分析技能和工具。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专</a:t>
            </a:r>
            <a:r>
              <a:rPr sz="3000">
                <a:solidFill>
                  <a:srgbClr val="43AEF2"/>
                </a:solidFill>
                <a:latin typeface="IFBWOC+MS-UIGothic"/>
                <a:cs typeface="IFBWOC+MS-UIGothic"/>
              </a:rPr>
              <a:t>家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评审</a:t>
            </a:r>
            <a:r>
              <a:rPr sz="3000">
                <a:solidFill>
                  <a:srgbClr val="43AEF2"/>
                </a:solidFill>
                <a:latin typeface="IFBWOC+MS-UIGothic"/>
                <a:cs typeface="IFBWOC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76375" y="2613081"/>
            <a:ext cx="10594381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3AEF2"/>
                </a:solidFill>
                <a:latin typeface="SEBRIA+DMPTNK+MicrosoftYaHei"/>
                <a:cs typeface="SEBRIA+DMPTNK+MicrosoftYaHei"/>
              </a:rPr>
              <a:t>01</a:t>
            </a:r>
            <a:r>
              <a:rPr sz="4950" spc="15350">
                <a:solidFill>
                  <a:srgbClr val="43AEF2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3AEF2"/>
                </a:solidFill>
                <a:latin typeface="SEBRIA+DMPTNK+MicrosoftYaHei"/>
                <a:cs typeface="SEBRIA+DMPTNK+MicrosoftYaHei"/>
              </a:rPr>
              <a:t>02</a:t>
            </a:r>
            <a:r>
              <a:rPr sz="4950" spc="15132">
                <a:solidFill>
                  <a:srgbClr val="43AEF2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3AEF2"/>
                </a:solidFill>
                <a:latin typeface="SEBRIA+DMPTNK+MicrosoftYaHei"/>
                <a:cs typeface="SEBRIA+DMPTNK+MicrosoftYaHei"/>
              </a:rPr>
              <a:t>03</a:t>
            </a:r>
            <a:r>
              <a:rPr sz="4950" spc="15127">
                <a:solidFill>
                  <a:srgbClr val="43AEF2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3AEF2"/>
                </a:solidFill>
                <a:latin typeface="SEBRIA+DMPTNK+MicrosoftYaHei"/>
                <a:cs typeface="SEBRIA+DMPTNK+MicrosoftYaHei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29030" y="37147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专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家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评审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法定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35400" y="371474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专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家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评审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法的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43AEF2"/>
                </a:solidFill>
                <a:latin typeface="IFBWOC+MS-UIGothic"/>
                <a:cs typeface="IFBWOC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55130" y="371474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专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家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评审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法的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70719" y="371474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专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家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评审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法的局限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9469" y="4232751"/>
            <a:ext cx="2278379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由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专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家根据自身的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专业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识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经验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对测评质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量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估。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569334" y="4232751"/>
            <a:ext cx="2335887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在科研、工程、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艺术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领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域中，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由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专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研究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报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告、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设计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方案、</a:t>
            </a:r>
          </a:p>
          <a:p>
            <a:pPr marL="7620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艺术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作品等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评审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给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专</a:t>
            </a:r>
          </a:p>
          <a:p>
            <a:pPr marL="7620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意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见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65265" y="4232751"/>
            <a:ext cx="22195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提供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专业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、深入的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估意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见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，具有一定的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权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威性和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说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服</a:t>
            </a:r>
          </a:p>
          <a:p>
            <a:pPr marL="83820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380855" y="4232751"/>
            <a:ext cx="22195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性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强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，容易受到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专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家个人</a:t>
            </a:r>
          </a:p>
          <a:p>
            <a:pPr marL="3048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经验</a:t>
            </a:r>
            <a:r>
              <a:rPr sz="1200">
                <a:solidFill>
                  <a:srgbClr val="1C7EBD"/>
                </a:solidFill>
                <a:latin typeface="IFBWOC+MS-UIGothic"/>
                <a:cs typeface="IFBWOC+MS-UIGothic"/>
              </a:rPr>
              <a:t>和偏好的影响。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IFBWOC+MS-UIGothic"/>
                <a:cs typeface="IFBWOC+MS-UIGothic"/>
              </a:rPr>
              <a:t>模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拟实验</a:t>
            </a:r>
            <a:r>
              <a:rPr sz="3000">
                <a:solidFill>
                  <a:srgbClr val="43AEF2"/>
                </a:solidFill>
                <a:latin typeface="IFBWOC+MS-UIGothic"/>
                <a:cs typeface="IFBWOC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模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拟实验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法定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模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拟实验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法的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模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拟实际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情境或条件，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对</a:t>
            </a:r>
          </a:p>
          <a:p>
            <a:pPr marL="8572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测评质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量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模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情境，提供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较为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客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估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模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拟实验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法的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43AEF2"/>
                </a:solidFill>
                <a:latin typeface="IFBWOC+MS-UIGothic"/>
                <a:cs typeface="IFBWOC+MS-UIGothic"/>
              </a:rPr>
              <a:t>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07119" y="476440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模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拟实验</a:t>
            </a:r>
            <a:r>
              <a:rPr sz="1550" spc="25">
                <a:solidFill>
                  <a:srgbClr val="43AEF2"/>
                </a:solidFill>
                <a:latin typeface="IFBWOC+MS-UIGothic"/>
                <a:cs typeface="IFBWOC+MS-UIGothic"/>
              </a:rPr>
              <a:t>法的局限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27873" cy="1168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在医学、工程、心理学等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域</a:t>
            </a:r>
          </a:p>
          <a:p>
            <a:pPr marL="0" marR="0">
              <a:lnSpc>
                <a:spcPts val="1350"/>
              </a:lnSpc>
              <a:spcBef>
                <a:spcPts val="595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中，通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模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拟实际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的工作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境、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条件等，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对测评对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象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成本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高，需要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和</a:t>
            </a:r>
          </a:p>
          <a:p>
            <a:pPr marL="15430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1C7EBD"/>
                </a:solidFill>
                <a:latin typeface="IFBWOC+MS-UIGothic"/>
                <a:cs typeface="IFBWOC+MS-UIGothic"/>
              </a:rPr>
              <a:t>地支持。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https://d.book118.com/675014300030011124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PSGPBV+HKHLRU+ArialMT</vt:lpstr>
      <vt:lpstr>Times New Roman</vt:lpstr>
      <vt:lpstr>SimSun</vt:lpstr>
      <vt:lpstr>IFBWOC+MS-UIGothic</vt:lpstr>
      <vt:lpstr>FJMPOU+QWSUWU+MicrosoftYaHei-Bold</vt:lpstr>
      <vt:lpstr>SEBRIA+DMPTNK+MicrosoftYaHei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2024-09-28T07:26:45.281</cp:lastPrinted>
  <dcterms:created xsi:type="dcterms:W3CDTF">2024-09-27T23:26:45Z</dcterms:created>
  <dcterms:modified xsi:type="dcterms:W3CDTF">2024-09-27T23:26:46Z</dcterms:modified>
</cp:coreProperties>
</file>