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95DCA5F-7F47-4C12-A6FB-33906FA40A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A2FA6AC-21BB-4C1E-B7CB-226B2349B6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D4D9592-BAAC-4644-AD82-A6FECD0300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481C0BB-9C36-4A66-BCCE-DE9A16A952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8092345-C74F-42E9-ADC5-25AFCC6779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D986B34-2169-40B2-B1B1-F65FDF8940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EF79E1F-04B3-4112-A4E7-2DA1F1348A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98E72EA-CE78-4BF6-AAA9-6667B2A8F6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3F57C79-1613-41C2-819E-B3C788A64A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9EAC462-6D8A-497D-90C1-7CEC4979BA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8208BDB-1CD1-4BF8-BB29-DAEC37C699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12.jpeg" /><Relationship Id="rId6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7503204023401110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42870" y="1523327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2024年光合细菌菌剂项目建设方案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964250" y="3872880"/>
            <a:ext cx="2257958" cy="39745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汇报人：小无名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293502" y="4349349"/>
            <a:ext cx="3599078" cy="39745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09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项目背景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项目建设内容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建设方案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投资估算与资金筹措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效益分析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风险评估与对策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结论与建议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项目背景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180" b="2180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行业背景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当前，随着环保意识的增强和绿色农业的发展，光合细菌菌剂作为一种环保、高效的生物肥料，在农业领域的应用越来越广泛。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光合细菌菌剂能够提高土壤肥力、促进植物生长，并且具有改善土壤质量、减少化肥和农药使用等优点，对实现农业可持续发展具有重要意义。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目前，光合细菌菌剂市场正处于快速增长阶段，市场需求不断扩大，但供应相对不足，市场空间较大。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然而，市场上存在一些质量不稳定、效果不佳的光合细菌菌剂产品，影响了消费者的信任和市场的健康发展。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市场现状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7167" r="17167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为了满足市场需求，推动光合细菌菌剂产业的健康发展，提高产品质量和效果，本项目应运而生。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本项目的建设不仅有助于推动农业生产的绿色转型，提高农业生产效益，还有利于保护环境、促进可持续发展。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建设原因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项目建设内容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通过本次项目建设，将实现光合细菌菌剂的规模化生产，提高生产效率和产品质量。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实现光合细菌菌剂的规模化生产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本项目将促进光合细菌菌剂在农业、环保等领域的应用，为相关行业带来更大的经济效益和社会效益。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推动光合细菌菌剂的应用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通过本次项目建设，将引进先进的生产技术和设备，提升光合细菌菌剂的技术水平和产品质量。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提升光合细菌菌剂的技术水平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建设目标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375" r="1637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建设研发中心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为了不断提升光合细菌菌剂的技术水平和产品质量，本项目将建设研发中心，开展相关研究和开发工作。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建设年产10万吨光合细菌菌剂生产线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本项目将建设年产10万吨光合细菌菌剂生产线，以满足市场需求。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建设配套设施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为了保障生产线的正常运行，本项目还将建设配套设施，如原料仓库、成品仓库、生产线控制系统等。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建设规模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341061" y="1169291"/>
            <a:ext cx="2281112" cy="2281112"/>
          </a:xfrm>
          <a:prstGeom prst="ellips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6177468" y="1976779"/>
            <a:ext cx="608297" cy="608297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69827" y="2585076"/>
            <a:ext cx="1911789" cy="1911789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156399" y="3235877"/>
            <a:ext cx="738646" cy="610186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905908" y="3792072"/>
            <a:ext cx="1520741" cy="152074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301722" y="4207073"/>
            <a:ext cx="729113" cy="69073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227005" y="4767462"/>
            <a:ext cx="1336080" cy="1336080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633397" y="5196504"/>
            <a:ext cx="523295" cy="477996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35748" y="1306554"/>
            <a:ext cx="4044911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采购设备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035748" y="192455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为了保障生产线的正常运行，本项目将采购先进的生产设备，如发酵罐、提取设备、干燥设备等。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035748" y="3522491"/>
            <a:ext cx="3952667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开展研发工作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035748" y="4140488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本项目将开展光合细菌菌剂的相关研究和开发工作，不断提升技术水平和产品质量。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0539" y="4596774"/>
            <a:ext cx="369398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培训人员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61981" y="521477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为了确保生产线的正常运行和管理，本项目将培训专业的技术人员和管理人员。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92947" y="2524256"/>
            <a:ext cx="3741824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建设生产线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89125" y="3142253"/>
            <a:ext cx="344564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本项目将建设年产10万吨光合细菌菌剂生产线，包括菌种选育、发酵、提取、干燥等环节。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建设内容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建设方案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883977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包装储存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883977" y="4727993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将合格的菌剂进行包装，并选择适宜的储存条件，以保证其活性。</a:t>
            </a:r>
          </a:p>
        </p:txBody>
      </p:sp>
      <p:sp>
        <p:nvSpPr>
          <p:cNvPr id="4" name="Freeform 4"/>
          <p:cNvSpPr/>
          <p:nvPr/>
        </p:nvSpPr>
        <p:spPr>
          <a:xfrm>
            <a:off x="90957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38331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84110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0206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49434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3952140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31648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605381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06317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4268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77164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817420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935371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82744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0285243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755784" y="1326066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质量检测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55784" y="1852616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对制备好的菌剂进行质量检测，确保其有效性。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85608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菌剂制备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85608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将扩增后的菌体与适量的载体混合，制备成光合细菌菌剂。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13234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菌种筛选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13234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从自然环境中筛选出具有优良性能的光合细菌菌种。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488463" y="1338258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菌种扩大培养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488463" y="1852616"/>
            <a:ext cx="2733675" cy="1390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将筛选出的菌种在适宜的条件下进行扩大培养，获得大量菌体。</a:t>
            </a:r>
          </a:p>
        </p:txBody>
      </p:sp>
      <p:cxnSp>
        <p:nvCxnSpPr>
          <p:cNvPr id="27" name="Connector 27"/>
          <p:cNvCxnSpPr/>
          <p:nvPr/>
        </p:nvCxnSpPr>
        <p:spPr>
          <a:xfrm flipH="1" flipV="1">
            <a:off x="1820468" y="2574173"/>
            <a:ext cx="0" cy="970187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1716131" y="3695836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777091" y="375679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1449074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640033" y="2043387"/>
            <a:ext cx="356542" cy="35654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2" name="Connector 32"/>
          <p:cNvCxnSpPr/>
          <p:nvPr/>
        </p:nvCxnSpPr>
        <p:spPr>
          <a:xfrm flipH="1" flipV="1">
            <a:off x="6061516" y="2590940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3" name="AutoShape 33"/>
          <p:cNvSpPr/>
          <p:nvPr/>
        </p:nvSpPr>
        <p:spPr>
          <a:xfrm>
            <a:off x="5957179" y="3676027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018139" y="373698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 flipH="1" flipV="1">
            <a:off x="10265608" y="2571732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6" name="AutoShape 36"/>
          <p:cNvSpPr/>
          <p:nvPr/>
        </p:nvSpPr>
        <p:spPr>
          <a:xfrm>
            <a:off x="10161272" y="3681204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10222231" y="3742164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07718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9" name="Connector 39"/>
          <p:cNvCxnSpPr/>
          <p:nvPr/>
        </p:nvCxnSpPr>
        <p:spPr>
          <a:xfrm flipH="1" flipV="1">
            <a:off x="3943694" y="3835635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0" name="AutoShape 40"/>
          <p:cNvSpPr/>
          <p:nvPr/>
        </p:nvSpPr>
        <p:spPr>
          <a:xfrm>
            <a:off x="3833953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3894913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2" name="Connector 42"/>
          <p:cNvCxnSpPr/>
          <p:nvPr/>
        </p:nvCxnSpPr>
        <p:spPr>
          <a:xfrm flipH="1" flipV="1">
            <a:off x="8191601" y="3822284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3" name="AutoShape 43"/>
          <p:cNvSpPr/>
          <p:nvPr/>
        </p:nvSpPr>
        <p:spPr>
          <a:xfrm>
            <a:off x="8081859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8142819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3560108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820207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5856595" y="2003865"/>
            <a:ext cx="452190" cy="45219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9900600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10075821" y="2040441"/>
            <a:ext cx="383872" cy="38387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3785185" y="5283154"/>
            <a:ext cx="355388" cy="355388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7917111" y="5228967"/>
            <a:ext cx="409575" cy="409575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工艺流程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2999626"/>
            <a:ext cx="12192000" cy="2994303"/>
          </a:xfrm>
          <a:custGeom>
            <a:rect l="l" t="t" r="r" b="b"/>
            <a:pathLst>
              <a:path w="3906440" h="959406">
                <a:moveTo>
                  <a:pt x="3906441" y="0"/>
                </a:moveTo>
                <a:cubicBezTo>
                  <a:pt x="3906441" y="0"/>
                  <a:pt x="3440259" y="420722"/>
                  <a:pt x="2248734" y="702350"/>
                </a:cubicBezTo>
                <a:cubicBezTo>
                  <a:pt x="1358146" y="912852"/>
                  <a:pt x="0" y="918924"/>
                  <a:pt x="0" y="918924"/>
                </a:cubicBezTo>
                <a:lnTo>
                  <a:pt x="0" y="959406"/>
                </a:lnTo>
                <a:cubicBezTo>
                  <a:pt x="0" y="959406"/>
                  <a:pt x="1563345" y="913864"/>
                  <a:pt x="2248734" y="759023"/>
                </a:cubicBezTo>
                <a:cubicBezTo>
                  <a:pt x="3467219" y="483751"/>
                  <a:pt x="3906441" y="141684"/>
                  <a:pt x="3906441" y="141684"/>
                </a:cubicBezTo>
                <a:lnTo>
                  <a:pt x="3906441" y="0"/>
                </a:lnTo>
                <a:close/>
              </a:path>
            </a:pathLst>
          </a:cu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34600" y="5805199"/>
            <a:ext cx="188731" cy="188731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2899431" y="5710833"/>
            <a:ext cx="188731" cy="188731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999059" y="5427737"/>
            <a:ext cx="283096" cy="283096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7204880" y="5038512"/>
            <a:ext cx="283096" cy="283096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406737" y="4300183"/>
            <a:ext cx="393189" cy="393189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8" name="Connector 8"/>
          <p:cNvCxnSpPr/>
          <p:nvPr/>
        </p:nvCxnSpPr>
        <p:spPr>
          <a:xfrm flipH="1">
            <a:off x="713700" y="3236486"/>
            <a:ext cx="0" cy="2276186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9" name="Group 9"/>
          <p:cNvGrpSpPr/>
          <p:nvPr/>
        </p:nvGrpSpPr>
        <p:grpSpPr>
          <a:xfrm>
            <a:off x="5221195" y="2558712"/>
            <a:ext cx="2095500" cy="1627035"/>
            <a:chOff x="5221195" y="2558712"/>
            <a:chExt cx="2095500" cy="1627035"/>
          </a:xfrm>
        </p:grpSpPr>
        <p:sp>
          <p:nvSpPr>
            <p:cNvPr id="10" name="TextBox 10"/>
            <p:cNvSpPr txBox="1"/>
            <p:nvPr/>
          </p:nvSpPr>
          <p:spPr>
            <a:xfrm>
              <a:off x="5221195" y="2558712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菌剂制备设备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221195" y="2928447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如混合器、干燥机等设备，用于制备光合细菌菌剂。</a:t>
              </a:r>
            </a:p>
          </p:txBody>
        </p:sp>
      </p:grpSp>
      <p:cxnSp>
        <p:nvCxnSpPr>
          <p:cNvPr id="12" name="Connector 12"/>
          <p:cNvCxnSpPr/>
          <p:nvPr/>
        </p:nvCxnSpPr>
        <p:spPr>
          <a:xfrm flipH="1">
            <a:off x="2993796" y="2915292"/>
            <a:ext cx="0" cy="2264768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3" name="Connector 13"/>
          <p:cNvCxnSpPr/>
          <p:nvPr/>
        </p:nvCxnSpPr>
        <p:spPr>
          <a:xfrm flipH="1">
            <a:off x="5189375" y="2671457"/>
            <a:ext cx="0" cy="2264768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4" name="Connector 14"/>
          <p:cNvCxnSpPr/>
          <p:nvPr/>
        </p:nvCxnSpPr>
        <p:spPr>
          <a:xfrm flipH="1">
            <a:off x="7346428" y="2084183"/>
            <a:ext cx="0" cy="2264768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5" name="Connector 15"/>
          <p:cNvCxnSpPr/>
          <p:nvPr/>
        </p:nvCxnSpPr>
        <p:spPr>
          <a:xfrm flipH="1">
            <a:off x="9603332" y="1096542"/>
            <a:ext cx="0" cy="2264768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Freeform 16"/>
          <p:cNvSpPr/>
          <p:nvPr/>
        </p:nvSpPr>
        <p:spPr>
          <a:xfrm>
            <a:off x="542293" y="6131193"/>
            <a:ext cx="373344" cy="373344"/>
          </a:xfrm>
          <a:custGeom>
            <a:rect l="l" t="t" r="r" b="b"/>
            <a:pathLst>
              <a:path w="304800" h="304800">
                <a:moveTo>
                  <a:pt x="130883" y="184766"/>
                </a:moveTo>
                <a:lnTo>
                  <a:pt x="35557" y="89516"/>
                </a:lnTo>
                <a:cubicBezTo>
                  <a:pt x="-11849" y="144323"/>
                  <a:pt x="-11849" y="225219"/>
                  <a:pt x="35557" y="280016"/>
                </a:cubicBezTo>
                <a:lnTo>
                  <a:pt x="130883" y="184766"/>
                </a:lnTo>
                <a:close/>
                <a:moveTo>
                  <a:pt x="190510" y="39605"/>
                </a:moveTo>
                <a:lnTo>
                  <a:pt x="190510" y="179108"/>
                </a:lnTo>
                <a:lnTo>
                  <a:pt x="91907" y="277749"/>
                </a:lnTo>
                <a:cubicBezTo>
                  <a:pt x="114081" y="294303"/>
                  <a:pt x="141018" y="304800"/>
                  <a:pt x="170783" y="304800"/>
                </a:cubicBezTo>
                <a:cubicBezTo>
                  <a:pt x="244821" y="304800"/>
                  <a:pt x="304800" y="244897"/>
                  <a:pt x="304800" y="170888"/>
                </a:cubicBezTo>
                <a:cubicBezTo>
                  <a:pt x="304810" y="103661"/>
                  <a:pt x="254965" y="49187"/>
                  <a:pt x="190510" y="39605"/>
                </a:cubicBezTo>
                <a:close/>
                <a:moveTo>
                  <a:pt x="152400" y="152552"/>
                </a:moveTo>
                <a:lnTo>
                  <a:pt x="152400" y="0"/>
                </a:lnTo>
                <a:cubicBezTo>
                  <a:pt x="110881" y="2572"/>
                  <a:pt x="73371" y="18459"/>
                  <a:pt x="43082" y="43215"/>
                </a:cubicBezTo>
                <a:lnTo>
                  <a:pt x="152400" y="152552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2815760" y="6056840"/>
            <a:ext cx="356071" cy="356071"/>
          </a:xfrm>
          <a:custGeom>
            <a:rect l="l" t="t" r="r" b="b"/>
            <a:pathLst>
              <a:path w="304800" h="304800"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99060" y="137160"/>
                </a:moveTo>
                <a:cubicBezTo>
                  <a:pt x="111681" y="137160"/>
                  <a:pt x="121920" y="126921"/>
                  <a:pt x="121920" y="114300"/>
                </a:cubicBezTo>
                <a:cubicBezTo>
                  <a:pt x="121920" y="101679"/>
                  <a:pt x="111681" y="91440"/>
                  <a:pt x="99060" y="91440"/>
                </a:cubicBezTo>
                <a:lnTo>
                  <a:pt x="99060" y="91440"/>
                </a:lnTo>
                <a:cubicBezTo>
                  <a:pt x="86439" y="91440"/>
                  <a:pt x="76200" y="101679"/>
                  <a:pt x="76200" y="114300"/>
                </a:cubicBezTo>
                <a:cubicBezTo>
                  <a:pt x="76200" y="126921"/>
                  <a:pt x="86439" y="137160"/>
                  <a:pt x="99060" y="137160"/>
                </a:cubicBezTo>
                <a:lnTo>
                  <a:pt x="99060" y="137160"/>
                </a:lnTo>
                <a:close/>
                <a:moveTo>
                  <a:pt x="205740" y="137160"/>
                </a:moveTo>
                <a:cubicBezTo>
                  <a:pt x="218361" y="137160"/>
                  <a:pt x="228600" y="126921"/>
                  <a:pt x="228600" y="114300"/>
                </a:cubicBezTo>
                <a:cubicBezTo>
                  <a:pt x="228600" y="101679"/>
                  <a:pt x="218361" y="91440"/>
                  <a:pt x="205740" y="91440"/>
                </a:cubicBezTo>
                <a:lnTo>
                  <a:pt x="205740" y="91440"/>
                </a:lnTo>
                <a:cubicBezTo>
                  <a:pt x="193119" y="91440"/>
                  <a:pt x="182880" y="101679"/>
                  <a:pt x="182880" y="114300"/>
                </a:cubicBezTo>
                <a:cubicBezTo>
                  <a:pt x="182880" y="126921"/>
                  <a:pt x="193119" y="137160"/>
                  <a:pt x="205740" y="137160"/>
                </a:cubicBezTo>
                <a:lnTo>
                  <a:pt x="205740" y="137160"/>
                </a:lnTo>
                <a:close/>
                <a:moveTo>
                  <a:pt x="238658" y="182880"/>
                </a:moveTo>
                <a:lnTo>
                  <a:pt x="66142" y="182880"/>
                </a:lnTo>
                <a:cubicBezTo>
                  <a:pt x="79038" y="218770"/>
                  <a:pt x="112776" y="243973"/>
                  <a:pt x="152400" y="243973"/>
                </a:cubicBezTo>
                <a:cubicBezTo>
                  <a:pt x="192024" y="243973"/>
                  <a:pt x="225762" y="218770"/>
                  <a:pt x="238458" y="183518"/>
                </a:cubicBezTo>
                <a:lnTo>
                  <a:pt x="238658" y="18288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4944051" y="5862988"/>
            <a:ext cx="411257" cy="411257"/>
          </a:xfrm>
          <a:custGeom>
            <a:rect l="l" t="t" r="r" b="b"/>
            <a:pathLst>
              <a:path w="304800" h="304800">
                <a:moveTo>
                  <a:pt x="152400" y="0"/>
                </a:moveTo>
                <a:cubicBezTo>
                  <a:pt x="68237" y="0"/>
                  <a:pt x="0" y="68237"/>
                  <a:pt x="0" y="152400"/>
                </a:cubicBezTo>
                <a:cubicBezTo>
                  <a:pt x="0" y="236563"/>
                  <a:pt x="68237" y="304800"/>
                  <a:pt x="152400" y="304800"/>
                </a:cubicBezTo>
                <a:cubicBezTo>
                  <a:pt x="236563" y="304800"/>
                  <a:pt x="304800" y="236563"/>
                  <a:pt x="304800" y="152400"/>
                </a:cubicBezTo>
                <a:cubicBezTo>
                  <a:pt x="304800" y="68237"/>
                  <a:pt x="236563" y="0"/>
                  <a:pt x="152400" y="0"/>
                </a:cubicBezTo>
                <a:close/>
                <a:moveTo>
                  <a:pt x="128778" y="222723"/>
                </a:moveTo>
                <a:lnTo>
                  <a:pt x="58655" y="152591"/>
                </a:lnTo>
                <a:lnTo>
                  <a:pt x="85592" y="125654"/>
                </a:lnTo>
                <a:lnTo>
                  <a:pt x="128768" y="168850"/>
                </a:lnTo>
                <a:lnTo>
                  <a:pt x="220370" y="77248"/>
                </a:lnTo>
                <a:lnTo>
                  <a:pt x="247307" y="104184"/>
                </a:lnTo>
                <a:lnTo>
                  <a:pt x="128778" y="222723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7160112" y="5465972"/>
            <a:ext cx="421401" cy="421401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9431121" y="4890685"/>
            <a:ext cx="393189" cy="393189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1" name="Group 21"/>
          <p:cNvGrpSpPr/>
          <p:nvPr/>
        </p:nvGrpSpPr>
        <p:grpSpPr>
          <a:xfrm>
            <a:off x="829278" y="3169358"/>
            <a:ext cx="2095500" cy="1627035"/>
            <a:chOff x="829278" y="3169358"/>
            <a:chExt cx="2095500" cy="1627035"/>
          </a:xfrm>
        </p:grpSpPr>
        <p:sp>
          <p:nvSpPr>
            <p:cNvPr id="22" name="TextBox 22"/>
            <p:cNvSpPr txBox="1"/>
            <p:nvPr/>
          </p:nvSpPr>
          <p:spPr>
            <a:xfrm>
              <a:off x="829278" y="3169358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菌种筛选设备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829278" y="3539093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包括摇床、显微镜等设备，用于筛选具有优良性能的菌种。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2993796" y="2858559"/>
            <a:ext cx="2095500" cy="1627035"/>
            <a:chOff x="2993796" y="2858559"/>
            <a:chExt cx="2095500" cy="1627035"/>
          </a:xfrm>
        </p:grpSpPr>
        <p:sp>
          <p:nvSpPr>
            <p:cNvPr id="25" name="TextBox 25"/>
            <p:cNvSpPr txBox="1"/>
            <p:nvPr/>
          </p:nvSpPr>
          <p:spPr>
            <a:xfrm>
              <a:off x="2993796" y="2858559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菌种扩大培养设备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2993796" y="3228294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如发酵罐等设备，用于扩增菌种。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7443964" y="1853208"/>
            <a:ext cx="2095500" cy="1627035"/>
            <a:chOff x="7443964" y="1853208"/>
            <a:chExt cx="2095500" cy="1627035"/>
          </a:xfrm>
        </p:grpSpPr>
        <p:sp>
          <p:nvSpPr>
            <p:cNvPr id="28" name="TextBox 28"/>
            <p:cNvSpPr txBox="1"/>
            <p:nvPr/>
          </p:nvSpPr>
          <p:spPr>
            <a:xfrm>
              <a:off x="7443964" y="1853208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质量检测设备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7443964" y="2222943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如显微镜、分光光度计等设备，用于检测菌剂的质量。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9712443" y="988925"/>
            <a:ext cx="2095500" cy="1627034"/>
            <a:chOff x="9712443" y="988925"/>
            <a:chExt cx="2095500" cy="1627034"/>
          </a:xfrm>
        </p:grpSpPr>
        <p:sp>
          <p:nvSpPr>
            <p:cNvPr id="31" name="TextBox 31"/>
            <p:cNvSpPr txBox="1"/>
            <p:nvPr/>
          </p:nvSpPr>
          <p:spPr>
            <a:xfrm>
              <a:off x="9712443" y="988925"/>
              <a:ext cx="2095500" cy="3429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15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包装储存设备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9712443" y="1358659"/>
              <a:ext cx="1971675" cy="1257300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如封口机、仓库等设备，用于包装和储存菌剂。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4" name="AutoShape 3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TextBox 5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设备选型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生产区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办公区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仓储区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辅助区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厂区布局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6589" r="16589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6589" r="16589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16589" r="16589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16589" r="16589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用于菌种筛选、扩大培养、菌剂制备和质量检测等生产活动。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用于行政办公、研发和技术支持等办公活动。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用于储存原材料、半成品和成品等物资。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包括员工休息室、卫生间等辅助设施区域。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https://d.book118.com/675032040234011103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93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2024-09-13T03:01:30.347</cp:lastPrinted>
  <dcterms:created xsi:type="dcterms:W3CDTF">2024-09-12T19:01:30Z</dcterms:created>
  <dcterms:modified xsi:type="dcterms:W3CDTF">2024-09-12T19:01:32Z</dcterms:modified>
</cp:coreProperties>
</file>