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5351A-1077-4CBF-AB2F-6413E596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541A2-3305-4F1E-A01F-3EE67EB1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4B95E-5AA7-4113-8C4B-EA88B538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4D0CE-CE6B-4E00-8600-3BB382DD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AC843-A1E4-4644-9444-F76120D2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EA4B7-47B2-4397-BBDE-46776A11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33907-C6BB-40FB-8229-1106915B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5D7FE-6354-46B0-9C8D-D1DC3C36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DA922-AAEB-4313-ABF8-F45746CC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6617A-A3CB-462D-8308-366A421C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2D5B-BB29-4813-8372-AB500B8A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0103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贫血护理诊断大全PPT\n## 1.贫血的基本概念与分类\n### 1.1贫血的定义与发病机制\n### 1.2贫血的分类及其特点\n### 1.3贫血的病因学分析\n## 2.贫血的临床表现与诊断\n### 2.1贫血的常见症状与体征\n### 2.2贫血的实验室诊断方法\n### 2.3贫血的临床诊断与鉴别诊断\n## 3.贫血的治疗与护理原则\n### 3.1贫血的一般治疗措施\n### 3.2贫血的药物治疗与护理\n### 3.3贫血的特殊治疗与护理\n## 4.缺铁性贫血的诊断与护理\n### 4.1缺铁性贫血的发病机制与病因\n### 4.2缺铁性贫血的临床表现与诊断\n### 4.3缺铁性贫血的治疗与护理措施\n## 5.再生障碍性贫血的诊断与护理\n### 5.1再生障碍性贫血的发病机制与病因\n### 5.2再生障碍性贫血的临床表现与诊断\n### 5.3再生障碍性贫血的治疗与护理措施\n## 6.溶血性贫血的诊断与护理\n### 6.1溶血性贫血的发病机制与病因\n### 6.2溶血性贫血的临床表现与诊断\n### 6.3溶血性贫血的治疗与护理措施\n## 7.巨幼细胞性贫血的诊断与护理\n### 7.1巨幼细胞性贫血的发病机制与病因\n### 7.2巨幼细胞性贫血的临床表现与诊断\n### 7.3巨幼细胞性贫血的治疗与护理措施\n## 8.贫血患者的生活指导与健康教育\n### 8.1贫血患者的饮食指导与营养补充\n### 8.2贫血患者的运动指导与康复\n### 8.3贫血患者的心理指导与调适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贫血护理诊断大全PPT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贫血的基本概念与分类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贫血是指外周血单位容积中血红蛋白浓度、红细胞数量或红细胞压积低于正常范围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血红蛋白浓度低于正常范围：男性低于120g/L，女性低于110g/L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红细胞数量低于正常范围：男性低于4.5×10^12/L，女性低于4.0×10^12/L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红细胞压积低于正常范围：男性低于0.40，女性低于0.37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贫血的发病机制主要包括以下几个方面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红细胞生成减少：如骨髓造血功能减退、再生障碍性贫血等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红细胞破坏过多：如溶血性贫血、自身免疫性贫血等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红细胞丢失过多：如外伤性失血、消化道出血等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贫血的定义与发病机制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缺铁性贫血：由于铁摄入不足或吸收障碍导致红细胞生成减少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再生障碍性贫血：由于骨髓造血功能减退导致红细胞生成减少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溶血性贫血：由于红细胞破坏过多导致贫血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巨幼细胞性贫血：由于叶酸或维生素B12缺乏导致红细胞生成异常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其他贫血：如遗传性贫血、慢性病性贫血等</a:t>
                </a:r>
                <a:endParaRPr/>
              </a:p>
            </p:txBody>
          </p:sp>
          <p:sp>
            <p:nvSpPr>
              <p:cNvPr id="32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贫血的分类主要根据病因和发病机制进行</a:t>
                </a:r>
                <a:endParaRPr/>
              </a:p>
            </p:txBody>
          </p:sp>
          <p:sp>
            <p:nvSpPr>
              <p:cNvPr id="32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缺铁性贫血：表现为小细胞性贫血，血清铁蛋白降低，铁剂治疗有效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再生障碍性贫血：表现为全血细胞减少，骨髓检查可见造血功能低下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溶血性贫血：表现为溶血性黄疸、血红蛋白尿等症状，血清胆红素升高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巨幼细胞性贫血：表现为大细胞性贫血，血清叶酸或维生素B12降低，补充相应维生素治疗有效</a:t>
                </a:r>
                <a:endParaRPr/>
              </a:p>
            </p:txBody>
          </p:sp>
          <p:sp>
            <p:nvSpPr>
              <p:cNvPr id="33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各类贫血的特点</a:t>
                </a:r>
                <a:endParaRPr/>
              </a:p>
            </p:txBody>
          </p:sp>
          <p:sp>
            <p:nvSpPr>
              <p:cNvPr id="33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贫血的病因学分析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3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贫血的病因多种多样，主要包括以下几个方面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营养因素：如缺铁、缺叶酸、缺维生素B12等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遗传因素：如地中海贫血、遗传性球形红细胞增多症等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免疫因素：如自身免疫性贫血、药物性贫血等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疾病因素：如肾病性贫血、癌症性贫血等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外伤因素：如外伤性失血、手术失血等</a:t>
            </a:r>
            <a:endParaRPr/>
          </a:p>
        </p:txBody>
      </p:sp>
      <p:cxnSp>
        <p:nvCxnSpPr>
          <p:cNvPr id="33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贫血的临床表现与诊断</a:t>
            </a:r>
            <a:endParaRPr/>
          </a:p>
        </p:txBody>
      </p:sp>
      <p:sp>
        <p:nvSpPr>
          <p:cNvPr id="3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贫血的常见症状包括以下几个方面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乏力：表现为全身无力、精神不振、运动耐受下降等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皮肤黏膜苍白：如面部、口唇、指甲床等部位颜色苍白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心悸：表现为心跳加快、心慌等症状，严重时可出现心力衰竭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头晕、头痛：由于贫血导致脑部供血不足引起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食欲减退：由于胃肠道缺氧引起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贫血的体征主要包括以下几个方面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心率加快：安静时心率超过100次/分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呼吸急促：呼吸频率超过24次/分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肝脏肿大：脾脏也可肿大，严重时可出现腹水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皮肤黏膜出血：如皮肤瘀点、鼻出血、牙龈出血等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贫血的实验室诊断方法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6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贫血的实验室诊断方法主要包括以下几个方面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血常规检查：测定血红蛋白浓度、红细胞数量、红细胞压积等指标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骨髓检查：了解骨髓造血功能，诊断再生障碍性贫血、骨髓增生异常综合征等疾病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铁代谢检查：测定血清铁蛋白、血清铁、总铁结合力等指标，诊断缺铁性贫血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叶酸和维生素B12检查：测定血清叶酸、维生素B12水平，诊断巨幼细胞性贫血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溶血性贫血相关检查：如血红蛋白电泳、红细胞脆性试验等，诊断溶血性贫血</a:t>
            </a:r>
            <a:endParaRPr/>
          </a:p>
        </p:txBody>
      </p:sp>
      <p:cxnSp>
        <p:nvCxnSpPr>
          <p:cNvPr id="36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病史：了解患者的饮食习惯、既往疾病、家族史等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症状和体征：如乏力、皮肤黏膜苍白、心悸等症状，以及心率加快、呼吸急促等体征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实验室检查：根据血常规、骨髓检查、铁代谢检查等结果进行诊断</a:t>
                </a:r>
                <a:endParaRPr/>
              </a:p>
            </p:txBody>
          </p:sp>
          <p:sp>
            <p:nvSpPr>
              <p:cNvPr id="3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贫血的临床诊断主要根据病史、症状、体征和实验室检查进行</a:t>
                </a:r>
                <a:endParaRPr/>
              </a:p>
            </p:txBody>
          </p:sp>
          <p:sp>
            <p:nvSpPr>
              <p:cNvPr id="3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缺铁性贫血与地中海贫血：地中海贫血患者血清铁蛋白正常，缺铁性贫血患者血清铁蛋白降低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再生障碍性贫血与骨髓增生异常综合征：骨髓增生异常综合征患者骨髓涂片可见病态造血，再生障碍性贫血患者骨髓涂片可见造血功能低下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溶血性贫血与自身免疫性贫血：自身免疫性贫血患者血清中存在自身抗体，溶血性贫血患者血清胆红素升高</a:t>
                </a:r>
                <a:endParaRPr/>
              </a:p>
            </p:txBody>
          </p:sp>
          <p:sp>
            <p:nvSpPr>
              <p:cNvPr id="3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贫血的鉴别诊断主要包括以下几个方面</a:t>
                </a:r>
                <a:endParaRPr/>
              </a:p>
            </p:txBody>
          </p:sp>
          <p:sp>
            <p:nvSpPr>
              <p:cNvPr id="3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贫血的临床诊断与鉴别诊断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贫血的治疗与护理原则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贫血的一般治疗措施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贫血的一般治疗措施主要包括以下几个方面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改善饮食：增加富含铁、叶酸、维生素B12的食物摄入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适当休息：避免剧烈运动，减轻心脏负担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预防感染：加强免疫力，避免感染的发生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补充氧气：对于严重贫血患者，可给予吸氧治疗，改善缺氧症状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贫血的药物治疗主要包括以下几个方面</a:t>
                </a:r>
                <a:endParaRPr/>
              </a:p>
            </p:txBody>
          </p:sp>
          <p:sp>
            <p:nvSpPr>
              <p:cNvPr id="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铁剂治疗：对于缺铁性贫血患者，可给予口服铁剂或静脉注射铁剂治疗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叶酸和维生素B12治疗：对于巨幼细胞性贫血患者，可给予口服叶酸或维生素B12治疗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免疫抑制剂治疗：对于自身免疫性贫血患者，可给予免疫抑制剂治疗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输血治疗：对于严重贫血患者，可给予输血治疗，迅速提高血红蛋白水平</a:t>
                </a:r>
                <a:endParaRPr/>
              </a:p>
            </p:txBody>
          </p:sp>
          <p:sp>
            <p:nvSpPr>
              <p:cNvPr id="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药物治疗期间的护理主要包括以下几个方面</a:t>
                </a:r>
                <a:endParaRPr/>
              </a:p>
            </p:txBody>
          </p:sp>
          <p:sp>
            <p:nvSpPr>
              <p:cNvPr id="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观察药物反应：注意观察患者对药物的反应，如出现过敏反应等，及时报告医生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合理调整药物剂量：根据患者的病情和药物反应，合理调整药物剂量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定期复查：定期进行血常规检查，了解治疗效果</a:t>
                </a:r>
                <a:endParaRPr/>
              </a:p>
            </p:txBody>
          </p:sp>
          <p:sp>
            <p:nvSpPr>
              <p:cNvPr id="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贫血的特殊治疗主要包括以下几个方面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骨髓移植：对于再生障碍性贫血患者，可行骨髓移植治疗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脾切除术：对于脾功能亢进导致的贫血患者，可行脾切除术治疗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红细胞生成刺激剂治疗：对于骨髓增生异常综合征等患者，可使用红细胞生成刺激剂治疗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特殊治疗期间的护理主要包括以下几个方面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观察手术并发症：注意观察手术并发症，如感染、出血等，及时报告医生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预防感染：加强免疫力，避免感染的发生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康复指导：指导患者进行适当的康复锻炼，促进身体恢复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贫血的特殊治疗与护理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缺铁性贫血的诊断与护理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铁摄入不足：如长期素食、孕妇哺乳期等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铁吸收障碍：如消化道疾病、长期服用抑制铁吸收的药物等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铁丢失过多：如月经量过多、慢性失血等</a:t>
                </a:r>
                <a:endParaRPr/>
              </a:p>
            </p:txBody>
          </p:sp>
          <p:sp>
            <p:nvSpPr>
              <p:cNvPr id="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缺铁性贫血的发病机制主要包括以下几个方面</a:t>
                </a:r>
                <a:endParaRPr/>
              </a:p>
            </p:txBody>
          </p:sp>
          <p:sp>
            <p:nvSpPr>
              <p:cNvPr id="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营养因素：如缺铁、缺叶酸、缺维生素B12等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遗传因素：如地中海贫血、遗传性球形红细胞增多症等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免疫因素：如自身免疫性贫血、药物性贫血等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疾病因素：如肾病性贫血、癌症性贫血等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外伤因素：如外伤性失血、手术失血等</a:t>
                </a:r>
                <a:endParaRPr/>
              </a:p>
            </p:txBody>
          </p:sp>
          <p:sp>
            <p:nvSpPr>
              <p:cNvPr id="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缺铁性贫血的病因主要包括以下几个方面</a:t>
                </a:r>
                <a:endParaRPr/>
              </a:p>
            </p:txBody>
          </p:sp>
          <p:sp>
            <p:nvSpPr>
              <p:cNvPr id="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乏力：表现为全身无力、精神不振、运动耐受下降等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皮肤黏膜苍白：如面部、口唇、指甲床等部位颜色苍白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心悸：表现为心跳加快、心慌等症状，严重时可出现心力衰竭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头晕、头痛：由于贫血导致脑部供血不足引起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食欲减退：由于胃肠道缺氧引起</a:t>
                </a:r>
                <a:endParaRPr/>
              </a:p>
            </p:txBody>
          </p:sp>
          <p:sp>
            <p:nvSpPr>
              <p:cNvPr id="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缺铁性贫血的临床表现主要包括以下几个方面</a:t>
                </a:r>
                <a:endParaRPr/>
              </a:p>
            </p:txBody>
          </p:sp>
          <p:sp>
            <p:nvSpPr>
              <p:cNvPr id="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病史：了解患者的饮食习惯、既往疾病、家族史等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症状和体征：如乏力、皮肤黏膜苍白、心悸等症状，以及心率加快、呼吸急促等体征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实验室检查：根据血常规、骨髓检查、铁代谢检查等结果进行诊断</a:t>
                </a:r>
                <a:endParaRPr/>
              </a:p>
            </p:txBody>
          </p:sp>
          <p:sp>
            <p:nvSpPr>
              <p:cNvPr id="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缺铁性贫血的诊断主要根据病史、症状、体征和实验室检查进行</a:t>
                </a:r>
                <a:endParaRPr/>
              </a:p>
            </p:txBody>
          </p:sp>
          <p:sp>
            <p:nvSpPr>
              <p:cNvPr id="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缺铁性贫血的治疗主要包括以下几个方面</a:t>
                </a:r>
                <a:endParaRPr/>
              </a:p>
            </p:txBody>
          </p:sp>
          <p:sp>
            <p:nvSpPr>
              <p:cNvPr id="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铁剂治疗：对于缺铁性贫血患者，可给予口服铁剂或静脉注射铁剂治疗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改善饮食：增加富含铁、叶酸、维生素B12的食物摄入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预防感染：加强免疫力，避免感染的发生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补充氧气：对于严重贫血患者，可给予吸氧治疗，改善缺氧症状</a:t>
                </a:r>
                <a:endParaRPr/>
              </a:p>
            </p:txBody>
          </p:sp>
          <p:sp>
            <p:nvSpPr>
              <p:cNvPr id="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护理措施主要包括以下几个方面</a:t>
                </a:r>
                <a:endParaRPr/>
              </a:p>
            </p:txBody>
          </p:sp>
          <p:sp>
            <p:nvSpPr>
              <p:cNvPr id="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观察药物反应：注意观察患者对药物的反应，如出现过敏反应等，及时报告医生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合理调整药物剂量：根据患者的病情和药物反应，合理调整药物剂量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定期复查：定期进行血常规检查，了解治疗效果</a:t>
                </a:r>
                <a:endParaRPr/>
              </a:p>
            </p:txBody>
          </p:sp>
          <p:sp>
            <p:nvSpPr>
              <p:cNvPr id="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缺铁性贫血的治疗与护理措施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https://d.book118.com/675101032231011104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贫血护理诊断大全PPT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2024-09-14T12:49:29.487</cp:lastPrinted>
  <dcterms:created xsi:type="dcterms:W3CDTF">2024-09-14T04:49:29Z</dcterms:created>
  <dcterms:modified xsi:type="dcterms:W3CDTF">2024-09-14T04:49:31Z</dcterms:modified>
</cp:coreProperties>
</file>