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VNPCLO+MS-UIGothic"/>
      <p:regular r:id="rId20"/>
    </p:embeddedFont>
    <p:embeddedFont>
      <p:font typeface="SWICWG+FDRIIU+ArialMT"/>
      <p:regular r:id="rId21"/>
    </p:embeddedFont>
    <p:embeddedFont>
      <p:font typeface="USNDJN+DAHCDW+MicrosoftYaHei-Bold"/>
      <p:regular r:id="rId22"/>
    </p:embeddedFont>
    <p:embeddedFont>
      <p:font typeface="NSHAKA+UWDAFB+MicrosoftYaHei"/>
      <p:regular r:id="rId23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font" Target="fonts/font4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5644DC-CFBF-4082-8FE6-8BF579603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C63D1F-6C4F-4CC7-AD0A-5FFD4C0ED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9133F6-B2E1-4B30-960F-CD38864FF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14CE16-77F3-4F08-BC05-4008728D1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91391F-6045-410C-BDD0-2476C2D26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088D7A-A72F-41AE-B47D-F652952DC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2F6397-1875-43E7-BC7C-71386658F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7C2D18-9860-4665-8726-9E146144A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62795E-F814-4882-AFA7-9037ED148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FF40BD-1E86-4DB1-8E17-D231A267C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D1956E-9CA4-427C-BD89-2C4449A43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11211021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6635" y="1797204"/>
            <a:ext cx="6893033" cy="35274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27DFF4"/>
                </a:solidFill>
                <a:latin typeface="VNPCLO+MS-UIGothic"/>
                <a:cs typeface="VNPCLO+MS-UIGothic"/>
              </a:rPr>
              <a:t>自然</a:t>
            </a:r>
            <a:r>
              <a:rPr sz="5150" spc="25">
                <a:solidFill>
                  <a:srgbClr val="27DFF4"/>
                </a:solidFill>
                <a:latin typeface="SimSun"/>
                <a:cs typeface="SimSun"/>
              </a:rPr>
              <a:t>资</a:t>
            </a:r>
            <a:r>
              <a:rPr sz="5150" spc="20">
                <a:solidFill>
                  <a:srgbClr val="27DFF4"/>
                </a:solidFill>
                <a:latin typeface="VNPCLO+MS-UIGothic"/>
                <a:cs typeface="VNPCLO+MS-UIGothic"/>
              </a:rPr>
              <a:t>源</a:t>
            </a:r>
            <a:r>
              <a:rPr sz="5150" spc="25">
                <a:solidFill>
                  <a:srgbClr val="27DFF4"/>
                </a:solidFill>
                <a:latin typeface="SimSun"/>
                <a:cs typeface="SimSun"/>
              </a:rPr>
              <a:t>领</a:t>
            </a:r>
            <a:r>
              <a:rPr sz="5150" spc="25">
                <a:solidFill>
                  <a:srgbClr val="27DFF4"/>
                </a:solidFill>
                <a:latin typeface="VNPCLO+MS-UIGothic"/>
                <a:cs typeface="VNPCLO+MS-UIGothic"/>
              </a:rPr>
              <a:t>域数据建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27DFF4"/>
                </a:solidFill>
                <a:latin typeface="SimSun"/>
                <a:cs typeface="SimSun"/>
              </a:rPr>
              <a:t>设</a:t>
            </a:r>
            <a:r>
              <a:rPr sz="5150" spc="25">
                <a:solidFill>
                  <a:srgbClr val="27DFF4"/>
                </a:solidFill>
                <a:latin typeface="VNPCLO+MS-UIGothic"/>
                <a:cs typeface="VNPCLO+MS-UIGothic"/>
              </a:rPr>
              <a:t>若干</a:t>
            </a:r>
            <a:r>
              <a:rPr sz="5150" spc="23">
                <a:solidFill>
                  <a:srgbClr val="27DFF4"/>
                </a:solidFill>
                <a:latin typeface="SimSun"/>
                <a:cs typeface="SimSun"/>
              </a:rPr>
              <a:t>问题</a:t>
            </a:r>
            <a:r>
              <a:rPr sz="5150" spc="25">
                <a:solidFill>
                  <a:srgbClr val="27DFF4"/>
                </a:solidFill>
                <a:latin typeface="VNPCLO+MS-UIGothic"/>
                <a:cs typeface="VNPCLO+MS-UIGothic"/>
              </a:rPr>
              <a:t>研究</a:t>
            </a:r>
            <a:r>
              <a:rPr sz="5150" spc="25">
                <a:solidFill>
                  <a:srgbClr val="27DFF4"/>
                </a:solidFill>
                <a:latin typeface="SimSun"/>
                <a:cs typeface="SimSun"/>
              </a:rPr>
              <a:t>护</a:t>
            </a:r>
            <a:r>
              <a:rPr sz="5150">
                <a:solidFill>
                  <a:srgbClr val="27DFF4"/>
                </a:solidFill>
                <a:latin typeface="VNPCLO+MS-UIGothic"/>
                <a:cs typeface="VNPCLO+MS-UIGothic"/>
              </a:rPr>
              <a:t>理</a:t>
            </a:r>
          </a:p>
          <a:p>
            <a:pPr marL="0" marR="0">
              <a:lnSpc>
                <a:spcPts val="5150"/>
              </a:lnSpc>
              <a:spcBef>
                <a:spcPts val="2249"/>
              </a:spcBef>
              <a:spcAft>
                <a:spcPct val="0"/>
              </a:spcAft>
            </a:pPr>
            <a:r>
              <a:rPr sz="5150" spc="25">
                <a:solidFill>
                  <a:srgbClr val="27DFF4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27DFF4"/>
                </a:solidFill>
                <a:latin typeface="VNPCLO+MS-UIGothic"/>
                <a:cs typeface="VNPCLO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5841941" cy="29780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SWICWG+FDRIIU+ArialMT"/>
                <a:cs typeface="SWICWG+FDRIIU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VNPCLO+MS-UIGothic"/>
                <a:cs typeface="VNPCLO+MS-UIGothic"/>
              </a:rPr>
              <a:t>自然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资</a:t>
            </a:r>
            <a:r>
              <a:rPr sz="2400">
                <a:solidFill>
                  <a:srgbClr val="00B6FF"/>
                </a:solidFill>
                <a:latin typeface="VNPCLO+MS-UIGothic"/>
                <a:cs typeface="VNPCLO+MS-UIGothic"/>
              </a:rPr>
              <a:t>源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领</a:t>
            </a:r>
            <a:r>
              <a:rPr sz="2400">
                <a:solidFill>
                  <a:srgbClr val="00B6FF"/>
                </a:solidFill>
                <a:latin typeface="VNPCLO+MS-UIGothic"/>
                <a:cs typeface="VNPCLO+MS-UIGothic"/>
              </a:rPr>
              <a:t>域数据建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设</a:t>
            </a:r>
            <a:r>
              <a:rPr sz="2400">
                <a:solidFill>
                  <a:srgbClr val="00B6FF"/>
                </a:solidFill>
                <a:latin typeface="VNPCLO+MS-UIGothic"/>
                <a:cs typeface="VNPCLO+MS-UIGothic"/>
              </a:rPr>
              <a:t>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SWICWG+FDRIIU+ArialMT"/>
                <a:cs typeface="SWICWG+FDRIIU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VNPCLO+MS-UIGothic"/>
                <a:cs typeface="VNPCLO+MS-UIGothic"/>
              </a:rPr>
              <a:t>自然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资</a:t>
            </a:r>
            <a:r>
              <a:rPr sz="2400">
                <a:solidFill>
                  <a:srgbClr val="00B6FF"/>
                </a:solidFill>
                <a:latin typeface="VNPCLO+MS-UIGothic"/>
                <a:cs typeface="VNPCLO+MS-UIGothic"/>
              </a:rPr>
              <a:t>源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领</a:t>
            </a:r>
            <a:r>
              <a:rPr sz="2400">
                <a:solidFill>
                  <a:srgbClr val="00B6FF"/>
                </a:solidFill>
                <a:latin typeface="VNPCLO+MS-UIGothic"/>
                <a:cs typeface="VNPCLO+MS-UIGothic"/>
              </a:rPr>
              <a:t>域数据建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设</a:t>
            </a:r>
            <a:r>
              <a:rPr sz="2400">
                <a:solidFill>
                  <a:srgbClr val="00B6FF"/>
                </a:solidFill>
                <a:latin typeface="VNPCLO+MS-UIGothic"/>
                <a:cs typeface="VNPCLO+MS-UIGothic"/>
              </a:rPr>
              <a:t>的若干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问题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SWICWG+FDRIIU+ArialMT"/>
                <a:cs typeface="SWICWG+FDRIIU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VNPCLO+MS-UIGothic"/>
                <a:cs typeface="VNPCLO+MS-UIGothic"/>
              </a:rPr>
              <a:t>自然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资</a:t>
            </a:r>
            <a:r>
              <a:rPr sz="2400">
                <a:solidFill>
                  <a:srgbClr val="00B6FF"/>
                </a:solidFill>
                <a:latin typeface="VNPCLO+MS-UIGothic"/>
                <a:cs typeface="VNPCLO+MS-UIGothic"/>
              </a:rPr>
              <a:t>源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领</a:t>
            </a:r>
            <a:r>
              <a:rPr sz="2400">
                <a:solidFill>
                  <a:srgbClr val="00B6FF"/>
                </a:solidFill>
                <a:latin typeface="VNPCLO+MS-UIGothic"/>
                <a:cs typeface="VNPCLO+MS-UIGothic"/>
              </a:rPr>
              <a:t>域数据建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设</a:t>
            </a:r>
            <a:r>
              <a:rPr sz="2400">
                <a:solidFill>
                  <a:srgbClr val="00B6FF"/>
                </a:solidFill>
                <a:latin typeface="VNPCLO+MS-UIGothic"/>
                <a:cs typeface="VNPCLO+MS-UIGothic"/>
              </a:rPr>
              <a:t>的管理和政策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SWICWG+FDRIIU+ArialMT"/>
                <a:cs typeface="SWICWG+FDRIIU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VNPCLO+MS-UIGothic"/>
                <a:cs typeface="VNPCLO+MS-UIGothic"/>
              </a:rPr>
              <a:t>自然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资</a:t>
            </a:r>
            <a:r>
              <a:rPr sz="2400">
                <a:solidFill>
                  <a:srgbClr val="00B6FF"/>
                </a:solidFill>
                <a:latin typeface="VNPCLO+MS-UIGothic"/>
                <a:cs typeface="VNPCLO+MS-UIGothic"/>
              </a:rPr>
              <a:t>源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领</a:t>
            </a:r>
            <a:r>
              <a:rPr sz="2400">
                <a:solidFill>
                  <a:srgbClr val="00B6FF"/>
                </a:solidFill>
                <a:latin typeface="VNPCLO+MS-UIGothic"/>
                <a:cs typeface="VNPCLO+MS-UIGothic"/>
              </a:rPr>
              <a:t>域数据建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设</a:t>
            </a:r>
            <a:r>
              <a:rPr sz="2400">
                <a:solidFill>
                  <a:srgbClr val="00B6FF"/>
                </a:solidFill>
                <a:latin typeface="VNPCLO+MS-UIGothic"/>
                <a:cs typeface="VNPCLO+MS-UIGothic"/>
              </a:rPr>
              <a:t>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B6FF"/>
                </a:solidFill>
                <a:latin typeface="VNPCLO+MS-UIGothic"/>
                <a:cs typeface="VNPCLO+MS-UIGothic"/>
              </a:rPr>
              <a:t>践与案例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SWICWG+FDRIIU+ArialMT"/>
                <a:cs typeface="SWICWG+FDRIIU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结论</a:t>
            </a:r>
            <a:r>
              <a:rPr sz="2400">
                <a:solidFill>
                  <a:srgbClr val="00B6FF"/>
                </a:solidFill>
                <a:latin typeface="VNPCLO+MS-UIGothic"/>
                <a:cs typeface="VNPCLO+MS-UIGothic"/>
              </a:rPr>
              <a:t>与展望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VNPCLO+MS-UIGothic"/>
                <a:cs typeface="VNPCLO+MS-UIGothic"/>
              </a:rPr>
              <a:t>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9B5F6"/>
                </a:solidFill>
                <a:latin typeface="USNDJN+DAHCDW+MicrosoftYaHei-Bold"/>
                <a:cs typeface="USNDJN+DAHCDW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USNDJN+DAHCDW+MicrosoftYaHei-Bold"/>
                <a:cs typeface="USNDJN+DAHCDW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669983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7DFF4"/>
                </a:solidFill>
                <a:latin typeface="VNPCLO+MS-UIGothic"/>
                <a:cs typeface="VNPCLO+MS-UIGothic"/>
              </a:rPr>
              <a:t>自然</a:t>
            </a:r>
            <a:r>
              <a:rPr sz="3800" spc="27">
                <a:solidFill>
                  <a:srgbClr val="27DFF4"/>
                </a:solidFill>
                <a:latin typeface="SimSun"/>
                <a:cs typeface="SimSun"/>
              </a:rPr>
              <a:t>资</a:t>
            </a:r>
            <a:r>
              <a:rPr sz="3800" spc="23">
                <a:solidFill>
                  <a:srgbClr val="27DFF4"/>
                </a:solidFill>
                <a:latin typeface="VNPCLO+MS-UIGothic"/>
                <a:cs typeface="VNPCLO+MS-UIGothic"/>
              </a:rPr>
              <a:t>源</a:t>
            </a:r>
            <a:r>
              <a:rPr sz="3800" spc="27">
                <a:solidFill>
                  <a:srgbClr val="27DFF4"/>
                </a:solidFill>
                <a:latin typeface="SimSun"/>
                <a:cs typeface="SimSun"/>
              </a:rPr>
              <a:t>领</a:t>
            </a:r>
            <a:r>
              <a:rPr sz="3800" spc="25">
                <a:solidFill>
                  <a:srgbClr val="27DFF4"/>
                </a:solidFill>
                <a:latin typeface="VNPCLO+MS-UIGothic"/>
                <a:cs typeface="VNPCLO+MS-UIGothic"/>
              </a:rPr>
              <a:t>域数据建</a:t>
            </a:r>
            <a:r>
              <a:rPr sz="3800" spc="27">
                <a:solidFill>
                  <a:srgbClr val="27DFF4"/>
                </a:solidFill>
                <a:latin typeface="SimSun"/>
                <a:cs typeface="SimSun"/>
              </a:rPr>
              <a:t>设</a:t>
            </a:r>
            <a:r>
              <a:rPr sz="3800" spc="23">
                <a:solidFill>
                  <a:srgbClr val="27DFF4"/>
                </a:solidFill>
                <a:latin typeface="VNPCLO+MS-UIGothic"/>
                <a:cs typeface="VNPCLO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NPCLO+MS-UIGothic"/>
                <a:cs typeface="VNPCLO+MS-UIGothic"/>
              </a:rPr>
              <a:t>数据建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设</a:t>
            </a:r>
            <a:r>
              <a:rPr sz="3000">
                <a:solidFill>
                  <a:srgbClr val="00B6FF"/>
                </a:solidFill>
                <a:latin typeface="VNPCLO+MS-UIGothic"/>
                <a:cs typeface="VNPCLO+MS-UIGothic"/>
              </a:rPr>
              <a:t>的概念和重要性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6FF"/>
                </a:solidFill>
                <a:latin typeface="VNPCLO+MS-UIGothic"/>
                <a:cs typeface="VNPCLO+MS-UIGothic"/>
              </a:rPr>
              <a:t>概念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VNPCLO+MS-UIGothic"/>
                <a:cs typeface="VNPCLO+MS-UIGothic"/>
              </a:rPr>
              <a:t>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NPCLO+MS-UIGothic"/>
                <a:cs typeface="VNPCLO+MS-UIGothic"/>
              </a:rPr>
              <a:t>自然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资</a:t>
            </a:r>
            <a:r>
              <a:rPr sz="3000">
                <a:solidFill>
                  <a:srgbClr val="00B6FF"/>
                </a:solidFill>
                <a:latin typeface="VNPCLO+MS-UIGothic"/>
                <a:cs typeface="VNPCLO+MS-UIGothic"/>
              </a:rPr>
              <a:t>源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领</a:t>
            </a:r>
            <a:r>
              <a:rPr sz="3000">
                <a:solidFill>
                  <a:srgbClr val="00B6FF"/>
                </a:solidFill>
                <a:latin typeface="VNPCLO+MS-UIGothic"/>
                <a:cs typeface="VNPCLO+MS-UIGothic"/>
              </a:rPr>
              <a:t>域数据的特点和分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89077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FFFF"/>
                </a:solidFill>
                <a:latin typeface="VNPCLO+MS-UIGothic"/>
                <a:cs typeface="VNPCLO+MS-UIGothic"/>
              </a:rPr>
              <a:t>特点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51388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NPCLO+MS-UIGothic"/>
                <a:cs typeface="VNPCLO+MS-UIGothic"/>
              </a:rPr>
              <a:t>自然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FFF"/>
                </a:solidFill>
                <a:latin typeface="VNPCLO+MS-UIGothic"/>
                <a:cs typeface="VNPCLO+MS-UIGothic"/>
              </a:rPr>
              <a:t>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FFF"/>
                </a:solidFill>
                <a:latin typeface="VNPCLO+MS-UIGothic"/>
                <a:cs typeface="VNPCLO+MS-UIGothic"/>
              </a:rPr>
              <a:t>域数据具有空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VNPCLO+MS-UIGothic"/>
                <a:cs typeface="VNPCLO+MS-UIGothic"/>
              </a:rPr>
              <a:t>性、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VNPCLO+MS-UIGothic"/>
                <a:cs typeface="VNPCLO+MS-UIGothic"/>
              </a:rPr>
              <a:t>序性、多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FFF"/>
                </a:solidFill>
                <a:latin typeface="VNPCLO+MS-UIGothic"/>
                <a:cs typeface="VNPCLO+MS-UIGothic"/>
              </a:rPr>
              <a:t>性和不确定性等特点。空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VNPCLO+MS-UIGothic"/>
                <a:cs typeface="VNPCLO+MS-UIGothic"/>
              </a:rPr>
              <a:t>性是指数据具有地理坐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VNPCLO+MS-UIGothic"/>
                <a:cs typeface="VNPCLO+MS-UIGothic"/>
              </a:rPr>
              <a:t>和空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VNPCLO+MS-UIGothic"/>
                <a:cs typeface="VNPCLO+MS-UIGothic"/>
              </a:rPr>
              <a:t>分布特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NPCLO+MS-UIGothic"/>
                <a:cs typeface="VNPCLO+MS-UIGothic"/>
              </a:rPr>
              <a:t>征；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VNPCLO+MS-UIGothic"/>
                <a:cs typeface="VNPCLO+MS-UIGothic"/>
              </a:rPr>
              <a:t>序性是指数据随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FFFFF"/>
                </a:solidFill>
                <a:latin typeface="VNPCLO+MS-UIGothic"/>
                <a:cs typeface="VNPCLO+MS-UIGothic"/>
              </a:rPr>
              <a:t>和空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VNPCLO+MS-UIGothic"/>
                <a:cs typeface="VNPCLO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VNPCLO+MS-UIGothic"/>
                <a:cs typeface="VNPCLO+MS-UIGothic"/>
              </a:rPr>
              <a:t>化而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VNPCLO+MS-UIGothic"/>
                <a:cs typeface="VNPCLO+MS-UIGothic"/>
              </a:rPr>
              <a:t>化；多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FFF"/>
                </a:solidFill>
                <a:latin typeface="VNPCLO+MS-UIGothic"/>
                <a:cs typeface="VNPCLO+MS-UIGothic"/>
              </a:rPr>
              <a:t>性是指数据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VNPCLO+MS-UIGothic"/>
                <a:cs typeface="VNPCLO+MS-UIGothic"/>
              </a:rPr>
              <a:t>型多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FFF"/>
                </a:solidFill>
                <a:latin typeface="VNPCLO+MS-UIGothic"/>
                <a:cs typeface="VNPCLO+MS-UIGothic"/>
              </a:rPr>
              <a:t>，包括数字、文字、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FFFFFF"/>
                </a:solidFill>
                <a:latin typeface="VNPCLO+MS-UIGothic"/>
                <a:cs typeface="VNPCLO+MS-UIGothic"/>
              </a:rPr>
              <a:t>像、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视频</a:t>
            </a:r>
            <a:r>
              <a:rPr sz="1500">
                <a:solidFill>
                  <a:srgbClr val="FFFFFF"/>
                </a:solidFill>
                <a:latin typeface="VNPCLO+MS-UIGothic"/>
                <a:cs typeface="VNPCLO+MS-UIGothic"/>
              </a:rPr>
              <a:t>等多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NPCLO+MS-UIGothic"/>
                <a:cs typeface="VNPCLO+MS-UIGothic"/>
              </a:rPr>
              <a:t>种形式；不确定性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FFFFF"/>
                </a:solidFill>
                <a:latin typeface="VNPCLO+MS-UIGothic"/>
                <a:cs typeface="VNPCLO+MS-UIGothic"/>
              </a:rPr>
              <a:t>指数据的精度和可靠性存在差异。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6FF"/>
                </a:solidFill>
                <a:latin typeface="VNPCLO+MS-UIGothic"/>
                <a:cs typeface="VNPCLO+MS-UIGothic"/>
              </a:rPr>
              <a:t>分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1388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VNPCLO+MS-UIGothic"/>
                <a:cs typeface="VNPCLO+MS-UIGothic"/>
              </a:rPr>
              <a:t>根据不同的分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类标</a:t>
            </a:r>
            <a:r>
              <a:rPr sz="1500">
                <a:solidFill>
                  <a:srgbClr val="005B80"/>
                </a:solidFill>
                <a:latin typeface="VNPCLO+MS-UIGothic"/>
                <a:cs typeface="VNPCLO+MS-UIGothic"/>
              </a:rPr>
              <a:t>准，自然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5B80"/>
                </a:solidFill>
                <a:latin typeface="VNPCLO+MS-UIGothic"/>
                <a:cs typeface="VNPCLO+MS-UIGothic"/>
              </a:rPr>
              <a:t>源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5B80"/>
                </a:solidFill>
                <a:latin typeface="VNPCLO+MS-UIGothic"/>
                <a:cs typeface="VNPCLO+MS-UIGothic"/>
              </a:rPr>
              <a:t>域数据可以分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5B80"/>
                </a:solidFill>
                <a:latin typeface="VNPCLO+MS-UIGothic"/>
                <a:cs typeface="VNPCLO+MS-UIGothic"/>
              </a:rPr>
              <a:t>多种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5B80"/>
                </a:solidFill>
                <a:latin typeface="VNPCLO+MS-UIGothic"/>
                <a:cs typeface="VNPCLO+MS-UIGothic"/>
              </a:rPr>
              <a:t>型。按数据来源可分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5B80"/>
                </a:solidFill>
                <a:latin typeface="VNPCLO+MS-UIGothic"/>
                <a:cs typeface="VNPCLO+MS-UIGothic"/>
              </a:rPr>
              <a:t>基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005B80"/>
                </a:solidFill>
                <a:latin typeface="VNPCLO+MS-UIGothic"/>
                <a:cs typeface="VNPCLO+MS-UIGothic"/>
              </a:rPr>
              <a:t>地理数据、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卫</a:t>
            </a:r>
            <a:r>
              <a:rPr sz="1500">
                <a:solidFill>
                  <a:srgbClr val="005B80"/>
                </a:solidFill>
                <a:latin typeface="VNPCLO+MS-UIGothic"/>
                <a:cs typeface="VNPCLO+MS-UIGothic"/>
              </a:rPr>
              <a:t>星遥感数据、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5B80"/>
                </a:solidFill>
                <a:latin typeface="VNPCLO+MS-UIGothic"/>
                <a:cs typeface="VNPCLO+MS-UIGothic"/>
              </a:rPr>
              <a:t>地勘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查</a:t>
            </a:r>
            <a:r>
              <a:rPr sz="1500">
                <a:solidFill>
                  <a:srgbClr val="005B80"/>
                </a:solidFill>
                <a:latin typeface="VNPCLO+MS-UIGothic"/>
                <a:cs typeface="VNPCLO+MS-UIGothic"/>
              </a:rPr>
              <a:t>数据等；按数据内容可分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5B80"/>
                </a:solidFill>
                <a:latin typeface="VNPCLO+MS-UIGothic"/>
                <a:cs typeface="VNPCLO+MS-UIGothic"/>
              </a:rPr>
              <a:t>土地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5B80"/>
                </a:solidFill>
                <a:latin typeface="VNPCLO+MS-UIGothic"/>
                <a:cs typeface="VNPCLO+MS-UIGothic"/>
              </a:rPr>
              <a:t>源数据、水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5B80"/>
                </a:solidFill>
                <a:latin typeface="VNPCLO+MS-UIGothic"/>
                <a:cs typeface="VNPCLO+MS-UIGothic"/>
              </a:rPr>
              <a:t>源数据、森林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5B80"/>
                </a:solidFill>
                <a:latin typeface="VNPCLO+MS-UIGothic"/>
                <a:cs typeface="VNPCLO+MS-UIGothic"/>
              </a:rPr>
              <a:t>源数据等；按数据形式可分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5B80"/>
                </a:solidFill>
                <a:latin typeface="VNPCLO+MS-UIGothic"/>
                <a:cs typeface="VNPCLO+MS-UIGothic"/>
              </a:rPr>
              <a:t>矢量数据、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栅</a:t>
            </a:r>
            <a:r>
              <a:rPr sz="1500">
                <a:solidFill>
                  <a:srgbClr val="005B80"/>
                </a:solidFill>
                <a:latin typeface="VNPCLO+MS-UIGothic"/>
                <a:cs typeface="VNPCLO+MS-UIGothic"/>
              </a:rPr>
              <a:t>格数据、三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5B80"/>
                </a:solidFill>
                <a:latin typeface="VNPCLO+MS-UIGothic"/>
                <a:cs typeface="VNPCLO+MS-UIGothic"/>
              </a:rPr>
              <a:t>模型数据等。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NPCLO+MS-UIGothic"/>
                <a:cs typeface="VNPCLO+MS-UIGothic"/>
              </a:rPr>
              <a:t>数据建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设</a:t>
            </a:r>
            <a:r>
              <a:rPr sz="3000">
                <a:solidFill>
                  <a:srgbClr val="00B6FF"/>
                </a:solidFill>
                <a:latin typeface="VNPCLO+MS-UIGothic"/>
                <a:cs typeface="VNPCLO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VNPCLO+MS-UIGothic"/>
                <a:cs typeface="VNPCLO+MS-UIGothic"/>
              </a:rPr>
              <a:t>展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B6FF"/>
                </a:solidFill>
                <a:latin typeface="VNPCLO+MS-UIGothic"/>
                <a:cs typeface="VNPCLO+MS-UIGothic"/>
              </a:rPr>
              <a:t>程和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41755" y="1479958"/>
            <a:ext cx="111442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FFFF"/>
                </a:solidFill>
                <a:latin typeface="VNPCLO+MS-UIGothic"/>
                <a:cs typeface="VNPCLO+MS-UIGothic"/>
              </a:rPr>
              <a:t>要点一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99275" y="1494563"/>
            <a:ext cx="111442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FFFF"/>
                </a:solidFill>
                <a:latin typeface="VNPCLO+MS-UIGothic"/>
                <a:cs typeface="VNPCLO+MS-UIGothic"/>
              </a:rPr>
              <a:t>要点二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51255" y="224833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300" spc="25">
                <a:solidFill>
                  <a:srgbClr val="00B6FF"/>
                </a:solidFill>
                <a:latin typeface="VNPCLO+MS-UIGothic"/>
                <a:cs typeface="VNPCLO+MS-UIGothic"/>
              </a:rPr>
              <a:t>展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2300">
                <a:solidFill>
                  <a:srgbClr val="00B6FF"/>
                </a:solidFill>
                <a:latin typeface="VNPCLO+MS-UIGothic"/>
                <a:cs typeface="VNPCLO+MS-UIGothic"/>
              </a:rPr>
              <a:t>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657340" y="224833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51255" y="3491083"/>
            <a:ext cx="492918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NPCLO+MS-UIGothic"/>
                <a:cs typeface="VNPCLO+MS-UIGothic"/>
              </a:rPr>
              <a:t>自然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VNPCLO+MS-UIGothic"/>
                <a:cs typeface="VNPCLO+MS-UIGothic"/>
              </a:rPr>
              <a:t>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FFFFFF"/>
                </a:solidFill>
                <a:latin typeface="VNPCLO+MS-UIGothic"/>
                <a:cs typeface="VNPCLO+MS-UIGothic"/>
              </a:rPr>
              <a:t>域的数据建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设经历</a:t>
            </a:r>
            <a:r>
              <a:rPr sz="1350">
                <a:solidFill>
                  <a:srgbClr val="FFFFFF"/>
                </a:solidFill>
                <a:latin typeface="VNPCLO+MS-UIGothic"/>
                <a:cs typeface="VNPCLO+MS-UIGothic"/>
              </a:rPr>
              <a:t>了从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传统</a:t>
            </a:r>
            <a:r>
              <a:rPr sz="1350">
                <a:solidFill>
                  <a:srgbClr val="FFFFFF"/>
                </a:solidFill>
                <a:latin typeface="VNPCLO+MS-UIGothic"/>
                <a:cs typeface="VNPCLO+MS-UIGothic"/>
              </a:rPr>
              <a:t>的手工整理到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VNPCLO+MS-UIGothic"/>
                <a:cs typeface="VNPCLO+MS-UIGothic"/>
              </a:rPr>
              <a:t>算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NPCLO+MS-UIGothic"/>
                <a:cs typeface="VNPCLO+MS-UIGothic"/>
              </a:rPr>
              <a:t>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辅</a:t>
            </a:r>
            <a:r>
              <a:rPr sz="1350">
                <a:solidFill>
                  <a:srgbClr val="FFFFFF"/>
                </a:solidFill>
                <a:latin typeface="VNPCLO+MS-UIGothic"/>
                <a:cs typeface="VNPCLO+MS-UIGothic"/>
              </a:rPr>
              <a:t>助整理，从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FFFFFF"/>
                </a:solidFill>
                <a:latin typeface="VNPCLO+MS-UIGothic"/>
                <a:cs typeface="VNPCLO+MS-UIGothic"/>
              </a:rPr>
              <a:t>一的数据存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储</a:t>
            </a:r>
            <a:r>
              <a:rPr sz="1350">
                <a:solidFill>
                  <a:srgbClr val="FFFFFF"/>
                </a:solidFill>
                <a:latin typeface="VNPCLO+MS-UIGothic"/>
                <a:cs typeface="VNPCLO+MS-UIGothic"/>
              </a:rPr>
              <a:t>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综</a:t>
            </a:r>
            <a:r>
              <a:rPr sz="1350">
                <a:solidFill>
                  <a:srgbClr val="FFFFFF"/>
                </a:solidFill>
                <a:latin typeface="VNPCLO+MS-UIGothic"/>
                <a:cs typeface="VNPCLO+MS-UIGothic"/>
              </a:rPr>
              <a:t>合的数据管理，从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简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FFFFFF"/>
                </a:solidFill>
                <a:latin typeface="VNPCLO+MS-UIGothic"/>
                <a:cs typeface="VNPCLO+MS-UIGothic"/>
              </a:rPr>
              <a:t>的数据分析到复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杂</a:t>
            </a:r>
            <a:r>
              <a:rPr sz="1350">
                <a:solidFill>
                  <a:srgbClr val="FFFFFF"/>
                </a:solidFill>
                <a:latin typeface="VNPCLO+MS-UIGothic"/>
                <a:cs typeface="VNPCLO+MS-UIGothic"/>
              </a:rPr>
              <a:t>的数据挖掘等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阶</a:t>
            </a:r>
            <a:r>
              <a:rPr sz="1350">
                <a:solidFill>
                  <a:srgbClr val="FFFFFF"/>
                </a:solidFill>
                <a:latin typeface="VNPCLO+MS-UIGothic"/>
                <a:cs typeface="VNPCLO+MS-UIGothic"/>
              </a:rPr>
              <a:t>段。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671944" y="3491083"/>
            <a:ext cx="4961535" cy="19716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NPCLO+MS-UIGothic"/>
                <a:cs typeface="VNPCLO+MS-UIGothic"/>
              </a:rPr>
              <a:t>未来，自然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VNPCLO+MS-UIGothic"/>
                <a:cs typeface="VNPCLO+MS-UIGothic"/>
              </a:rPr>
              <a:t>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FFFFFF"/>
                </a:solidFill>
                <a:latin typeface="VNPCLO+MS-UIGothic"/>
                <a:cs typeface="VNPCLO+MS-UIGothic"/>
              </a:rPr>
              <a:t>域的数据建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FFFFFF"/>
                </a:solidFill>
                <a:latin typeface="VNPCLO+MS-UIGothic"/>
                <a:cs typeface="VNPCLO+MS-UIGothic"/>
              </a:rPr>
              <a:t>将朝着以下几个方向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VNPCLO+MS-UIGothic"/>
                <a:cs typeface="VNPCLO+MS-UIGothic"/>
              </a:rPr>
              <a:t>展：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NPCLO+MS-UIGothic"/>
                <a:cs typeface="VNPCLO+MS-UIGothic"/>
              </a:rPr>
              <a:t>一是数据的全面覆盖和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动态</a:t>
            </a:r>
            <a:r>
              <a:rPr sz="1350">
                <a:solidFill>
                  <a:srgbClr val="FFFFFF"/>
                </a:solidFill>
                <a:latin typeface="VNPCLO+MS-UIGothic"/>
                <a:cs typeface="VNPCLO+MS-UIGothic"/>
              </a:rPr>
              <a:t>更新，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FFFFFF"/>
                </a:solidFill>
                <a:latin typeface="VNPCLO+MS-UIGothic"/>
                <a:cs typeface="VNPCLO+MS-UIGothic"/>
              </a:rPr>
              <a:t>数据的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实时获</a:t>
            </a:r>
            <a:r>
              <a:rPr sz="1350">
                <a:solidFill>
                  <a:srgbClr val="FFFFFF"/>
                </a:solidFill>
                <a:latin typeface="VNPCLO+MS-UIGothic"/>
                <a:cs typeface="VNPCLO+MS-UIGothic"/>
              </a:rPr>
              <a:t>取和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FFFFFF"/>
                </a:solidFill>
                <a:latin typeface="VNPCLO+MS-UIGothic"/>
                <a:cs typeface="VNPCLO+MS-UIGothic"/>
              </a:rPr>
              <a:t>理；二是数据的深度整合和共享，提高数据的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综</a:t>
            </a:r>
            <a:r>
              <a:rPr sz="1350">
                <a:solidFill>
                  <a:srgbClr val="FFFFFF"/>
                </a:solidFill>
                <a:latin typeface="VNPCLO+MS-UIGothic"/>
                <a:cs typeface="VNPCLO+MS-UIGothic"/>
              </a:rPr>
              <a:t>合利用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NPCLO+MS-UIGothic"/>
                <a:cs typeface="VNPCLO+MS-UIGothic"/>
              </a:rPr>
              <a:t>效率；三是数据的智能化分析和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VNPCLO+MS-UIGothic"/>
                <a:cs typeface="VNPCLO+MS-UIGothic"/>
              </a:rPr>
              <a:t>用，推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VNPCLO+MS-UIGothic"/>
                <a:cs typeface="VNPCLO+MS-UIGothic"/>
              </a:rPr>
              <a:t>数据的科技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创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NPCLO+MS-UIGothic"/>
                <a:cs typeface="VNPCLO+MS-UIGothic"/>
              </a:rPr>
              <a:t>新和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VNPCLO+MS-UIGothic"/>
                <a:cs typeface="VNPCLO+MS-UIGothic"/>
              </a:rPr>
              <a:t>用拓展；四是数据的法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VNPCLO+MS-UIGothic"/>
                <a:cs typeface="VNPCLO+MS-UIGothic"/>
              </a:rPr>
              <a:t>制度和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VNPCLO+MS-UIGothic"/>
                <a:cs typeface="VNPCLO+MS-UIGothic"/>
              </a:rPr>
              <a:t>准体系不断完善，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NPCLO+MS-UIGothic"/>
                <a:cs typeface="VNPCLO+MS-UIGothic"/>
              </a:rPr>
              <a:t>保障数据的安全和合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VNPCLO+MS-UIGothic"/>
                <a:cs typeface="VNPCLO+MS-UIGothic"/>
              </a:rPr>
              <a:t>使用。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USNDJN+DAHCDW+MicrosoftYaHei-Bold"/>
                <a:cs typeface="USNDJN+DAHCDW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8375908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7DFF4"/>
                </a:solidFill>
                <a:latin typeface="VNPCLO+MS-UIGothic"/>
                <a:cs typeface="VNPCLO+MS-UIGothic"/>
              </a:rPr>
              <a:t>自然</a:t>
            </a:r>
            <a:r>
              <a:rPr sz="3800" spc="27">
                <a:solidFill>
                  <a:srgbClr val="27DFF4"/>
                </a:solidFill>
                <a:latin typeface="SimSun"/>
                <a:cs typeface="SimSun"/>
              </a:rPr>
              <a:t>资</a:t>
            </a:r>
            <a:r>
              <a:rPr sz="3800" spc="23">
                <a:solidFill>
                  <a:srgbClr val="27DFF4"/>
                </a:solidFill>
                <a:latin typeface="VNPCLO+MS-UIGothic"/>
                <a:cs typeface="VNPCLO+MS-UIGothic"/>
              </a:rPr>
              <a:t>源</a:t>
            </a:r>
            <a:r>
              <a:rPr sz="3800" spc="27">
                <a:solidFill>
                  <a:srgbClr val="27DFF4"/>
                </a:solidFill>
                <a:latin typeface="SimSun"/>
                <a:cs typeface="SimSun"/>
              </a:rPr>
              <a:t>领</a:t>
            </a:r>
            <a:r>
              <a:rPr sz="3800" spc="25">
                <a:solidFill>
                  <a:srgbClr val="27DFF4"/>
                </a:solidFill>
                <a:latin typeface="VNPCLO+MS-UIGothic"/>
                <a:cs typeface="VNPCLO+MS-UIGothic"/>
              </a:rPr>
              <a:t>域数据建</a:t>
            </a:r>
            <a:r>
              <a:rPr sz="3800" spc="27">
                <a:solidFill>
                  <a:srgbClr val="27DFF4"/>
                </a:solidFill>
                <a:latin typeface="SimSun"/>
                <a:cs typeface="SimSun"/>
              </a:rPr>
              <a:t>设</a:t>
            </a:r>
            <a:r>
              <a:rPr sz="3800" spc="25">
                <a:solidFill>
                  <a:srgbClr val="27DFF4"/>
                </a:solidFill>
                <a:latin typeface="VNPCLO+MS-UIGothic"/>
                <a:cs typeface="VNPCLO+MS-UIGothic"/>
              </a:rPr>
              <a:t>的若干</a:t>
            </a:r>
            <a:r>
              <a:rPr sz="3800" spc="23">
                <a:solidFill>
                  <a:srgbClr val="27DFF4"/>
                </a:solidFill>
                <a:latin typeface="SimSun"/>
                <a:cs typeface="SimSun"/>
              </a:rPr>
              <a:t>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NPCLO+MS-UIGothic"/>
                <a:cs typeface="VNPCLO+MS-UIGothic"/>
              </a:rPr>
              <a:t>数据采集与整理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VNPCLO+MS-UIGothic"/>
                <a:cs typeface="VNPCLO+MS-UIGothic"/>
              </a:rPr>
              <a:t>数据采集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VNPCLO+MS-UIGothic"/>
                <a:cs typeface="VNPCLO+MS-UIGothic"/>
              </a:rPr>
              <a:t>数据整理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NPCLO+MS-UIGothic"/>
                <a:cs typeface="VNPCLO+MS-UIGothic"/>
              </a:rPr>
              <a:t>数据存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储</a:t>
            </a:r>
            <a:r>
              <a:rPr sz="3000">
                <a:solidFill>
                  <a:srgbClr val="00B6FF"/>
                </a:solidFill>
                <a:latin typeface="VNPCLO+MS-UIGothic"/>
                <a:cs typeface="VNPCLO+MS-UIGothic"/>
              </a:rPr>
              <a:t>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备</a:t>
            </a:r>
            <a:r>
              <a:rPr sz="3000">
                <a:solidFill>
                  <a:srgbClr val="00B6FF"/>
                </a:solidFill>
                <a:latin typeface="VNPCLO+MS-UIGothic"/>
                <a:cs typeface="VNPCLO+MS-UIGothic"/>
              </a:rPr>
              <a:t>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VNPCLO+MS-UIGothic"/>
                <a:cs typeface="VNPCLO+MS-UIGothic"/>
              </a:rPr>
              <a:t>数据存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 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VNPCLO+MS-UIGothic"/>
                <a:cs typeface="VNPCLO+MS-UIGothic"/>
              </a:rPr>
              <a:t>数据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备</a:t>
            </a:r>
            <a:r>
              <a:rPr sz="1550">
                <a:solidFill>
                  <a:srgbClr val="FFFFFF"/>
                </a:solidFill>
                <a:latin typeface="VNPCLO+MS-UIGothic"/>
                <a:cs typeface="VNPCLO+MS-UIGothic"/>
              </a:rPr>
              <a:t>份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NPCLO+MS-UIGothic"/>
                <a:cs typeface="VNPCLO+MS-UIGothic"/>
              </a:rPr>
              <a:t>定期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VNPCLO+MS-UIGothic"/>
                <a:cs typeface="VNPCLO+MS-UIGothic"/>
              </a:rPr>
              <a:t>数据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VNPCLO+MS-UIGothic"/>
                <a:cs typeface="VNPCLO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FFFFFF"/>
                </a:solidFill>
                <a:latin typeface="VNPCLO+MS-UIGothic"/>
                <a:cs typeface="VNPCLO+MS-UIGothic"/>
              </a:rPr>
              <a:t>份，以防止数据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丢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760448"/>
            <a:ext cx="341654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NPCLO+MS-UIGothic"/>
                <a:cs typeface="VNPCLO+MS-UIGothic"/>
              </a:rPr>
              <a:t>失或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FFFFFF"/>
                </a:solidFill>
                <a:latin typeface="VNPCLO+MS-UIGothic"/>
                <a:cs typeface="VNPCLO+MS-UIGothic"/>
              </a:rPr>
              <a:t>坏，确保数据的可用性和完整性。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NPCLO+MS-UIGothic"/>
                <a:cs typeface="VNPCLO+MS-UIGothic"/>
              </a:rPr>
              <a:t>数据安全与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隐</a:t>
            </a:r>
            <a:r>
              <a:rPr sz="3000">
                <a:solidFill>
                  <a:srgbClr val="00B6FF"/>
                </a:solidFill>
                <a:latin typeface="VNPCLO+MS-UIGothic"/>
                <a:cs typeface="VNPCLO+MS-UIGothic"/>
              </a:rPr>
              <a:t>私保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VNPCLO+MS-UIGothic"/>
                <a:cs typeface="VNPCLO+MS-UIGothic"/>
              </a:rPr>
              <a:t>数据加密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隐</a:t>
            </a:r>
            <a:r>
              <a:rPr sz="2300" spc="25">
                <a:solidFill>
                  <a:srgbClr val="00B6FF"/>
                </a:solidFill>
                <a:latin typeface="VNPCLO+MS-UIGothic"/>
                <a:cs typeface="VNPCLO+MS-UIGothic"/>
              </a:rPr>
              <a:t>私保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护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NPCLO+MS-UIGothic"/>
                <a:cs typeface="VNPCLO+MS-UIGothic"/>
              </a:rPr>
              <a:t>数据共享与开放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VNPCLO+MS-UIGothic"/>
                <a:cs typeface="VNPCLO+MS-UIGothic"/>
              </a:rPr>
              <a:t>数据共享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30781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NPCLO+MS-UIGothic"/>
                <a:cs typeface="VNPCLO+MS-UIGothic"/>
              </a:rPr>
              <a:t>建立数据共享机制，促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VNPCLO+MS-UIGothic"/>
                <a:cs typeface="VNPCLO+MS-UIGothic"/>
              </a:rPr>
              <a:t>数据在不同部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FFFFFF"/>
                </a:solidFill>
                <a:latin typeface="VNPCLO+MS-UIGothic"/>
                <a:cs typeface="VNPCLO+MS-UIGothic"/>
              </a:rPr>
              <a:t>、机构和地区之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FFFFF"/>
                </a:solidFill>
                <a:latin typeface="VNPCLO+MS-UIGothic"/>
                <a:cs typeface="VNPCLO+MS-UIGothic"/>
              </a:rPr>
              <a:t>的流通和利用。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VNPCLO+MS-UIGothic"/>
                <a:cs typeface="VNPCLO+MS-UIGothic"/>
              </a:rPr>
              <a:t>数据开放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NPCLO+MS-UIGothic"/>
                <a:cs typeface="VNPCLO+MS-UIGothic"/>
              </a:rPr>
              <a:t>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VNPCLO+MS-UIGothic"/>
                <a:cs typeface="VNPCLO+MS-UIGothic"/>
              </a:rPr>
              <a:t>数据开放，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让</a:t>
            </a:r>
            <a:r>
              <a:rPr sz="1350">
                <a:solidFill>
                  <a:srgbClr val="FFFFFF"/>
                </a:solidFill>
                <a:latin typeface="VNPCLO+MS-UIGothic"/>
                <a:cs typeface="VNPCLO+MS-UIGothic"/>
              </a:rPr>
              <a:t>更多的人能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够获</a:t>
            </a:r>
            <a:r>
              <a:rPr sz="1350">
                <a:solidFill>
                  <a:srgbClr val="FFFFFF"/>
                </a:solidFill>
                <a:latin typeface="VNPCLO+MS-UIGothic"/>
                <a:cs typeface="VNPCLO+MS-UIGothic"/>
              </a:rPr>
              <a:t>取和使用数据，促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VNPCLO+MS-UIGothic"/>
                <a:cs typeface="VNPCLO+MS-UIGothic"/>
              </a:rPr>
              <a:t>数据的价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值发现</a:t>
            </a:r>
            <a:r>
              <a:rPr sz="1350">
                <a:solidFill>
                  <a:srgbClr val="FFFFFF"/>
                </a:solidFill>
                <a:latin typeface="VNPCLO+MS-UIGothic"/>
                <a:cs typeface="VNPCLO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FFFFFF"/>
                </a:solidFill>
                <a:latin typeface="VNPCLO+MS-UIGothic"/>
                <a:cs typeface="VNPCLO+MS-UIGothic"/>
              </a:rPr>
              <a:t>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78704" y="4959203"/>
            <a:ext cx="5424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NPCLO+MS-UIGothic"/>
                <a:cs typeface="VNPCLO+MS-UIGothic"/>
              </a:rPr>
              <a:t>用。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NPCLO+MS-UIGothic"/>
                <a:cs typeface="VNPCLO+MS-UIGothic"/>
              </a:rPr>
              <a:t>数据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00B6FF"/>
                </a:solidFill>
                <a:latin typeface="VNPCLO+MS-UIGothic"/>
                <a:cs typeface="VNPCLO+MS-UIGothic"/>
              </a:rPr>
              <a:t>量与校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验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5905" y="14940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VNPCLO+MS-UIGothic"/>
                <a:cs typeface="VNPCLO+MS-UIGothic"/>
              </a:rPr>
              <a:t>数据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质</a:t>
            </a:r>
            <a:r>
              <a:rPr sz="2000" spc="23">
                <a:solidFill>
                  <a:srgbClr val="00B6FF"/>
                </a:solidFill>
                <a:latin typeface="VNPCLO+MS-UIGothic"/>
                <a:cs typeface="VNPCLO+MS-UIGothic"/>
              </a:rPr>
              <a:t>量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评</a:t>
            </a:r>
            <a:r>
              <a:rPr sz="2000">
                <a:solidFill>
                  <a:srgbClr val="00B6FF"/>
                </a:solidFill>
                <a:latin typeface="VNPCLO+MS-UIGothic"/>
                <a:cs typeface="VNPCLO+MS-UIGothic"/>
              </a:rPr>
              <a:t>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875905" y="39197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VNPCLO+MS-UIGothic"/>
                <a:cs typeface="VNPCLO+MS-UIGothic"/>
              </a:rPr>
              <a:t>数据校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验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USNDJN+DAHCDW+MicrosoftYaHei-Bold"/>
                <a:cs typeface="USNDJN+DAHCDW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8934783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7DFF4"/>
                </a:solidFill>
                <a:latin typeface="VNPCLO+MS-UIGothic"/>
                <a:cs typeface="VNPCLO+MS-UIGothic"/>
              </a:rPr>
              <a:t>自然</a:t>
            </a:r>
            <a:r>
              <a:rPr sz="3800" spc="27">
                <a:solidFill>
                  <a:srgbClr val="27DFF4"/>
                </a:solidFill>
                <a:latin typeface="SimSun"/>
                <a:cs typeface="SimSun"/>
              </a:rPr>
              <a:t>资</a:t>
            </a:r>
            <a:r>
              <a:rPr sz="3800" spc="23">
                <a:solidFill>
                  <a:srgbClr val="27DFF4"/>
                </a:solidFill>
                <a:latin typeface="VNPCLO+MS-UIGothic"/>
                <a:cs typeface="VNPCLO+MS-UIGothic"/>
              </a:rPr>
              <a:t>源</a:t>
            </a:r>
            <a:r>
              <a:rPr sz="3800" spc="27">
                <a:solidFill>
                  <a:srgbClr val="27DFF4"/>
                </a:solidFill>
                <a:latin typeface="SimSun"/>
                <a:cs typeface="SimSun"/>
              </a:rPr>
              <a:t>领</a:t>
            </a:r>
            <a:r>
              <a:rPr sz="3800" spc="25">
                <a:solidFill>
                  <a:srgbClr val="27DFF4"/>
                </a:solidFill>
                <a:latin typeface="VNPCLO+MS-UIGothic"/>
                <a:cs typeface="VNPCLO+MS-UIGothic"/>
              </a:rPr>
              <a:t>域数据建</a:t>
            </a:r>
            <a:r>
              <a:rPr sz="3800" spc="27">
                <a:solidFill>
                  <a:srgbClr val="27DFF4"/>
                </a:solidFill>
                <a:latin typeface="SimSun"/>
                <a:cs typeface="SimSun"/>
              </a:rPr>
              <a:t>设</a:t>
            </a:r>
            <a:r>
              <a:rPr sz="3800" spc="25">
                <a:solidFill>
                  <a:srgbClr val="27DFF4"/>
                </a:solidFill>
                <a:latin typeface="VNPCLO+MS-UIGothic"/>
                <a:cs typeface="VNPCLO+MS-UIGothic"/>
              </a:rPr>
              <a:t>的管理和政策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74485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NPCLO+MS-UIGothic"/>
                <a:cs typeface="VNPCLO+MS-UIGothic"/>
              </a:rPr>
              <a:t>国内外数据建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设</a:t>
            </a:r>
            <a:r>
              <a:rPr sz="3000">
                <a:solidFill>
                  <a:srgbClr val="00B6FF"/>
                </a:solidFill>
                <a:latin typeface="VNPCLO+MS-UIGothic"/>
                <a:cs typeface="VNPCLO+MS-UIGothic"/>
              </a:rPr>
              <a:t>的管理模式和政策法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373167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VNPCLO+MS-UIGothic"/>
                <a:cs typeface="VNPCLO+MS-UIGothic"/>
              </a:rPr>
              <a:t>国内管理模式和政策法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20800" y="4228266"/>
            <a:ext cx="373167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VNPCLO+MS-UIGothic"/>
                <a:cs typeface="VNPCLO+MS-UIGothic"/>
              </a:rPr>
              <a:t>国外管理模式和政策法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规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NPCLO+MS-UIGothic"/>
                <a:cs typeface="VNPCLO+MS-UIGothic"/>
              </a:rPr>
              <a:t>数据建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设</a:t>
            </a:r>
            <a:r>
              <a:rPr sz="3000">
                <a:solidFill>
                  <a:srgbClr val="00B6FF"/>
                </a:solidFill>
                <a:latin typeface="VNPCLO+MS-UIGothic"/>
                <a:cs typeface="VNPCLO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00B6FF"/>
                </a:solidFill>
                <a:latin typeface="VNPCLO+MS-UIGothic"/>
                <a:cs typeface="VNPCLO+MS-UIGothic"/>
              </a:rPr>
              <a:t>准和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00B6FF"/>
                </a:solidFill>
                <a:latin typeface="VNPCLO+MS-UIGothic"/>
                <a:cs typeface="VNPCLO+MS-UIGothic"/>
              </a:rPr>
              <a:t>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09039" y="232489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VNPCLO+MS-UIGothic"/>
                <a:cs typeface="VNPCLO+MS-UIGothic"/>
              </a:rPr>
              <a:t>数据</a:t>
            </a: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2000">
                <a:solidFill>
                  <a:srgbClr val="FFFFFF"/>
                </a:solidFill>
                <a:latin typeface="VNPCLO+MS-UIGothic"/>
                <a:cs typeface="VNPCLO+MS-UIGothic"/>
              </a:rPr>
              <a:t>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24109" y="232489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VNPCLO+MS-UIGothic"/>
                <a:cs typeface="VNPCLO+MS-UIGothic"/>
              </a:rPr>
              <a:t>操作</a:t>
            </a: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规</a:t>
            </a:r>
            <a:r>
              <a:rPr sz="2000">
                <a:solidFill>
                  <a:srgbClr val="00B6FF"/>
                </a:solidFill>
                <a:latin typeface="VNPCLO+MS-UIGothic"/>
                <a:cs typeface="VNPCLO+MS-UIGothic"/>
              </a:rPr>
              <a:t>范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039" y="3145643"/>
            <a:ext cx="328561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NPCLO+MS-UIGothic"/>
                <a:cs typeface="VNPCLO+MS-UIGothic"/>
              </a:rPr>
              <a:t>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绍</a:t>
            </a:r>
            <a:r>
              <a:rPr sz="1350">
                <a:solidFill>
                  <a:srgbClr val="FFFFFF"/>
                </a:solidFill>
                <a:latin typeface="VNPCLO+MS-UIGothic"/>
                <a:cs typeface="VNPCLO+MS-UIGothic"/>
              </a:rPr>
              <a:t>数据建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FFFFFF"/>
                </a:solidFill>
                <a:latin typeface="VNPCLO+MS-UIGothic"/>
                <a:cs typeface="VNPCLO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VNPCLO+MS-UIGothic"/>
                <a:cs typeface="VNPCLO+MS-UIGothic"/>
              </a:rPr>
              <a:t>准体系，包括数据分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VNPCLO+MS-UIGothic"/>
                <a:cs typeface="VNPCLO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编码</a:t>
            </a:r>
            <a:r>
              <a:rPr sz="1350">
                <a:solidFill>
                  <a:srgbClr val="FFFFFF"/>
                </a:solidFill>
                <a:latin typeface="VNPCLO+MS-UIGothic"/>
                <a:cs typeface="VNPCLO+MS-UIGothic"/>
              </a:rPr>
              <a:t>、格式等方面的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VNPCLO+MS-UIGothic"/>
                <a:cs typeface="VNPCLO+MS-UIGothic"/>
              </a:rPr>
              <a:t>准，以及数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NPCLO+MS-UIGothic"/>
                <a:cs typeface="VNPCLO+MS-UIGothic"/>
              </a:rPr>
              <a:t>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VNPCLO+MS-UIGothic"/>
                <a:cs typeface="VNPCLO+MS-UIGothic"/>
              </a:rPr>
              <a:t>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VNPCLO+MS-UIGothic"/>
                <a:cs typeface="VNPCLO+MS-UIGothic"/>
              </a:rPr>
              <a:t>准和数据安全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VNPCLO+MS-UIGothic"/>
                <a:cs typeface="VNPCLO+MS-UIGothic"/>
              </a:rPr>
              <a:t>准等。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41309" y="3145643"/>
            <a:ext cx="341654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阐</a:t>
            </a:r>
            <a:r>
              <a:rPr sz="1350">
                <a:solidFill>
                  <a:srgbClr val="005B80"/>
                </a:solidFill>
                <a:latin typeface="VNPCLO+MS-UIGothic"/>
                <a:cs typeface="VNPCLO+MS-UIGothic"/>
              </a:rPr>
              <a:t>述数据采集、存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储</a:t>
            </a:r>
            <a:r>
              <a:rPr sz="1350">
                <a:solidFill>
                  <a:srgbClr val="005B80"/>
                </a:solidFill>
                <a:latin typeface="VNPCLO+MS-UIGothic"/>
                <a:cs typeface="VNPCLO+MS-UIGothic"/>
              </a:rPr>
              <a:t>、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5B80"/>
                </a:solidFill>
                <a:latin typeface="VNPCLO+MS-UIGothic"/>
                <a:cs typeface="VNPCLO+MS-UIGothic"/>
              </a:rPr>
              <a:t>理等方面的操作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5B80"/>
                </a:solidFill>
                <a:latin typeface="VNPCLO+MS-UIGothic"/>
                <a:cs typeface="VNPCLO+MS-UIGothic"/>
              </a:rPr>
              <a:t>范，以确保数据的准确性和可靠性。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00040" y="3614564"/>
            <a:ext cx="2736279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USNDJN+DAHCDW+MicrosoftYaHei-Bold"/>
                <a:cs typeface="USNDJN+DAHCDW+MicrosoftYaHei-Bold"/>
              </a:rPr>
              <a:t>VS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https://d.book118.com/675112110211011114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VNPCLO+MS-UIGothic</vt:lpstr>
      <vt:lpstr>SimSun</vt:lpstr>
      <vt:lpstr>SWICWG+FDRIIU+ArialMT</vt:lpstr>
      <vt:lpstr>Times New Roman</vt:lpstr>
      <vt:lpstr>USNDJN+DAHCDW+MicrosoftYaHei-Bold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2024-09-21T16:29:48.505</cp:lastPrinted>
  <dcterms:created xsi:type="dcterms:W3CDTF">2024-09-21T08:29:48Z</dcterms:created>
  <dcterms:modified xsi:type="dcterms:W3CDTF">2024-09-21T08:29:49Z</dcterms:modified>
</cp:coreProperties>
</file>