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54D292-28A4-47B4-A0CE-8415E0F3FA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CBB581-F6D5-4C9F-BF04-017A18B6CE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A0276A-FB8B-4806-A053-6E8489D010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4673C80-D336-4955-AE71-ECCFF320AE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086FAAA-13DC-4DF8-9E40-C1EED2D122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64EA659-141F-46AA-8F1B-1988D21CE7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D915633-E179-4472-932D-C17A712628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6E45975-3CE0-421C-ADF8-72BA4F19ED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D4F0A36-3836-4E09-B9C8-5C53411111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265744-6AA8-43C2-B716-6E9B72BD5E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96B222-9024-42B6-AC02-F255B7AC8B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752010011200111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57400" y="2041982"/>
            <a:ext cx="8077200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自媒体平台的用户反馈与沟通技巧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4792980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自媒体平台概述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用户反馈的重要性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沟通技巧在自媒体平台中的应用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提高自媒体平台用户满意度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自媒体平台的运营与管理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自媒体平台概述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自媒体是指个人或小团队通过在线平台发布和分享内容的媒体形式。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个性化、自主性、互动性强、传播速度快。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自媒体的定义与特点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自媒体平台的类型与功能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类型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博客、微博、微信公众号、抖音等。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功能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发布内容、互动交流、数据分析、社群管理。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071464" y="927003"/>
            <a:ext cx="9419070" cy="5265503"/>
          </a:xfrm>
          <a:custGeom>
            <a:rect l="l" t="t" r="r" b="b"/>
            <a:pathLst>
              <a:path w="625" h="495">
                <a:moveTo>
                  <a:pt x="0" y="455"/>
                </a:moveTo>
                <a:lnTo>
                  <a:pt x="117" y="455"/>
                </a:lnTo>
                <a:lnTo>
                  <a:pt x="117" y="378"/>
                </a:lnTo>
                <a:lnTo>
                  <a:pt x="117" y="337"/>
                </a:lnTo>
                <a:lnTo>
                  <a:pt x="158" y="337"/>
                </a:lnTo>
                <a:lnTo>
                  <a:pt x="235" y="337"/>
                </a:lnTo>
                <a:lnTo>
                  <a:pt x="235" y="260"/>
                </a:lnTo>
                <a:lnTo>
                  <a:pt x="235" y="219"/>
                </a:lnTo>
                <a:lnTo>
                  <a:pt x="276" y="219"/>
                </a:lnTo>
                <a:lnTo>
                  <a:pt x="353" y="219"/>
                </a:lnTo>
                <a:lnTo>
                  <a:pt x="353" y="142"/>
                </a:lnTo>
                <a:lnTo>
                  <a:pt x="353" y="101"/>
                </a:lnTo>
                <a:lnTo>
                  <a:pt x="394" y="101"/>
                </a:lnTo>
                <a:lnTo>
                  <a:pt x="495" y="101"/>
                </a:lnTo>
                <a:lnTo>
                  <a:pt x="568" y="29"/>
                </a:lnTo>
                <a:lnTo>
                  <a:pt x="560" y="21"/>
                </a:lnTo>
                <a:lnTo>
                  <a:pt x="593" y="10"/>
                </a:lnTo>
                <a:lnTo>
                  <a:pt x="625" y="0"/>
                </a:lnTo>
                <a:lnTo>
                  <a:pt x="615" y="32"/>
                </a:lnTo>
                <a:lnTo>
                  <a:pt x="604" y="65"/>
                </a:lnTo>
                <a:lnTo>
                  <a:pt x="596" y="57"/>
                </a:lnTo>
                <a:lnTo>
                  <a:pt x="512" y="142"/>
                </a:lnTo>
                <a:lnTo>
                  <a:pt x="394" y="142"/>
                </a:lnTo>
                <a:lnTo>
                  <a:pt x="394" y="219"/>
                </a:lnTo>
                <a:lnTo>
                  <a:pt x="394" y="260"/>
                </a:lnTo>
                <a:lnTo>
                  <a:pt x="353" y="260"/>
                </a:lnTo>
                <a:lnTo>
                  <a:pt x="276" y="260"/>
                </a:lnTo>
                <a:lnTo>
                  <a:pt x="276" y="337"/>
                </a:lnTo>
                <a:lnTo>
                  <a:pt x="276" y="378"/>
                </a:lnTo>
                <a:lnTo>
                  <a:pt x="235" y="378"/>
                </a:lnTo>
                <a:lnTo>
                  <a:pt x="158" y="378"/>
                </a:lnTo>
                <a:lnTo>
                  <a:pt x="158" y="455"/>
                </a:lnTo>
                <a:lnTo>
                  <a:pt x="158" y="495"/>
                </a:lnTo>
                <a:lnTo>
                  <a:pt x="117" y="495"/>
                </a:lnTo>
                <a:lnTo>
                  <a:pt x="0" y="495"/>
                </a:lnTo>
                <a:lnTo>
                  <a:pt x="0" y="455"/>
                </a:lnTo>
              </a:path>
            </a:pathLst>
          </a:cu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1">
                  <a:alpha val="100000"/>
                  <a:lumMod val="40000"/>
                  <a:lumOff val="6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212425" y="2667733"/>
            <a:ext cx="4325017" cy="1027472"/>
          </a:xfrm>
          <a:prstGeom prst="roundRect">
            <a:avLst>
              <a:gd name="adj" fmla="val 8330"/>
            </a:avLst>
          </a:prstGeom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8522661" y="2674162"/>
            <a:ext cx="0" cy="1059826"/>
          </a:xfrm>
          <a:prstGeom prst="line">
            <a:avLst/>
          </a:prstGeom>
          <a:ln w="63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7486155" y="2803184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flipH="1">
            <a:off x="7682370" y="3015782"/>
            <a:ext cx="367566" cy="347027"/>
          </a:xfrm>
          <a:custGeom>
            <a:rect l="l" t="t" r="r" b="b"/>
            <a:pathLst>
              <a:path w="376" h="355">
                <a:moveTo>
                  <a:pt x="90" y="0"/>
                </a:moveTo>
                <a:cubicBezTo>
                  <a:pt x="104" y="0"/>
                  <a:pt x="115" y="12"/>
                  <a:pt x="115" y="26"/>
                </a:cubicBezTo>
                <a:cubicBezTo>
                  <a:pt x="115" y="40"/>
                  <a:pt x="104" y="52"/>
                  <a:pt x="90" y="52"/>
                </a:cubicBezTo>
                <a:cubicBezTo>
                  <a:pt x="75" y="52"/>
                  <a:pt x="64" y="40"/>
                  <a:pt x="64" y="26"/>
                </a:cubicBezTo>
                <a:cubicBezTo>
                  <a:pt x="64" y="12"/>
                  <a:pt x="75" y="0"/>
                  <a:pt x="90" y="0"/>
                </a:cubicBezTo>
                <a:close/>
                <a:moveTo>
                  <a:pt x="37" y="264"/>
                </a:moveTo>
                <a:cubicBezTo>
                  <a:pt x="95" y="264"/>
                  <a:pt x="95" y="264"/>
                  <a:pt x="95" y="264"/>
                </a:cubicBezTo>
                <a:cubicBezTo>
                  <a:pt x="108" y="264"/>
                  <a:pt x="118" y="274"/>
                  <a:pt x="118" y="287"/>
                </a:cubicBezTo>
                <a:cubicBezTo>
                  <a:pt x="118" y="310"/>
                  <a:pt x="118" y="310"/>
                  <a:pt x="118" y="310"/>
                </a:cubicBezTo>
                <a:cubicBezTo>
                  <a:pt x="120" y="310"/>
                  <a:pt x="120" y="310"/>
                  <a:pt x="120" y="310"/>
                </a:cubicBezTo>
                <a:cubicBezTo>
                  <a:pt x="131" y="310"/>
                  <a:pt x="131" y="310"/>
                  <a:pt x="131" y="310"/>
                </a:cubicBezTo>
                <a:cubicBezTo>
                  <a:pt x="134" y="310"/>
                  <a:pt x="134" y="310"/>
                  <a:pt x="134" y="310"/>
                </a:cubicBezTo>
                <a:cubicBezTo>
                  <a:pt x="134" y="287"/>
                  <a:pt x="134" y="287"/>
                  <a:pt x="134" y="287"/>
                </a:cubicBezTo>
                <a:cubicBezTo>
                  <a:pt x="134" y="274"/>
                  <a:pt x="144" y="264"/>
                  <a:pt x="156" y="264"/>
                </a:cubicBezTo>
                <a:cubicBezTo>
                  <a:pt x="215" y="264"/>
                  <a:pt x="215" y="264"/>
                  <a:pt x="215" y="264"/>
                </a:cubicBezTo>
                <a:cubicBezTo>
                  <a:pt x="227" y="264"/>
                  <a:pt x="237" y="274"/>
                  <a:pt x="237" y="287"/>
                </a:cubicBezTo>
                <a:cubicBezTo>
                  <a:pt x="237" y="310"/>
                  <a:pt x="237" y="310"/>
                  <a:pt x="237" y="310"/>
                </a:cubicBezTo>
                <a:cubicBezTo>
                  <a:pt x="241" y="310"/>
                  <a:pt x="241" y="310"/>
                  <a:pt x="241" y="310"/>
                </a:cubicBezTo>
                <a:cubicBezTo>
                  <a:pt x="250" y="310"/>
                  <a:pt x="250" y="310"/>
                  <a:pt x="250" y="310"/>
                </a:cubicBezTo>
                <a:cubicBezTo>
                  <a:pt x="255" y="310"/>
                  <a:pt x="255" y="310"/>
                  <a:pt x="255" y="310"/>
                </a:cubicBezTo>
                <a:cubicBezTo>
                  <a:pt x="255" y="287"/>
                  <a:pt x="255" y="287"/>
                  <a:pt x="255" y="287"/>
                </a:cubicBezTo>
                <a:cubicBezTo>
                  <a:pt x="255" y="274"/>
                  <a:pt x="265" y="264"/>
                  <a:pt x="278" y="264"/>
                </a:cubicBezTo>
                <a:cubicBezTo>
                  <a:pt x="336" y="264"/>
                  <a:pt x="336" y="264"/>
                  <a:pt x="336" y="264"/>
                </a:cubicBezTo>
                <a:cubicBezTo>
                  <a:pt x="348" y="264"/>
                  <a:pt x="358" y="274"/>
                  <a:pt x="358" y="287"/>
                </a:cubicBezTo>
                <a:cubicBezTo>
                  <a:pt x="358" y="310"/>
                  <a:pt x="358" y="310"/>
                  <a:pt x="358" y="310"/>
                </a:cubicBezTo>
                <a:cubicBezTo>
                  <a:pt x="362" y="310"/>
                  <a:pt x="362" y="310"/>
                  <a:pt x="362" y="310"/>
                </a:cubicBezTo>
                <a:cubicBezTo>
                  <a:pt x="371" y="310"/>
                  <a:pt x="371" y="310"/>
                  <a:pt x="371" y="310"/>
                </a:cubicBezTo>
                <a:cubicBezTo>
                  <a:pt x="376" y="310"/>
                  <a:pt x="376" y="310"/>
                  <a:pt x="376" y="310"/>
                </a:cubicBezTo>
                <a:cubicBezTo>
                  <a:pt x="376" y="323"/>
                  <a:pt x="376" y="323"/>
                  <a:pt x="376" y="323"/>
                </a:cubicBezTo>
                <a:cubicBezTo>
                  <a:pt x="371" y="323"/>
                  <a:pt x="371" y="323"/>
                  <a:pt x="371" y="323"/>
                </a:cubicBezTo>
                <a:cubicBezTo>
                  <a:pt x="362" y="323"/>
                  <a:pt x="362" y="323"/>
                  <a:pt x="362" y="323"/>
                </a:cubicBezTo>
                <a:cubicBezTo>
                  <a:pt x="358" y="323"/>
                  <a:pt x="358" y="323"/>
                  <a:pt x="358" y="323"/>
                </a:cubicBezTo>
                <a:cubicBezTo>
                  <a:pt x="358" y="355"/>
                  <a:pt x="358" y="355"/>
                  <a:pt x="358" y="355"/>
                </a:cubicBezTo>
                <a:cubicBezTo>
                  <a:pt x="255" y="355"/>
                  <a:pt x="255" y="355"/>
                  <a:pt x="255" y="355"/>
                </a:cubicBezTo>
                <a:cubicBezTo>
                  <a:pt x="255" y="323"/>
                  <a:pt x="255" y="323"/>
                  <a:pt x="255" y="323"/>
                </a:cubicBezTo>
                <a:cubicBezTo>
                  <a:pt x="250" y="323"/>
                  <a:pt x="250" y="323"/>
                  <a:pt x="250" y="323"/>
                </a:cubicBezTo>
                <a:cubicBezTo>
                  <a:pt x="241" y="323"/>
                  <a:pt x="241" y="323"/>
                  <a:pt x="241" y="323"/>
                </a:cubicBezTo>
                <a:cubicBezTo>
                  <a:pt x="237" y="323"/>
                  <a:pt x="237" y="323"/>
                  <a:pt x="237" y="323"/>
                </a:cubicBezTo>
                <a:cubicBezTo>
                  <a:pt x="237" y="355"/>
                  <a:pt x="237" y="355"/>
                  <a:pt x="237" y="355"/>
                </a:cubicBezTo>
                <a:cubicBezTo>
                  <a:pt x="134" y="355"/>
                  <a:pt x="134" y="355"/>
                  <a:pt x="134" y="355"/>
                </a:cubicBezTo>
                <a:cubicBezTo>
                  <a:pt x="134" y="323"/>
                  <a:pt x="134" y="323"/>
                  <a:pt x="134" y="323"/>
                </a:cubicBezTo>
                <a:cubicBezTo>
                  <a:pt x="131" y="323"/>
                  <a:pt x="131" y="323"/>
                  <a:pt x="131" y="323"/>
                </a:cubicBezTo>
                <a:cubicBezTo>
                  <a:pt x="120" y="323"/>
                  <a:pt x="120" y="323"/>
                  <a:pt x="120" y="323"/>
                </a:cubicBezTo>
                <a:cubicBezTo>
                  <a:pt x="118" y="323"/>
                  <a:pt x="118" y="323"/>
                  <a:pt x="118" y="323"/>
                </a:cubicBezTo>
                <a:cubicBezTo>
                  <a:pt x="118" y="355"/>
                  <a:pt x="118" y="355"/>
                  <a:pt x="118" y="355"/>
                </a:cubicBezTo>
                <a:cubicBezTo>
                  <a:pt x="14" y="355"/>
                  <a:pt x="14" y="355"/>
                  <a:pt x="14" y="355"/>
                </a:cubicBezTo>
                <a:cubicBezTo>
                  <a:pt x="14" y="323"/>
                  <a:pt x="14" y="323"/>
                  <a:pt x="14" y="323"/>
                </a:cubicBezTo>
                <a:cubicBezTo>
                  <a:pt x="0" y="323"/>
                  <a:pt x="0" y="323"/>
                  <a:pt x="0" y="323"/>
                </a:cubicBezTo>
                <a:cubicBezTo>
                  <a:pt x="0" y="310"/>
                  <a:pt x="0" y="310"/>
                  <a:pt x="0" y="310"/>
                </a:cubicBezTo>
                <a:cubicBezTo>
                  <a:pt x="14" y="310"/>
                  <a:pt x="14" y="310"/>
                  <a:pt x="14" y="310"/>
                </a:cubicBezTo>
                <a:cubicBezTo>
                  <a:pt x="14" y="287"/>
                  <a:pt x="14" y="287"/>
                  <a:pt x="14" y="287"/>
                </a:cubicBezTo>
                <a:cubicBezTo>
                  <a:pt x="14" y="274"/>
                  <a:pt x="24" y="264"/>
                  <a:pt x="37" y="264"/>
                </a:cubicBezTo>
                <a:close/>
                <a:moveTo>
                  <a:pt x="307" y="220"/>
                </a:moveTo>
                <a:cubicBezTo>
                  <a:pt x="323" y="220"/>
                  <a:pt x="336" y="232"/>
                  <a:pt x="336" y="248"/>
                </a:cubicBezTo>
                <a:cubicBezTo>
                  <a:pt x="336" y="251"/>
                  <a:pt x="335" y="255"/>
                  <a:pt x="334" y="258"/>
                </a:cubicBezTo>
                <a:cubicBezTo>
                  <a:pt x="281" y="258"/>
                  <a:pt x="281" y="258"/>
                  <a:pt x="281" y="258"/>
                </a:cubicBezTo>
                <a:cubicBezTo>
                  <a:pt x="280" y="255"/>
                  <a:pt x="279" y="251"/>
                  <a:pt x="279" y="248"/>
                </a:cubicBezTo>
                <a:cubicBezTo>
                  <a:pt x="279" y="232"/>
                  <a:pt x="292" y="220"/>
                  <a:pt x="307" y="220"/>
                </a:cubicBezTo>
                <a:close/>
                <a:moveTo>
                  <a:pt x="186" y="220"/>
                </a:moveTo>
                <a:cubicBezTo>
                  <a:pt x="202" y="220"/>
                  <a:pt x="215" y="232"/>
                  <a:pt x="215" y="248"/>
                </a:cubicBezTo>
                <a:cubicBezTo>
                  <a:pt x="215" y="251"/>
                  <a:pt x="214" y="255"/>
                  <a:pt x="213" y="258"/>
                </a:cubicBezTo>
                <a:cubicBezTo>
                  <a:pt x="160" y="258"/>
                  <a:pt x="160" y="258"/>
                  <a:pt x="160" y="258"/>
                </a:cubicBezTo>
                <a:cubicBezTo>
                  <a:pt x="159" y="255"/>
                  <a:pt x="158" y="251"/>
                  <a:pt x="158" y="248"/>
                </a:cubicBezTo>
                <a:cubicBezTo>
                  <a:pt x="158" y="232"/>
                  <a:pt x="171" y="220"/>
                  <a:pt x="186" y="220"/>
                </a:cubicBezTo>
                <a:close/>
                <a:moveTo>
                  <a:pt x="67" y="220"/>
                </a:moveTo>
                <a:cubicBezTo>
                  <a:pt x="82" y="220"/>
                  <a:pt x="95" y="232"/>
                  <a:pt x="95" y="248"/>
                </a:cubicBezTo>
                <a:cubicBezTo>
                  <a:pt x="95" y="251"/>
                  <a:pt x="94" y="255"/>
                  <a:pt x="93" y="258"/>
                </a:cubicBezTo>
                <a:cubicBezTo>
                  <a:pt x="40" y="258"/>
                  <a:pt x="40" y="258"/>
                  <a:pt x="40" y="258"/>
                </a:cubicBezTo>
                <a:cubicBezTo>
                  <a:pt x="39" y="255"/>
                  <a:pt x="38" y="251"/>
                  <a:pt x="38" y="248"/>
                </a:cubicBezTo>
                <a:cubicBezTo>
                  <a:pt x="38" y="232"/>
                  <a:pt x="51" y="220"/>
                  <a:pt x="67" y="220"/>
                </a:cubicBezTo>
                <a:close/>
                <a:moveTo>
                  <a:pt x="307" y="130"/>
                </a:moveTo>
                <a:cubicBezTo>
                  <a:pt x="307" y="147"/>
                  <a:pt x="307" y="147"/>
                  <a:pt x="307" y="147"/>
                </a:cubicBezTo>
                <a:cubicBezTo>
                  <a:pt x="293" y="147"/>
                  <a:pt x="293" y="147"/>
                  <a:pt x="293" y="147"/>
                </a:cubicBezTo>
                <a:cubicBezTo>
                  <a:pt x="308" y="201"/>
                  <a:pt x="308" y="201"/>
                  <a:pt x="308" y="201"/>
                </a:cubicBezTo>
                <a:cubicBezTo>
                  <a:pt x="289" y="201"/>
                  <a:pt x="289" y="201"/>
                  <a:pt x="289" y="201"/>
                </a:cubicBezTo>
                <a:cubicBezTo>
                  <a:pt x="273" y="147"/>
                  <a:pt x="273" y="147"/>
                  <a:pt x="273" y="147"/>
                </a:cubicBezTo>
                <a:cubicBezTo>
                  <a:pt x="216" y="147"/>
                  <a:pt x="216" y="147"/>
                  <a:pt x="216" y="147"/>
                </a:cubicBezTo>
                <a:cubicBezTo>
                  <a:pt x="201" y="201"/>
                  <a:pt x="201" y="201"/>
                  <a:pt x="201" y="201"/>
                </a:cubicBezTo>
                <a:cubicBezTo>
                  <a:pt x="181" y="201"/>
                  <a:pt x="181" y="201"/>
                  <a:pt x="181" y="201"/>
                </a:cubicBezTo>
                <a:cubicBezTo>
                  <a:pt x="197" y="147"/>
                  <a:pt x="197" y="147"/>
                  <a:pt x="197" y="147"/>
                </a:cubicBezTo>
                <a:cubicBezTo>
                  <a:pt x="181" y="147"/>
                  <a:pt x="181" y="147"/>
                  <a:pt x="181" y="147"/>
                </a:cubicBezTo>
                <a:cubicBezTo>
                  <a:pt x="181" y="130"/>
                  <a:pt x="181" y="130"/>
                  <a:pt x="181" y="130"/>
                </a:cubicBezTo>
                <a:cubicBezTo>
                  <a:pt x="307" y="130"/>
                  <a:pt x="307" y="130"/>
                  <a:pt x="307" y="130"/>
                </a:cubicBezTo>
                <a:close/>
                <a:moveTo>
                  <a:pt x="180" y="16"/>
                </a:moveTo>
                <a:cubicBezTo>
                  <a:pt x="175" y="16"/>
                  <a:pt x="170" y="18"/>
                  <a:pt x="166" y="21"/>
                </a:cubicBezTo>
                <a:cubicBezTo>
                  <a:pt x="166" y="21"/>
                  <a:pt x="166" y="21"/>
                  <a:pt x="166" y="21"/>
                </a:cubicBezTo>
                <a:cubicBezTo>
                  <a:pt x="163" y="25"/>
                  <a:pt x="161" y="30"/>
                  <a:pt x="161" y="35"/>
                </a:cubicBezTo>
                <a:cubicBezTo>
                  <a:pt x="161" y="72"/>
                  <a:pt x="161" y="72"/>
                  <a:pt x="161" y="72"/>
                </a:cubicBezTo>
                <a:cubicBezTo>
                  <a:pt x="155" y="73"/>
                  <a:pt x="155" y="73"/>
                  <a:pt x="155" y="73"/>
                </a:cubicBezTo>
                <a:cubicBezTo>
                  <a:pt x="155" y="67"/>
                  <a:pt x="155" y="67"/>
                  <a:pt x="155" y="67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09" y="55"/>
                  <a:pt x="109" y="55"/>
                  <a:pt x="109" y="55"/>
                </a:cubicBezTo>
                <a:cubicBezTo>
                  <a:pt x="63" y="55"/>
                  <a:pt x="117" y="55"/>
                  <a:pt x="66" y="55"/>
                </a:cubicBezTo>
                <a:cubicBezTo>
                  <a:pt x="57" y="55"/>
                  <a:pt x="50" y="63"/>
                  <a:pt x="50" y="71"/>
                </a:cubicBezTo>
                <a:cubicBezTo>
                  <a:pt x="50" y="122"/>
                  <a:pt x="50" y="122"/>
                  <a:pt x="50" y="122"/>
                </a:cubicBezTo>
                <a:cubicBezTo>
                  <a:pt x="66" y="122"/>
                  <a:pt x="66" y="122"/>
                  <a:pt x="66" y="122"/>
                </a:cubicBezTo>
                <a:cubicBezTo>
                  <a:pt x="66" y="85"/>
                  <a:pt x="66" y="85"/>
                  <a:pt x="66" y="85"/>
                </a:cubicBezTo>
                <a:cubicBezTo>
                  <a:pt x="69" y="85"/>
                  <a:pt x="69" y="85"/>
                  <a:pt x="69" y="85"/>
                </a:cubicBezTo>
                <a:cubicBezTo>
                  <a:pt x="69" y="122"/>
                  <a:pt x="69" y="122"/>
                  <a:pt x="69" y="122"/>
                </a:cubicBezTo>
                <a:cubicBezTo>
                  <a:pt x="69" y="132"/>
                  <a:pt x="69" y="132"/>
                  <a:pt x="69" y="132"/>
                </a:cubicBezTo>
                <a:cubicBezTo>
                  <a:pt x="69" y="199"/>
                  <a:pt x="69" y="199"/>
                  <a:pt x="69" y="199"/>
                </a:cubicBezTo>
                <a:cubicBezTo>
                  <a:pt x="87" y="199"/>
                  <a:pt x="87" y="199"/>
                  <a:pt x="87" y="199"/>
                </a:cubicBezTo>
                <a:cubicBezTo>
                  <a:pt x="87" y="143"/>
                  <a:pt x="87" y="143"/>
                  <a:pt x="87" y="143"/>
                </a:cubicBezTo>
                <a:cubicBezTo>
                  <a:pt x="91" y="143"/>
                  <a:pt x="91" y="143"/>
                  <a:pt x="91" y="143"/>
                </a:cubicBezTo>
                <a:cubicBezTo>
                  <a:pt x="91" y="199"/>
                  <a:pt x="91" y="199"/>
                  <a:pt x="91" y="199"/>
                </a:cubicBezTo>
                <a:cubicBezTo>
                  <a:pt x="109" y="199"/>
                  <a:pt x="109" y="199"/>
                  <a:pt x="109" y="199"/>
                </a:cubicBezTo>
                <a:cubicBezTo>
                  <a:pt x="109" y="189"/>
                  <a:pt x="109" y="189"/>
                  <a:pt x="109" y="189"/>
                </a:cubicBezTo>
                <a:cubicBezTo>
                  <a:pt x="109" y="132"/>
                  <a:pt x="109" y="132"/>
                  <a:pt x="109" y="132"/>
                </a:cubicBezTo>
                <a:cubicBezTo>
                  <a:pt x="109" y="122"/>
                  <a:pt x="109" y="122"/>
                  <a:pt x="109" y="122"/>
                </a:cubicBezTo>
                <a:cubicBezTo>
                  <a:pt x="109" y="85"/>
                  <a:pt x="109" y="85"/>
                  <a:pt x="109" y="85"/>
                </a:cubicBezTo>
                <a:cubicBezTo>
                  <a:pt x="109" y="75"/>
                  <a:pt x="109" y="75"/>
                  <a:pt x="109" y="75"/>
                </a:cubicBezTo>
                <a:cubicBezTo>
                  <a:pt x="128" y="85"/>
                  <a:pt x="128" y="85"/>
                  <a:pt x="128" y="85"/>
                </a:cubicBezTo>
                <a:cubicBezTo>
                  <a:pt x="155" y="85"/>
                  <a:pt x="155" y="85"/>
                  <a:pt x="155" y="85"/>
                </a:cubicBezTo>
                <a:cubicBezTo>
                  <a:pt x="155" y="80"/>
                  <a:pt x="155" y="80"/>
                  <a:pt x="155" y="80"/>
                </a:cubicBezTo>
                <a:cubicBezTo>
                  <a:pt x="161" y="79"/>
                  <a:pt x="161" y="79"/>
                  <a:pt x="161" y="79"/>
                </a:cubicBezTo>
                <a:cubicBezTo>
                  <a:pt x="161" y="107"/>
                  <a:pt x="161" y="107"/>
                  <a:pt x="161" y="107"/>
                </a:cubicBezTo>
                <a:cubicBezTo>
                  <a:pt x="161" y="112"/>
                  <a:pt x="163" y="117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70" y="124"/>
                  <a:pt x="175" y="126"/>
                  <a:pt x="180" y="126"/>
                </a:cubicBezTo>
                <a:cubicBezTo>
                  <a:pt x="304" y="126"/>
                  <a:pt x="304" y="126"/>
                  <a:pt x="304" y="126"/>
                </a:cubicBezTo>
                <a:cubicBezTo>
                  <a:pt x="309" y="126"/>
                  <a:pt x="314" y="124"/>
                  <a:pt x="317" y="120"/>
                </a:cubicBezTo>
                <a:cubicBezTo>
                  <a:pt x="317" y="120"/>
                  <a:pt x="317" y="120"/>
                  <a:pt x="317" y="120"/>
                </a:cubicBezTo>
                <a:cubicBezTo>
                  <a:pt x="321" y="117"/>
                  <a:pt x="323" y="112"/>
                  <a:pt x="323" y="107"/>
                </a:cubicBezTo>
                <a:cubicBezTo>
                  <a:pt x="323" y="35"/>
                  <a:pt x="323" y="35"/>
                  <a:pt x="323" y="35"/>
                </a:cubicBezTo>
                <a:cubicBezTo>
                  <a:pt x="323" y="30"/>
                  <a:pt x="321" y="25"/>
                  <a:pt x="317" y="21"/>
                </a:cubicBezTo>
                <a:cubicBezTo>
                  <a:pt x="314" y="18"/>
                  <a:pt x="309" y="16"/>
                  <a:pt x="304" y="16"/>
                </a:cubicBezTo>
                <a:cubicBezTo>
                  <a:pt x="180" y="16"/>
                  <a:pt x="180" y="16"/>
                  <a:pt x="180" y="16"/>
                </a:cubicBezTo>
                <a:close/>
                <a:moveTo>
                  <a:pt x="304" y="31"/>
                </a:moveTo>
                <a:cubicBezTo>
                  <a:pt x="305" y="31"/>
                  <a:pt x="306" y="31"/>
                  <a:pt x="307" y="32"/>
                </a:cubicBezTo>
                <a:cubicBezTo>
                  <a:pt x="307" y="33"/>
                  <a:pt x="308" y="34"/>
                  <a:pt x="308" y="35"/>
                </a:cubicBezTo>
                <a:cubicBezTo>
                  <a:pt x="308" y="107"/>
                  <a:pt x="308" y="107"/>
                  <a:pt x="308" y="107"/>
                </a:cubicBezTo>
                <a:cubicBezTo>
                  <a:pt x="308" y="108"/>
                  <a:pt x="307" y="109"/>
                  <a:pt x="307" y="109"/>
                </a:cubicBezTo>
                <a:cubicBezTo>
                  <a:pt x="307" y="110"/>
                  <a:pt x="307" y="110"/>
                  <a:pt x="307" y="110"/>
                </a:cubicBezTo>
                <a:cubicBezTo>
                  <a:pt x="306" y="110"/>
                  <a:pt x="305" y="111"/>
                  <a:pt x="304" y="111"/>
                </a:cubicBezTo>
                <a:cubicBezTo>
                  <a:pt x="180" y="111"/>
                  <a:pt x="180" y="111"/>
                  <a:pt x="180" y="111"/>
                </a:cubicBezTo>
                <a:cubicBezTo>
                  <a:pt x="179" y="111"/>
                  <a:pt x="178" y="110"/>
                  <a:pt x="177" y="110"/>
                </a:cubicBezTo>
                <a:cubicBezTo>
                  <a:pt x="177" y="109"/>
                  <a:pt x="177" y="109"/>
                  <a:pt x="177" y="109"/>
                </a:cubicBezTo>
                <a:cubicBezTo>
                  <a:pt x="176" y="109"/>
                  <a:pt x="176" y="108"/>
                  <a:pt x="176" y="107"/>
                </a:cubicBezTo>
                <a:cubicBezTo>
                  <a:pt x="176" y="76"/>
                  <a:pt x="176" y="76"/>
                  <a:pt x="176" y="76"/>
                </a:cubicBezTo>
                <a:cubicBezTo>
                  <a:pt x="238" y="63"/>
                  <a:pt x="238" y="63"/>
                  <a:pt x="238" y="63"/>
                </a:cubicBezTo>
                <a:cubicBezTo>
                  <a:pt x="237" y="62"/>
                  <a:pt x="237" y="62"/>
                  <a:pt x="237" y="62"/>
                </a:cubicBezTo>
                <a:cubicBezTo>
                  <a:pt x="176" y="70"/>
                  <a:pt x="176" y="70"/>
                  <a:pt x="176" y="70"/>
                </a:cubicBezTo>
                <a:cubicBezTo>
                  <a:pt x="176" y="35"/>
                  <a:pt x="176" y="35"/>
                  <a:pt x="176" y="35"/>
                </a:cubicBezTo>
                <a:cubicBezTo>
                  <a:pt x="176" y="34"/>
                  <a:pt x="176" y="33"/>
                  <a:pt x="177" y="32"/>
                </a:cubicBezTo>
                <a:cubicBezTo>
                  <a:pt x="177" y="32"/>
                  <a:pt x="177" y="32"/>
                  <a:pt x="177" y="32"/>
                </a:cubicBezTo>
                <a:cubicBezTo>
                  <a:pt x="178" y="31"/>
                  <a:pt x="179" y="31"/>
                  <a:pt x="180" y="31"/>
                </a:cubicBezTo>
                <a:lnTo>
                  <a:pt x="304" y="3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440775" y="3915508"/>
            <a:ext cx="4325017" cy="1027472"/>
          </a:xfrm>
          <a:prstGeom prst="roundRect">
            <a:avLst>
              <a:gd name="adj" fmla="val 8330"/>
            </a:avLst>
          </a:prstGeom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 flipH="1">
            <a:off x="6751011" y="3921937"/>
            <a:ext cx="0" cy="1059826"/>
          </a:xfrm>
          <a:prstGeom prst="line">
            <a:avLst/>
          </a:prstGeom>
          <a:ln w="63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5714505" y="4050959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678650" y="5144233"/>
            <a:ext cx="4325017" cy="1027472"/>
          </a:xfrm>
          <a:prstGeom prst="roundRect">
            <a:avLst>
              <a:gd name="adj" fmla="val 8330"/>
            </a:avLst>
          </a:prstGeom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4988886" y="5150662"/>
            <a:ext cx="0" cy="1059826"/>
          </a:xfrm>
          <a:prstGeom prst="line">
            <a:avLst/>
          </a:prstGeom>
          <a:ln w="63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AutoShape 12"/>
          <p:cNvSpPr/>
          <p:nvPr/>
        </p:nvSpPr>
        <p:spPr>
          <a:xfrm>
            <a:off x="3952380" y="5279684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908809" y="4245412"/>
            <a:ext cx="367665" cy="367665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67640" y="228600"/>
                </a:moveTo>
                <a:lnTo>
                  <a:pt x="182880" y="228600"/>
                </a:lnTo>
                <a:cubicBezTo>
                  <a:pt x="208131" y="228600"/>
                  <a:pt x="228600" y="208131"/>
                  <a:pt x="228600" y="182880"/>
                </a:cubicBezTo>
                <a:cubicBezTo>
                  <a:pt x="228600" y="157629"/>
                  <a:pt x="208131" y="137160"/>
                  <a:pt x="182880" y="137160"/>
                </a:cubicBezTo>
                <a:lnTo>
                  <a:pt x="182880" y="137160"/>
                </a:lnTo>
                <a:lnTo>
                  <a:pt x="121768" y="137160"/>
                </a:lnTo>
                <a:cubicBezTo>
                  <a:pt x="113348" y="137160"/>
                  <a:pt x="106528" y="130340"/>
                  <a:pt x="106528" y="121920"/>
                </a:cubicBezTo>
                <a:cubicBezTo>
                  <a:pt x="106528" y="113500"/>
                  <a:pt x="113348" y="106680"/>
                  <a:pt x="121768" y="106680"/>
                </a:cubicBezTo>
                <a:lnTo>
                  <a:pt x="121768" y="106680"/>
                </a:lnTo>
                <a:lnTo>
                  <a:pt x="213360" y="106680"/>
                </a:lnTo>
                <a:lnTo>
                  <a:pt x="213360" y="76200"/>
                </a:lnTo>
                <a:lnTo>
                  <a:pt x="167640" y="76200"/>
                </a:lnTo>
                <a:lnTo>
                  <a:pt x="167640" y="45720"/>
                </a:lnTo>
                <a:lnTo>
                  <a:pt x="137160" y="45720"/>
                </a:lnTo>
                <a:lnTo>
                  <a:pt x="137160" y="76200"/>
                </a:lnTo>
                <a:lnTo>
                  <a:pt x="121920" y="76200"/>
                </a:lnTo>
                <a:cubicBezTo>
                  <a:pt x="96669" y="76200"/>
                  <a:pt x="76200" y="96669"/>
                  <a:pt x="76200" y="121920"/>
                </a:cubicBezTo>
                <a:cubicBezTo>
                  <a:pt x="76200" y="147171"/>
                  <a:pt x="96669" y="167640"/>
                  <a:pt x="121920" y="167640"/>
                </a:cubicBezTo>
                <a:lnTo>
                  <a:pt x="121920" y="167640"/>
                </a:lnTo>
                <a:lnTo>
                  <a:pt x="182880" y="167640"/>
                </a:lnTo>
                <a:cubicBezTo>
                  <a:pt x="191300" y="167640"/>
                  <a:pt x="198120" y="174460"/>
                  <a:pt x="198120" y="182880"/>
                </a:cubicBezTo>
                <a:cubicBezTo>
                  <a:pt x="198120" y="191300"/>
                  <a:pt x="191300" y="198120"/>
                  <a:pt x="182880" y="198120"/>
                </a:cubicBezTo>
                <a:lnTo>
                  <a:pt x="182880" y="198120"/>
                </a:lnTo>
                <a:lnTo>
                  <a:pt x="91440" y="198120"/>
                </a:lnTo>
                <a:lnTo>
                  <a:pt x="91440" y="228600"/>
                </a:lnTo>
                <a:lnTo>
                  <a:pt x="137160" y="228600"/>
                </a:lnTo>
                <a:lnTo>
                  <a:pt x="137160" y="259080"/>
                </a:lnTo>
                <a:lnTo>
                  <a:pt x="167640" y="259080"/>
                </a:lnTo>
                <a:lnTo>
                  <a:pt x="16764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146684" y="5474137"/>
            <a:ext cx="367665" cy="367665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自媒体平台的发展趋势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5222881" y="5436037"/>
            <a:ext cx="2541428" cy="490334"/>
            <a:chOff x="5222881" y="5436037"/>
            <a:chExt cx="2541428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5222881" y="5436037"/>
              <a:ext cx="254142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个性化推荐算法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6971715" y="4184077"/>
            <a:ext cx="2541428" cy="490334"/>
            <a:chOff x="6971715" y="4184077"/>
            <a:chExt cx="2541428" cy="490334"/>
          </a:xfrm>
        </p:grpSpPr>
        <p:sp>
          <p:nvSpPr>
            <p:cNvPr id="40" name="TextBox 40"/>
            <p:cNvSpPr txBox="1"/>
            <p:nvPr/>
          </p:nvSpPr>
          <p:spPr>
            <a:xfrm>
              <a:off x="6971715" y="4184077"/>
              <a:ext cx="254142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社交属性强化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8736929" y="2936302"/>
            <a:ext cx="2541428" cy="490334"/>
            <a:chOff x="8736929" y="2936302"/>
            <a:chExt cx="2541428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8736929" y="2936302"/>
              <a:ext cx="254142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跨界融合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2228086" y="3512222"/>
            <a:ext cx="2381737" cy="806572"/>
            <a:chOff x="2228086" y="3512222"/>
            <a:chExt cx="2381737" cy="806572"/>
          </a:xfrm>
        </p:grpSpPr>
        <p:sp>
          <p:nvSpPr>
            <p:cNvPr id="44" name="TextBox 44"/>
            <p:cNvSpPr txBox="1"/>
            <p:nvPr/>
          </p:nvSpPr>
          <p:spPr>
            <a:xfrm>
              <a:off x="2228086" y="3512222"/>
              <a:ext cx="2381737" cy="806572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增加用户粘性，提高内容传播效果。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4027453" y="2264447"/>
            <a:ext cx="2381737" cy="806572"/>
            <a:chOff x="4027453" y="2264447"/>
            <a:chExt cx="2381737" cy="806572"/>
          </a:xfrm>
        </p:grpSpPr>
        <p:sp>
          <p:nvSpPr>
            <p:cNvPr id="46" name="TextBox 46"/>
            <p:cNvSpPr txBox="1"/>
            <p:nvPr/>
          </p:nvSpPr>
          <p:spPr>
            <a:xfrm>
              <a:off x="4027453" y="2264447"/>
              <a:ext cx="2381737" cy="806572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与其他行业合作，拓展自媒体商业价值。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454963" y="4740947"/>
            <a:ext cx="2381737" cy="806572"/>
            <a:chOff x="454963" y="4740947"/>
            <a:chExt cx="2381737" cy="806572"/>
          </a:xfrm>
        </p:grpSpPr>
        <p:sp>
          <p:nvSpPr>
            <p:cNvPr id="48" name="TextBox 48"/>
            <p:cNvSpPr txBox="1"/>
            <p:nvPr/>
          </p:nvSpPr>
          <p:spPr>
            <a:xfrm>
              <a:off x="454963" y="4740947"/>
              <a:ext cx="2381737" cy="806572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根据用户兴趣和行为，推送定制化内容。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用户反馈的重要性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改进产品与服务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用户反馈是自媒体平台改进产品与服务的重要依据，有助于发现潜在问题、提升产品质量。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促进与用户互动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积极回应用户反馈，能够增强与用户的互动，提高用户忠诚度和满意度。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提升用户体验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通过用户反馈，自媒体平台可以了解用户需求和痛点，针对性地优化产品和服务，提升用户体验。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用户反馈对自媒体平台的意义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类型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建议、投诉、赞美、批评等。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来源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社交媒体、在线论坛、评论区、调查问卷等。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用户反馈的类型与来源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设置反馈入口、主动邀请用户提供反馈、定期开展调查问卷等。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收集方法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分类整理、筛选有效信息、提炼关键问题等。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分析方法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用户反馈的收集与分析方法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沟通技巧在自媒体平台中的应用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https://d.book118.com/675201001120011123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633301"/>
      </a:dk1>
      <a:lt1>
        <a:srgbClr val="FBF9F7"/>
      </a:lt1>
      <a:dk2>
        <a:srgbClr val="333333"/>
      </a:dk2>
      <a:lt2>
        <a:srgbClr val="F1EFEE"/>
      </a:lt2>
      <a:accent1>
        <a:srgbClr val="9A6930"/>
      </a:accent1>
      <a:accent2>
        <a:srgbClr val="B3954D"/>
      </a:accent2>
      <a:accent3>
        <a:srgbClr val="D3A67C"/>
      </a:accent3>
      <a:accent4>
        <a:srgbClr val="DC9C51"/>
      </a:accent4>
      <a:accent5>
        <a:srgbClr val="D17A6E"/>
      </a:accent5>
      <a:accent6>
        <a:srgbClr val="8C857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48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2024-09-27T03:12:39.019</cp:lastPrinted>
  <dcterms:created xsi:type="dcterms:W3CDTF">2024-09-26T19:12:39Z</dcterms:created>
  <dcterms:modified xsi:type="dcterms:W3CDTF">2024-09-26T19:12:41Z</dcterms:modified>
</cp:coreProperties>
</file>