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02E155B-F7AB-4618-B64F-EAA77DA74A0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0" name="PlaceHolder 1"/>
          <p:cNvSpPr>
            <a:spLocks noGrp="1"/>
          </p:cNvSpPr>
          <p:nvPr>
            <p:ph type="sldImg"/>
          </p:nvPr>
        </p:nvSpPr>
        <p:spPr>
          <a:xfrm>
            <a:off x="685800" y="1143000"/>
            <a:ext cx="5486040" cy="3085920"/>
          </a:xfrm>
          <a:prstGeom prst="rect">
            <a:avLst/>
          </a:prstGeom>
          <a:ln w="0">
            <a:noFill/>
          </a:ln>
        </p:spPr>
      </p:sp>
      <p:sp>
        <p:nvSpPr>
          <p:cNvPr id="74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3" name="PlaceHolder 1"/>
          <p:cNvSpPr>
            <a:spLocks noGrp="1"/>
          </p:cNvSpPr>
          <p:nvPr>
            <p:ph type="sldImg"/>
          </p:nvPr>
        </p:nvSpPr>
        <p:spPr>
          <a:xfrm>
            <a:off x="685800" y="1143000"/>
            <a:ext cx="5486040" cy="3085920"/>
          </a:xfrm>
          <a:prstGeom prst="rect">
            <a:avLst/>
          </a:prstGeom>
          <a:ln w="0">
            <a:noFill/>
          </a:ln>
        </p:spPr>
      </p:sp>
      <p:sp>
        <p:nvSpPr>
          <p:cNvPr id="74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6" name="PlaceHolder 1"/>
          <p:cNvSpPr>
            <a:spLocks noGrp="1"/>
          </p:cNvSpPr>
          <p:nvPr>
            <p:ph type="sldImg"/>
          </p:nvPr>
        </p:nvSpPr>
        <p:spPr>
          <a:xfrm>
            <a:off x="685800" y="1143000"/>
            <a:ext cx="5486040" cy="3085920"/>
          </a:xfrm>
          <a:prstGeom prst="rect">
            <a:avLst/>
          </a:prstGeom>
          <a:ln w="0">
            <a:noFill/>
          </a:ln>
        </p:spPr>
      </p:sp>
      <p:sp>
        <p:nvSpPr>
          <p:cNvPr id="74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9" name="PlaceHolder 1"/>
          <p:cNvSpPr>
            <a:spLocks noGrp="1"/>
          </p:cNvSpPr>
          <p:nvPr>
            <p:ph type="sldImg"/>
          </p:nvPr>
        </p:nvSpPr>
        <p:spPr>
          <a:xfrm>
            <a:off x="685800" y="1143000"/>
            <a:ext cx="5486040" cy="3085920"/>
          </a:xfrm>
          <a:prstGeom prst="rect">
            <a:avLst/>
          </a:prstGeom>
          <a:ln w="0">
            <a:noFill/>
          </a:ln>
        </p:spPr>
      </p:sp>
      <p:sp>
        <p:nvSpPr>
          <p:cNvPr id="75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2" name="PlaceHolder 1"/>
          <p:cNvSpPr>
            <a:spLocks noGrp="1"/>
          </p:cNvSpPr>
          <p:nvPr>
            <p:ph type="sldImg"/>
          </p:nvPr>
        </p:nvSpPr>
        <p:spPr>
          <a:xfrm>
            <a:off x="685800" y="1143000"/>
            <a:ext cx="5486040" cy="3085920"/>
          </a:xfrm>
          <a:prstGeom prst="rect">
            <a:avLst/>
          </a:prstGeom>
          <a:ln w="0">
            <a:noFill/>
          </a:ln>
        </p:spPr>
      </p:sp>
      <p:sp>
        <p:nvSpPr>
          <p:cNvPr id="75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5" name="PlaceHolder 1"/>
          <p:cNvSpPr>
            <a:spLocks noGrp="1"/>
          </p:cNvSpPr>
          <p:nvPr>
            <p:ph type="sldImg"/>
          </p:nvPr>
        </p:nvSpPr>
        <p:spPr>
          <a:xfrm>
            <a:off x="685800" y="1143000"/>
            <a:ext cx="5486040" cy="3085920"/>
          </a:xfrm>
          <a:prstGeom prst="rect">
            <a:avLst/>
          </a:prstGeom>
          <a:ln w="0">
            <a:noFill/>
          </a:ln>
        </p:spPr>
      </p:sp>
      <p:sp>
        <p:nvSpPr>
          <p:cNvPr id="75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491E25-7AED-4ECF-AEF8-8C6AF89E8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F5445-0E98-4395-9F9A-669C35CDA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106A5B-66D5-4147-BE45-06C3F6787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186D96-95A2-4C67-A57F-35FEBA47C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E39F18-7F33-4D04-AD1E-E033A829BE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E7BE22-D06C-4CF4-A643-89DE32A6AC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DF167E-FC50-4E45-B2BF-8C706E1B99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EF5932-BFFF-4A96-919D-D112B5610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8F6811-CAA7-4D8D-B8CF-E61BCF153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C0495-B1D3-4FD9-B596-BE421A941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264D6B-D6F0-4117-83EF-CDD39B061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1FC115F-CC8F-4F79-B7A2-3FA66C28C30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31C624A-F9E6-47AB-837F-60341F9BAD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10114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C00000"/>
                </a:solidFill>
                <a:latin typeface="Arial"/>
                <a:ea typeface="微软雅黑"/>
              </a:rPr>
              <a:t>中医小儿护理查房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506520" y="33228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1147320" y="973080"/>
            <a:ext cx="4016160" cy="4016160"/>
          </a:xfrm>
          <a:prstGeom prst="ellipse">
            <a:avLst/>
          </a:prstGeom>
          <a:solidFill>
            <a:schemeClr val="accent6">
              <a:lumMod val="75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2058120" y="235908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中医小儿护理查房概述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中医小儿护理查房的步骤</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中医小儿护理查房中的常见问题</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中医小儿护理查房的技巧</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中医小儿护理查房的困难与挑战</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中医小儿护理查房的总结与展望</a:t>
            </a:r>
            <a:endParaRPr lang="en-US" sz="2400" b="0" strike="noStrike" spc="-1">
              <a:solidFill>
                <a:srgbClr val="000000"/>
              </a:solidFill>
              <a:latin typeface="Arial"/>
            </a:endParaRPr>
          </a:p>
        </p:txBody>
      </p:sp>
      <p:sp>
        <p:nvSpPr>
          <p:cNvPr id="79" name="TextBox 5"/>
          <p:cNvSpPr/>
          <p:nvPr/>
        </p:nvSpPr>
        <p:spPr>
          <a:xfrm>
            <a:off x="1511640" y="15256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第一章 中医小儿护理查房概述</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什么是中医小儿护理查房？</a:t>
            </a:r>
            <a:endParaRPr lang="en-US" sz="3000" b="0" strike="noStrike" spc="-1">
              <a:solidFill>
                <a:schemeClr val="dk1"/>
              </a:solidFill>
              <a:latin typeface="Arial"/>
            </a:endParaRPr>
          </a:p>
        </p:txBody>
      </p:sp>
      <p:sp>
        <p:nvSpPr>
          <p:cNvPr id="94"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中医小儿护理查房是指医护人员对小儿患者进行护理观察和评估的过程，旨在保障小儿患者的健康和安全。通过查房，可以及时发现小儿患者的疾病变化，指导治疗方案的调整，提高治疗效果。</a:t>
            </a:r>
            <a:endParaRPr lang="en-US" sz="1800" b="0" strike="noStrike" spc="-1">
              <a:solidFill>
                <a:srgbClr val="000000"/>
              </a:solidFill>
              <a:latin typeface="Arial"/>
            </a:endParaRPr>
          </a:p>
        </p:txBody>
      </p:sp>
      <p:grpSp>
        <p:nvGrpSpPr>
          <p:cNvPr id="95" name="Group 15"/>
          <p:cNvGrpSpPr/>
          <p:nvPr/>
        </p:nvGrpSpPr>
        <p:grpSpPr>
          <a:xfrm>
            <a:off x="435960" y="378720"/>
            <a:ext cx="515160" cy="439560"/>
            <a:chOff x="435960" y="378720"/>
            <a:chExt cx="515160" cy="439560"/>
          </a:xfrm>
        </p:grpSpPr>
        <p:sp>
          <p:nvSpPr>
            <p:cNvPr id="96"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7"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8"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9"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0"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1"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2"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3"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4"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5"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6"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7"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8"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9"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0"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1"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2"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3"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4"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5"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16"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9"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0"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2"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3"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24"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中医小儿护理查房的重要性</a:t>
            </a:r>
            <a:endParaRPr lang="en-US" sz="3600" b="0" strike="noStrike" spc="-1">
              <a:solidFill>
                <a:srgbClr val="000000"/>
              </a:solidFill>
              <a:latin typeface="Arial"/>
            </a:endParaRPr>
          </a:p>
        </p:txBody>
      </p:sp>
      <p:sp>
        <p:nvSpPr>
          <p:cNvPr id="12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中医小儿护理查房的重要性在于通过观察和评估小儿患者的情况，可以及时调整治疗方案，并提高治疗效果。护理人员需要关注小儿患者的生活习惯、饮食情况、生命体征等，以确保他们得到全面的护理。</a:t>
            </a:r>
            <a:endParaRPr lang="en-US" sz="18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29" name="Group 15"/>
          <p:cNvGrpSpPr/>
          <p:nvPr/>
        </p:nvGrpSpPr>
        <p:grpSpPr>
          <a:xfrm>
            <a:off x="431640" y="396000"/>
            <a:ext cx="514800" cy="439200"/>
            <a:chOff x="431640" y="396000"/>
            <a:chExt cx="514800" cy="439200"/>
          </a:xfrm>
        </p:grpSpPr>
        <p:sp>
          <p:nvSpPr>
            <p:cNvPr id="130"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1"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2"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3"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4"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5"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6"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7"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8"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9"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0"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1"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2"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3"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4"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5"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6"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7"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8"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9"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中医小儿护理查房的好处</a:t>
            </a:r>
            <a:endParaRPr lang="en-US" sz="3000" b="0" strike="noStrike" spc="-1">
              <a:solidFill>
                <a:schemeClr val="dk1"/>
              </a:solidFill>
              <a:latin typeface="Arial"/>
            </a:endParaRPr>
          </a:p>
        </p:txBody>
      </p:sp>
      <p:grpSp>
        <p:nvGrpSpPr>
          <p:cNvPr id="156" name="Group 15"/>
          <p:cNvGrpSpPr/>
          <p:nvPr/>
        </p:nvGrpSpPr>
        <p:grpSpPr>
          <a:xfrm>
            <a:off x="435960" y="378720"/>
            <a:ext cx="515160" cy="439560"/>
            <a:chOff x="435960" y="378720"/>
            <a:chExt cx="515160" cy="439560"/>
          </a:xfrm>
        </p:grpSpPr>
        <p:sp>
          <p:nvSpPr>
            <p:cNvPr id="15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77"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提高治疗效果</a:t>
            </a:r>
            <a:endParaRPr lang="en-US" sz="2000" b="0" strike="noStrike" spc="-1">
              <a:solidFill>
                <a:srgbClr val="000000"/>
              </a:solidFill>
              <a:latin typeface="Arial"/>
            </a:endParaRPr>
          </a:p>
        </p:txBody>
      </p:sp>
      <p:sp>
        <p:nvSpPr>
          <p:cNvPr id="178"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通过查房及时调整治疗方案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减少治疗盲目性</a:t>
            </a:r>
            <a:endParaRPr lang="en-US" sz="1600" b="0" strike="noStrike" spc="-1">
              <a:solidFill>
                <a:srgbClr val="000000"/>
              </a:solidFill>
              <a:latin typeface="Arial"/>
            </a:endParaRPr>
          </a:p>
        </p:txBody>
      </p:sp>
      <p:sp>
        <p:nvSpPr>
          <p:cNvPr id="179"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保障患者健康</a:t>
            </a:r>
            <a:endParaRPr lang="en-US" sz="2000" b="0" strike="noStrike" spc="-1">
              <a:solidFill>
                <a:srgbClr val="000000"/>
              </a:solidFill>
              <a:latin typeface="Arial"/>
            </a:endParaRPr>
          </a:p>
        </p:txBody>
      </p:sp>
      <p:sp>
        <p:nvSpPr>
          <p:cNvPr id="180"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发现疾病变化及时处理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提高患者安全性</a:t>
            </a:r>
            <a:endParaRPr lang="en-US" sz="1600" b="0" strike="noStrike" spc="-1">
              <a:solidFill>
                <a:srgbClr val="000000"/>
              </a:solidFill>
              <a:latin typeface="Arial"/>
            </a:endParaRPr>
          </a:p>
        </p:txBody>
      </p:sp>
      <p:sp>
        <p:nvSpPr>
          <p:cNvPr id="181"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指导家属护理</a:t>
            </a:r>
            <a:endParaRPr lang="en-US" sz="2000" b="0" strike="noStrike" spc="-1">
              <a:solidFill>
                <a:srgbClr val="000000"/>
              </a:solidFill>
              <a:latin typeface="Arial"/>
            </a:endParaRPr>
          </a:p>
        </p:txBody>
      </p:sp>
      <p:sp>
        <p:nvSpPr>
          <p:cNvPr id="182"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为家属提供建议和指导</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提高家属护理质量</a:t>
            </a:r>
            <a:endParaRPr lang="en-US" sz="1600" b="0" strike="noStrike" spc="-1">
              <a:solidFill>
                <a:srgbClr val="000000"/>
              </a:solidFill>
              <a:latin typeface="Arial"/>
            </a:endParaRPr>
          </a:p>
        </p:txBody>
      </p:sp>
      <p:sp>
        <p:nvSpPr>
          <p:cNvPr id="183"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促进团队沟通</a:t>
            </a:r>
            <a:endParaRPr lang="en-US" sz="2000" b="0" strike="noStrike" spc="-1">
              <a:solidFill>
                <a:srgbClr val="000000"/>
              </a:solidFill>
              <a:latin typeface="Arial"/>
            </a:endParaRPr>
          </a:p>
        </p:txBody>
      </p:sp>
      <p:sp>
        <p:nvSpPr>
          <p:cNvPr id="184"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加强医护人员协作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提高治疗效率</a:t>
            </a:r>
            <a:endParaRPr lang="en-US" sz="1600" b="0" strike="noStrike" spc="-1">
              <a:solidFill>
                <a:srgbClr val="000000"/>
              </a:solidFill>
              <a:latin typeface="Arial"/>
            </a:endParaRPr>
          </a:p>
        </p:txBody>
      </p:sp>
      <p:sp>
        <p:nvSpPr>
          <p:cNvPr id="185"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中医小儿护理查房的步骤</a:t>
            </a:r>
            <a:endParaRPr lang="en-US" sz="40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9" name="AutoShape 3"/>
          <p:cNvSpPr/>
          <p:nvPr/>
        </p:nvSpPr>
        <p:spPr>
          <a:xfrm>
            <a:off x="385344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4"/>
          <p:cNvSpPr/>
          <p:nvPr/>
        </p:nvSpPr>
        <p:spPr>
          <a:xfrm>
            <a:off x="385344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1" name="AutoShape 7"/>
          <p:cNvSpPr/>
          <p:nvPr/>
        </p:nvSpPr>
        <p:spPr>
          <a:xfrm>
            <a:off x="787320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2" name="AutoShape 8"/>
          <p:cNvSpPr/>
          <p:nvPr/>
        </p:nvSpPr>
        <p:spPr>
          <a:xfrm>
            <a:off x="787320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10"/>
          <p:cNvSpPr/>
          <p:nvPr/>
        </p:nvSpPr>
        <p:spPr>
          <a:xfrm>
            <a:off x="385344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11"/>
          <p:cNvSpPr/>
          <p:nvPr/>
        </p:nvSpPr>
        <p:spPr>
          <a:xfrm>
            <a:off x="385344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3"/>
          <p:cNvSpPr/>
          <p:nvPr/>
        </p:nvSpPr>
        <p:spPr>
          <a:xfrm>
            <a:off x="787320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AutoShape 14"/>
          <p:cNvSpPr/>
          <p:nvPr/>
        </p:nvSpPr>
        <p:spPr>
          <a:xfrm>
            <a:off x="787320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脉搏</a:t>
            </a:r>
            <a:endParaRPr lang="en-US" sz="2000" b="0" strike="noStrike" spc="-1">
              <a:solidFill>
                <a:srgbClr val="000000"/>
              </a:solidFill>
              <a:latin typeface="Arial"/>
            </a:endParaRPr>
          </a:p>
        </p:txBody>
      </p:sp>
      <p:sp>
        <p:nvSpPr>
          <p:cNvPr id="199"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观察脉搏节律和强度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记录脉搏变化情况</a:t>
            </a:r>
            <a:endParaRPr lang="en-US" sz="1600" b="0" strike="noStrike" spc="-1">
              <a:solidFill>
                <a:srgbClr val="000000"/>
              </a:solidFill>
              <a:latin typeface="Arial"/>
            </a:endParaRPr>
          </a:p>
        </p:txBody>
      </p:sp>
      <p:sp>
        <p:nvSpPr>
          <p:cNvPr id="20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呼吸</a:t>
            </a:r>
            <a:endParaRPr lang="en-US" sz="2000" b="0" strike="noStrike" spc="-1">
              <a:solidFill>
                <a:srgbClr val="000000"/>
              </a:solidFill>
              <a:latin typeface="Arial"/>
            </a:endParaRPr>
          </a:p>
        </p:txBody>
      </p:sp>
      <p:sp>
        <p:nvSpPr>
          <p:cNvPr id="202"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观察呼吸频率和深度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检查呼吸是否规律</a:t>
            </a:r>
            <a:endParaRPr lang="en-US" sz="1600" b="0" strike="noStrike" spc="-1">
              <a:solidFill>
                <a:srgbClr val="000000"/>
              </a:solidFill>
              <a:latin typeface="Arial"/>
            </a:endParaRPr>
          </a:p>
        </p:txBody>
      </p:sp>
      <p:sp>
        <p:nvSpPr>
          <p:cNvPr id="20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血压</a:t>
            </a:r>
            <a:endParaRPr lang="en-US" sz="2000" b="0" strike="noStrike" spc="-1">
              <a:solidFill>
                <a:srgbClr val="000000"/>
              </a:solidFill>
              <a:latin typeface="Arial"/>
            </a:endParaRPr>
          </a:p>
        </p:txBody>
      </p:sp>
      <p:sp>
        <p:nvSpPr>
          <p:cNvPr id="205"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使用血压计准确测量血压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监测血压变化情况</a:t>
            </a:r>
            <a:endParaRPr lang="en-US" sz="1600" b="0" strike="noStrike" spc="-1">
              <a:solidFill>
                <a:srgbClr val="000000"/>
              </a:solidFill>
              <a:latin typeface="Arial"/>
            </a:endParaRPr>
          </a:p>
        </p:txBody>
      </p:sp>
      <p:sp>
        <p:nvSpPr>
          <p:cNvPr id="20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生命体征测量</a:t>
            </a:r>
            <a:endParaRPr lang="en-US" sz="3000" b="0" strike="noStrike" spc="-1">
              <a:solidFill>
                <a:schemeClr val="dk1"/>
              </a:solidFill>
              <a:latin typeface="Arial"/>
            </a:endParaRPr>
          </a:p>
        </p:txBody>
      </p:sp>
      <p:sp>
        <p:nvSpPr>
          <p:cNvPr id="20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体温</a:t>
            </a:r>
            <a:endParaRPr lang="en-US" sz="2000" b="0" strike="noStrike" spc="-1">
              <a:solidFill>
                <a:srgbClr val="000000"/>
              </a:solidFill>
              <a:latin typeface="Arial"/>
            </a:endParaRPr>
          </a:p>
        </p:txBody>
      </p:sp>
      <p:sp>
        <p:nvSpPr>
          <p:cNvPr id="209"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使用体温计准确测量体温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记录体温变化趋势</a:t>
            </a:r>
            <a:endParaRPr lang="en-US" sz="1600" b="0" strike="noStrike" spc="-1">
              <a:solidFill>
                <a:srgbClr val="000000"/>
              </a:solidFill>
              <a:latin typeface="Arial"/>
            </a:endParaRPr>
          </a:p>
        </p:txBody>
      </p:sp>
      <p:grpSp>
        <p:nvGrpSpPr>
          <p:cNvPr id="210" name="Group 15"/>
          <p:cNvGrpSpPr/>
          <p:nvPr/>
        </p:nvGrpSpPr>
        <p:grpSpPr>
          <a:xfrm>
            <a:off x="435960" y="378720"/>
            <a:ext cx="515160" cy="439560"/>
            <a:chOff x="435960" y="378720"/>
            <a:chExt cx="515160" cy="439560"/>
          </a:xfrm>
        </p:grpSpPr>
        <p:sp>
          <p:nvSpPr>
            <p:cNvPr id="211" name="AutoShape 16"/>
            <p:cNvSpPr/>
            <p:nvPr/>
          </p:nvSpPr>
          <p:spPr>
            <a:xfrm>
              <a:off x="435960" y="3787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2" name="AutoShape 17"/>
            <p:cNvSpPr/>
            <p:nvPr/>
          </p:nvSpPr>
          <p:spPr>
            <a:xfrm>
              <a:off x="555840" y="3852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3" name="AutoShape 18"/>
            <p:cNvSpPr/>
            <p:nvPr/>
          </p:nvSpPr>
          <p:spPr>
            <a:xfrm>
              <a:off x="669960" y="3870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4" name="AutoShape 19"/>
            <p:cNvSpPr/>
            <p:nvPr/>
          </p:nvSpPr>
          <p:spPr>
            <a:xfrm>
              <a:off x="780840" y="39600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5" name="AutoShape 20"/>
            <p:cNvSpPr/>
            <p:nvPr/>
          </p:nvSpPr>
          <p:spPr>
            <a:xfrm>
              <a:off x="885960" y="39204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6" name="AutoShape 21"/>
            <p:cNvSpPr/>
            <p:nvPr/>
          </p:nvSpPr>
          <p:spPr>
            <a:xfrm>
              <a:off x="435960" y="4964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7" name="AutoShape 22"/>
            <p:cNvSpPr/>
            <p:nvPr/>
          </p:nvSpPr>
          <p:spPr>
            <a:xfrm>
              <a:off x="555840" y="50328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8" name="AutoShape 23"/>
            <p:cNvSpPr/>
            <p:nvPr/>
          </p:nvSpPr>
          <p:spPr>
            <a:xfrm>
              <a:off x="669960" y="5047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9" name="AutoShape 24"/>
            <p:cNvSpPr/>
            <p:nvPr/>
          </p:nvSpPr>
          <p:spPr>
            <a:xfrm>
              <a:off x="780840" y="5137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0" name="AutoShape 25"/>
            <p:cNvSpPr/>
            <p:nvPr/>
          </p:nvSpPr>
          <p:spPr>
            <a:xfrm>
              <a:off x="885960" y="50976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1" name="AutoShape 26"/>
            <p:cNvSpPr/>
            <p:nvPr/>
          </p:nvSpPr>
          <p:spPr>
            <a:xfrm>
              <a:off x="435960" y="6145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2" name="AutoShape 27"/>
            <p:cNvSpPr/>
            <p:nvPr/>
          </p:nvSpPr>
          <p:spPr>
            <a:xfrm>
              <a:off x="555840" y="6210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3" name="AutoShape 28"/>
            <p:cNvSpPr/>
            <p:nvPr/>
          </p:nvSpPr>
          <p:spPr>
            <a:xfrm>
              <a:off x="669960" y="6228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4" name="AutoShape 29"/>
            <p:cNvSpPr/>
            <p:nvPr/>
          </p:nvSpPr>
          <p:spPr>
            <a:xfrm>
              <a:off x="780840" y="63144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5" name="AutoShape 30"/>
            <p:cNvSpPr/>
            <p:nvPr/>
          </p:nvSpPr>
          <p:spPr>
            <a:xfrm>
              <a:off x="885960" y="62748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6" name="AutoShape 31"/>
            <p:cNvSpPr/>
            <p:nvPr/>
          </p:nvSpPr>
          <p:spPr>
            <a:xfrm>
              <a:off x="435960" y="7322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7" name="AutoShape 32"/>
            <p:cNvSpPr/>
            <p:nvPr/>
          </p:nvSpPr>
          <p:spPr>
            <a:xfrm>
              <a:off x="555840" y="73872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8" name="AutoShape 33"/>
            <p:cNvSpPr/>
            <p:nvPr/>
          </p:nvSpPr>
          <p:spPr>
            <a:xfrm>
              <a:off x="669960" y="7405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9" name="AutoShape 34"/>
            <p:cNvSpPr/>
            <p:nvPr/>
          </p:nvSpPr>
          <p:spPr>
            <a:xfrm>
              <a:off x="780840" y="7495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0" name="AutoShape 35"/>
            <p:cNvSpPr/>
            <p:nvPr/>
          </p:nvSpPr>
          <p:spPr>
            <a:xfrm>
              <a:off x="885960" y="74520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1"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病情变化评估</a:t>
            </a:r>
            <a:endParaRPr lang="en-US" sz="3600" b="0" strike="noStrike" spc="-1">
              <a:solidFill>
                <a:srgbClr val="000000"/>
              </a:solidFill>
              <a:latin typeface="Arial"/>
            </a:endParaRPr>
          </a:p>
        </p:txBody>
      </p:sp>
      <p:sp>
        <p:nvSpPr>
          <p:cNvPr id="24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评估小儿病情的变化，包括症状的加重或缓解，指导医生制定进一步的治疗方案。在评估过程中，需要综合考虑小儿的整体状况和病情发展趋势，及时调整护理措施并向医生报告情况。</a:t>
            </a:r>
            <a:endParaRPr lang="en-US" sz="1800" b="0" strike="noStrike" spc="-1">
              <a:solidFill>
                <a:srgbClr val="000000"/>
              </a:solidFill>
              <a:latin typeface="Arial"/>
            </a:endParaRPr>
          </a:p>
        </p:txBody>
      </p:sp>
      <p:sp>
        <p:nvSpPr>
          <p:cNvPr id="2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评估病情</a:t>
            </a:r>
            <a:endParaRPr lang="en-US" sz="3600" b="0" strike="noStrike" spc="-1">
              <a:solidFill>
                <a:schemeClr val="dk1"/>
              </a:solidFill>
              <a:latin typeface="Arial"/>
            </a:endParaRPr>
          </a:p>
        </p:txBody>
      </p:sp>
      <p:grpSp>
        <p:nvGrpSpPr>
          <p:cNvPr id="244" name="Group 15"/>
          <p:cNvGrpSpPr/>
          <p:nvPr/>
        </p:nvGrpSpPr>
        <p:grpSpPr>
          <a:xfrm>
            <a:off x="431640" y="396000"/>
            <a:ext cx="514800" cy="439200"/>
            <a:chOff x="431640" y="396000"/>
            <a:chExt cx="514800" cy="439200"/>
          </a:xfrm>
        </p:grpSpPr>
        <p:sp>
          <p:nvSpPr>
            <p:cNvPr id="24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结尾</a:t>
            </a:r>
            <a:endParaRPr lang="en-US" sz="3000" b="0" strike="noStrike" spc="-1">
              <a:solidFill>
                <a:schemeClr val="dk1"/>
              </a:solidFill>
              <a:latin typeface="Arial"/>
            </a:endParaRPr>
          </a:p>
        </p:txBody>
      </p:sp>
      <p:sp>
        <p:nvSpPr>
          <p:cNvPr id="26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通过中医小儿护理查房的步骤，可以全面了解儿童的身体状况和病情发展，及时干预和调整护理措施，为儿童的健康提供全方位的支持和管理。</a:t>
            </a:r>
            <a:endParaRPr lang="en-US" sz="1800" b="0" strike="noStrike" spc="-1">
              <a:solidFill>
                <a:srgbClr val="000000"/>
              </a:solidFill>
              <a:latin typeface="Arial"/>
            </a:endParaRPr>
          </a:p>
        </p:txBody>
      </p:sp>
      <p:grpSp>
        <p:nvGrpSpPr>
          <p:cNvPr id="269" name="Group 15"/>
          <p:cNvGrpSpPr/>
          <p:nvPr/>
        </p:nvGrpSpPr>
        <p:grpSpPr>
          <a:xfrm>
            <a:off x="435960" y="378720"/>
            <a:ext cx="515160" cy="439560"/>
            <a:chOff x="435960" y="378720"/>
            <a:chExt cx="515160" cy="439560"/>
          </a:xfrm>
        </p:grpSpPr>
        <p:sp>
          <p:nvSpPr>
            <p:cNvPr id="270"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1"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2"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3"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4"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5"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6"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7"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8"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9"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0"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1"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2"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3"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4"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5"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6"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7"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8"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9"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90"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1"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92"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中医小儿护理查房中的常见问题</a:t>
            </a:r>
            <a:endParaRPr lang="en-US" sz="4000" b="0" strike="noStrike" spc="-1">
              <a:solidFill>
                <a:schemeClr val="dk1"/>
              </a:solidFill>
              <a:latin typeface="Arial"/>
            </a:endParaRPr>
          </a:p>
        </p:txBody>
      </p:sp>
      <p:sp>
        <p:nvSpPr>
          <p:cNvPr id="2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4"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5"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6"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7"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0"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1"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儿童的营养摄入问题</a:t>
            </a:r>
            <a:endParaRPr lang="en-US" sz="3600" b="0" strike="noStrike" spc="-1">
              <a:solidFill>
                <a:srgbClr val="000000"/>
              </a:solidFill>
              <a:latin typeface="Arial"/>
            </a:endParaRPr>
          </a:p>
        </p:txBody>
      </p:sp>
      <p:sp>
        <p:nvSpPr>
          <p:cNvPr id="30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在中医小儿护理查房中，观察儿童的饮食情况至关重要。及时发现不良饮食习惯并纠正，是保障儿童的营养摄入的关键步骤。</a:t>
            </a:r>
            <a:endParaRPr lang="en-US" sz="1800" b="0" strike="noStrike" spc="-1">
              <a:solidFill>
                <a:srgbClr val="000000"/>
              </a:solidFill>
              <a:latin typeface="Arial"/>
            </a:endParaRPr>
          </a:p>
        </p:txBody>
      </p:sp>
      <p:sp>
        <p:nvSpPr>
          <p:cNvPr id="3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06" name="Group 15"/>
          <p:cNvGrpSpPr/>
          <p:nvPr/>
        </p:nvGrpSpPr>
        <p:grpSpPr>
          <a:xfrm>
            <a:off x="431640" y="396000"/>
            <a:ext cx="514800" cy="439200"/>
            <a:chOff x="431640" y="396000"/>
            <a:chExt cx="514800" cy="439200"/>
          </a:xfrm>
        </p:grpSpPr>
        <p:sp>
          <p:nvSpPr>
            <p:cNvPr id="307"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8"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9"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0"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1"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2"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3"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4"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5"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6"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7"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8"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9"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0"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1"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2"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3"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4"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5"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6"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8"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9"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0"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1"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2"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3"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4"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35"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儿童的心理健康问题</a:t>
            </a:r>
            <a:endParaRPr lang="en-US" sz="3600" b="0" strike="noStrike" spc="-1">
              <a:solidFill>
                <a:srgbClr val="000000"/>
              </a:solidFill>
              <a:latin typeface="Arial"/>
            </a:endParaRPr>
          </a:p>
        </p:txBody>
      </p:sp>
      <p:sp>
        <p:nvSpPr>
          <p:cNvPr id="33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在查房中，观察儿童的情绪变化至关重要。引导儿童正确处理情绪，保障他们的心理健康，是护理工作的重要一环。</a:t>
            </a:r>
            <a:endParaRPr lang="en-US" sz="1800" b="0" strike="noStrike" spc="-1">
              <a:solidFill>
                <a:srgbClr val="000000"/>
              </a:solidFill>
              <a:latin typeface="Arial"/>
            </a:endParaRPr>
          </a:p>
        </p:txBody>
      </p:sp>
      <p:sp>
        <p:nvSpPr>
          <p:cNvPr id="3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40" name="Group 15"/>
          <p:cNvGrpSpPr/>
          <p:nvPr/>
        </p:nvGrpSpPr>
        <p:grpSpPr>
          <a:xfrm>
            <a:off x="431640" y="396000"/>
            <a:ext cx="514800" cy="439200"/>
            <a:chOff x="431640" y="396000"/>
            <a:chExt cx="514800" cy="439200"/>
          </a:xfrm>
        </p:grpSpPr>
        <p:sp>
          <p:nvSpPr>
            <p:cNvPr id="341"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2"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3"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4"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5"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6"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7"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8"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9"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0"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1"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2"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3"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4"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5"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6"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7"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8"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9"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0"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https://d.book118.com/675210114044011124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中医小儿护理查房</vt:lpstr>
      <vt:lpstr>目录</vt:lpstr>
      <vt:lpstr>第一章 中医小儿护理查房概述</vt:lpstr>
      <vt:lpstr>什么是中医小儿护理查房？</vt:lpstr>
      <vt:lpstr> </vt:lpstr>
      <vt:lpstr>中医小儿护理查房的好处</vt:lpstr>
      <vt:lpstr>第2章 中医小儿护理查房的步骤</vt:lpstr>
      <vt:lpstr>生命体征测量</vt:lpstr>
      <vt:lpstr>评估病情</vt:lpstr>
      <vt:lpstr>结尾</vt:lpstr>
      <vt:lpstr>第3章 中医小儿护理查房中的常见问题</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2024-09-28T10:00:10.590</cp:lastPrinted>
  <dcterms:created xsi:type="dcterms:W3CDTF">2024-09-28T02:00:10Z</dcterms:created>
  <dcterms:modified xsi:type="dcterms:W3CDTF">2024-09-28T02:00:12Z</dcterms:modified>
</cp:coreProperties>
</file>