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embeddedFontLst>
    <p:embeddedFont>
      <p:font typeface="JCHWFJ+MS-UIGothic"/>
      <p:regular r:id="rId16"/>
    </p:embeddedFont>
    <p:embeddedFont>
      <p:font typeface="OTIGWO+LTRJRJ+ArialMT"/>
      <p:regular r:id="rId17"/>
    </p:embeddedFont>
    <p:embeddedFont>
      <p:font typeface="PLKAWE+QVMBTU+MicrosoftYaHei"/>
      <p:regular r:id="rId18"/>
    </p:embeddedFont>
    <p:embeddedFont>
      <p:font typeface="HOITIH+CIRUVJ+MicrosoftYaHei-Bold"/>
      <p:regular r:id="rId19"/>
    </p:embeddedFont>
    <p:embeddedFont>
      <p:font typeface="OKUDDL+QVMBTU+MicrosoftYaHei"/>
      <p:regular r:id="rId20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font" Target="fonts/font1.fntdata" /><Relationship Id="rId17" Type="http://schemas.openxmlformats.org/officeDocument/2006/relationships/font" Target="fonts/font2.fntdata" /><Relationship Id="rId18" Type="http://schemas.openxmlformats.org/officeDocument/2006/relationships/font" Target="fonts/font3.fntdata" /><Relationship Id="rId19" Type="http://schemas.openxmlformats.org/officeDocument/2006/relationships/font" Target="fonts/font4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5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F24505-CD97-45EA-ABA7-43F95E5564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EC649A-29D4-4747-B540-1CE1316C50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417608-6B1E-478F-8D3F-C838F7B967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6C6AD8-E72A-4C81-9AEE-969A2E7FFF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356246-0D32-47F0-BE6A-B283D14B88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8EA92A-4EC0-4AD5-B477-671A0A2BBF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B942D25-20B3-4674-976F-F618CF7DB7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1BE8FC-1B71-4289-9B71-4485D8D47E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CA1B51-4D15-4E11-B0E2-DEFDECD0F5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29E689-0AC1-4678-90F5-585ADF132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75DA8A-80AE-4B81-97B9-13DF60ABE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5211034024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3500" y="1577494"/>
            <a:ext cx="7554669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FFA7EC"/>
                </a:solidFill>
                <a:latin typeface="SimSun"/>
                <a:cs typeface="SimSun"/>
              </a:rPr>
              <a:t>课时</a:t>
            </a:r>
            <a:r>
              <a:rPr sz="5150" spc="23">
                <a:solidFill>
                  <a:srgbClr val="FFA7EC"/>
                </a:solidFill>
                <a:latin typeface="JCHWFJ+MS-UIGothic"/>
                <a:cs typeface="JCHWFJ+MS-UIGothic"/>
              </a:rPr>
              <a:t>平行四</a:t>
            </a:r>
            <a:r>
              <a:rPr sz="5150" spc="25">
                <a:solidFill>
                  <a:srgbClr val="FFA7EC"/>
                </a:solidFill>
                <a:latin typeface="SimSun"/>
                <a:cs typeface="SimSun"/>
              </a:rPr>
              <a:t>边</a:t>
            </a:r>
            <a:r>
              <a:rPr sz="5150" spc="25">
                <a:solidFill>
                  <a:srgbClr val="FFA7EC"/>
                </a:solidFill>
                <a:latin typeface="JCHWFJ+MS-UIGothic"/>
                <a:cs typeface="JCHWFJ+MS-UIGothic"/>
              </a:rPr>
              <a:t>形和梯形</a:t>
            </a:r>
          </a:p>
          <a:p>
            <a:pPr marL="0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5">
                <a:solidFill>
                  <a:srgbClr val="FFA7EC"/>
                </a:solidFill>
                <a:latin typeface="JCHWFJ+MS-UIGothic"/>
                <a:cs typeface="JCHWFJ+MS-UIGothic"/>
              </a:rPr>
              <a:t>复</a:t>
            </a:r>
            <a:r>
              <a:rPr sz="5150" spc="25">
                <a:solidFill>
                  <a:srgbClr val="FFA7EC"/>
                </a:solidFill>
                <a:latin typeface="SimSun"/>
                <a:cs typeface="SimSun"/>
              </a:rPr>
              <a:t>习课</a:t>
            </a:r>
            <a:r>
              <a:rPr sz="5150">
                <a:solidFill>
                  <a:srgbClr val="FFA7EC"/>
                </a:solidFill>
                <a:latin typeface="JCHWFJ+MS-UIGothic"/>
                <a:cs typeface="JCHWFJ+MS-UIGothic"/>
              </a:rPr>
              <a:t> 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46470" y="2217610"/>
            <a:ext cx="4089341" cy="7834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9970FC"/>
                </a:solidFill>
                <a:latin typeface="OTIGWO+LTRJRJ+ArialMT"/>
                <a:cs typeface="OTIGWO+LTRJRJ+ArialMT"/>
              </a:rPr>
              <a:t>•</a:t>
            </a:r>
            <a:r>
              <a:rPr sz="2450" spc="128">
                <a:solidFill>
                  <a:srgbClr val="9970F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9970FC"/>
                </a:solidFill>
                <a:latin typeface="JCHWFJ+MS-UIGothic"/>
                <a:cs typeface="JCHWFJ+MS-UIGothic"/>
              </a:rPr>
              <a:t>平行四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边</a:t>
            </a:r>
            <a:r>
              <a:rPr sz="2400">
                <a:solidFill>
                  <a:srgbClr val="9970FC"/>
                </a:solidFill>
                <a:latin typeface="JCHWFJ+MS-UIGothic"/>
                <a:cs typeface="JCHWFJ+MS-UIGothic"/>
              </a:rPr>
              <a:t>形和梯形的性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69489" y="2483446"/>
            <a:ext cx="1935677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FFF"/>
                </a:solidFill>
                <a:latin typeface="PLKAWE+QVMBTU+MicrosoftYaHei"/>
                <a:cs typeface="PLKAWE+QVMBTU+MicrosoftYaHei"/>
              </a:rPr>
              <a:t>contents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46470" y="2766250"/>
            <a:ext cx="4089341" cy="7834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9970FC"/>
                </a:solidFill>
                <a:latin typeface="OTIGWO+LTRJRJ+ArialMT"/>
                <a:cs typeface="OTIGWO+LTRJRJ+ArialMT"/>
              </a:rPr>
              <a:t>•</a:t>
            </a:r>
            <a:r>
              <a:rPr sz="2450" spc="128">
                <a:solidFill>
                  <a:srgbClr val="9970F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9970FC"/>
                </a:solidFill>
                <a:latin typeface="JCHWFJ+MS-UIGothic"/>
                <a:cs typeface="JCHWFJ+MS-UIGothic"/>
              </a:rPr>
              <a:t>平行四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边</a:t>
            </a:r>
            <a:r>
              <a:rPr sz="2400">
                <a:solidFill>
                  <a:srgbClr val="9970FC"/>
                </a:solidFill>
                <a:latin typeface="JCHWFJ+MS-UIGothic"/>
                <a:cs typeface="JCHWFJ+MS-UIGothic"/>
              </a:rPr>
              <a:t>形和梯形的判定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46470" y="3314890"/>
            <a:ext cx="4790381" cy="18806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9970FC"/>
                </a:solidFill>
                <a:latin typeface="OTIGWO+LTRJRJ+ArialMT"/>
                <a:cs typeface="OTIGWO+LTRJRJ+ArialMT"/>
              </a:rPr>
              <a:t>•</a:t>
            </a:r>
            <a:r>
              <a:rPr sz="2450" spc="128">
                <a:solidFill>
                  <a:srgbClr val="9970F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9970FC"/>
                </a:solidFill>
                <a:latin typeface="JCHWFJ+MS-UIGothic"/>
                <a:cs typeface="JCHWFJ+MS-UIGothic"/>
              </a:rPr>
              <a:t>平行四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边</a:t>
            </a:r>
            <a:r>
              <a:rPr sz="2400">
                <a:solidFill>
                  <a:srgbClr val="9970FC"/>
                </a:solidFill>
                <a:latin typeface="JCHWFJ+MS-UIGothic"/>
                <a:cs typeface="JCHWFJ+MS-UIGothic"/>
              </a:rPr>
              <a:t>形和梯形的面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积计</a:t>
            </a:r>
            <a:r>
              <a:rPr sz="2400">
                <a:solidFill>
                  <a:srgbClr val="9970FC"/>
                </a:solidFill>
                <a:latin typeface="JCHWFJ+MS-UIGothic"/>
                <a:cs typeface="JCHWFJ+MS-UIGothic"/>
              </a:rPr>
              <a:t>算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9970FC"/>
                </a:solidFill>
                <a:latin typeface="OTIGWO+LTRJRJ+ArialMT"/>
                <a:cs typeface="OTIGWO+LTRJRJ+ArialMT"/>
              </a:rPr>
              <a:t>•</a:t>
            </a:r>
            <a:r>
              <a:rPr sz="2450" spc="128">
                <a:solidFill>
                  <a:srgbClr val="9970F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9970FC"/>
                </a:solidFill>
                <a:latin typeface="JCHWFJ+MS-UIGothic"/>
                <a:cs typeface="JCHWFJ+MS-UIGothic"/>
              </a:rPr>
              <a:t>平行四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边</a:t>
            </a:r>
            <a:r>
              <a:rPr sz="2400">
                <a:solidFill>
                  <a:srgbClr val="9970FC"/>
                </a:solidFill>
                <a:latin typeface="JCHWFJ+MS-UIGothic"/>
                <a:cs typeface="JCHWFJ+MS-UIGothic"/>
              </a:rPr>
              <a:t>形和梯形的周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长计</a:t>
            </a:r>
            <a:r>
              <a:rPr sz="2400">
                <a:solidFill>
                  <a:srgbClr val="9970FC"/>
                </a:solidFill>
                <a:latin typeface="JCHWFJ+MS-UIGothic"/>
                <a:cs typeface="JCHWFJ+MS-UIGothic"/>
              </a:rPr>
              <a:t>算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9970FC"/>
                </a:solidFill>
                <a:latin typeface="OTIGWO+LTRJRJ+ArialMT"/>
                <a:cs typeface="OTIGWO+LTRJRJ+ArialMT"/>
              </a:rPr>
              <a:t>•</a:t>
            </a:r>
            <a:r>
              <a:rPr sz="2450" spc="128">
                <a:solidFill>
                  <a:srgbClr val="9970F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9970FC"/>
                </a:solidFill>
                <a:latin typeface="JCHWFJ+MS-UIGothic"/>
                <a:cs typeface="JCHWFJ+MS-UIGothic"/>
              </a:rPr>
              <a:t>平行四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边</a:t>
            </a:r>
            <a:r>
              <a:rPr sz="2400">
                <a:solidFill>
                  <a:srgbClr val="9970FC"/>
                </a:solidFill>
                <a:latin typeface="JCHWFJ+MS-UIGothic"/>
                <a:cs typeface="JCHWFJ+MS-UIGothic"/>
              </a:rPr>
              <a:t>形和梯形的角度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计</a:t>
            </a:r>
            <a:r>
              <a:rPr sz="2400">
                <a:solidFill>
                  <a:srgbClr val="9970FC"/>
                </a:solidFill>
                <a:latin typeface="JCHWFJ+MS-UIGothic"/>
                <a:cs typeface="JCHWFJ+MS-UIGothic"/>
              </a:rPr>
              <a:t>算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06295" y="3340961"/>
            <a:ext cx="340042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JCHWFJ+MS-UIGothic"/>
                <a:cs typeface="JCHWFJ+MS-UIGothic"/>
              </a:rPr>
              <a:t>目</a:t>
            </a: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3500" y="168035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A7EC"/>
                </a:solidFill>
                <a:latin typeface="HOITIH+CIRUVJ+MicrosoftYaHei-Bold"/>
                <a:cs typeface="HOITIH+CIRUVJ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00" y="3116881"/>
            <a:ext cx="6141518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FFA7EC"/>
                </a:solidFill>
                <a:latin typeface="JCHWFJ+MS-UIGothic"/>
                <a:cs typeface="JCHWFJ+MS-UIGothic"/>
              </a:rPr>
              <a:t>平行四</a:t>
            </a:r>
            <a:r>
              <a:rPr sz="3800" spc="23">
                <a:solidFill>
                  <a:srgbClr val="FFA7EC"/>
                </a:solidFill>
                <a:latin typeface="SimSun"/>
                <a:cs typeface="SimSun"/>
              </a:rPr>
              <a:t>边</a:t>
            </a:r>
            <a:r>
              <a:rPr sz="3800" spc="25">
                <a:solidFill>
                  <a:srgbClr val="FFA7EC"/>
                </a:solidFill>
                <a:latin typeface="JCHWFJ+MS-UIGothic"/>
                <a:cs typeface="JCHWFJ+MS-UIGothic"/>
              </a:rPr>
              <a:t>形和梯形的性</a:t>
            </a:r>
            <a:r>
              <a:rPr sz="3800">
                <a:solidFill>
                  <a:srgbClr val="FFA7EC"/>
                </a:solidFill>
                <a:latin typeface="SimSun"/>
                <a:cs typeface="SimSun"/>
              </a:rPr>
              <a:t>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JCHWFJ+MS-UIGothic"/>
                <a:cs typeface="JCHWFJ+MS-UIGothic"/>
              </a:rPr>
              <a:t>平行四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边</a:t>
            </a:r>
            <a:r>
              <a:rPr sz="3000">
                <a:solidFill>
                  <a:srgbClr val="9970FC"/>
                </a:solidFill>
                <a:latin typeface="JCHWFJ+MS-UIGothic"/>
                <a:cs typeface="JCHWFJ+MS-UIGothic"/>
              </a:rPr>
              <a:t>形的性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9164" y="3720369"/>
            <a:ext cx="217804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JCHWFJ+MS-UIGothic"/>
                <a:cs typeface="JCHWFJ+MS-UIGothic"/>
              </a:rPr>
              <a:t>两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组</a:t>
            </a:r>
            <a:r>
              <a:rPr sz="2000" spc="25">
                <a:solidFill>
                  <a:srgbClr val="FFFFFF"/>
                </a:solidFill>
                <a:latin typeface="JCHWFJ+MS-UIGothic"/>
                <a:cs typeface="JCHWFJ+MS-UIGothic"/>
              </a:rPr>
              <a:t>相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对边</a:t>
            </a:r>
            <a:r>
              <a:rPr sz="2000" spc="23">
                <a:solidFill>
                  <a:srgbClr val="FFFFFF"/>
                </a:solidFill>
                <a:latin typeface="JCHWFJ+MS-UIGothic"/>
                <a:cs typeface="JCHWFJ+MS-UIGothic"/>
              </a:rPr>
              <a:t>平行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862070" y="372036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2000" spc="25">
                <a:solidFill>
                  <a:srgbClr val="FFFFFF"/>
                </a:solidFill>
                <a:latin typeface="JCHWFJ+MS-UIGothic"/>
                <a:cs typeface="JCHWFJ+MS-UIGothic"/>
              </a:rPr>
              <a:t>角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线</a:t>
            </a:r>
            <a:r>
              <a:rPr sz="2000" spc="25">
                <a:solidFill>
                  <a:srgbClr val="FFFFFF"/>
                </a:solidFill>
                <a:latin typeface="JCHWFJ+MS-UIGothic"/>
                <a:cs typeface="JCHWFJ+MS-UIGothic"/>
              </a:rPr>
              <a:t>互相平分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529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2000" spc="25">
                <a:solidFill>
                  <a:srgbClr val="FFFFFF"/>
                </a:solidFill>
                <a:latin typeface="JCHWFJ+MS-UIGothic"/>
                <a:cs typeface="JCHWFJ+MS-UIGothic"/>
              </a:rPr>
              <a:t>角相等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50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邻</a:t>
            </a:r>
            <a:r>
              <a:rPr sz="2000" spc="25">
                <a:solidFill>
                  <a:srgbClr val="FFFFFF"/>
                </a:solidFill>
                <a:latin typeface="JCHWFJ+MS-UIGothic"/>
                <a:cs typeface="JCHWFJ+MS-UIGothic"/>
              </a:rPr>
              <a:t>角互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补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6460" y="5011158"/>
            <a:ext cx="212675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平行四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边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形的定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，两</a:t>
            </a:r>
          </a:p>
          <a:p>
            <a:pPr marL="285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相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对边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平行。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758565" y="5011158"/>
            <a:ext cx="21907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平行四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边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形的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角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互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01765" y="5011158"/>
            <a:ext cx="2336229" cy="831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平行四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边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形的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角相等，</a:t>
            </a:r>
          </a:p>
          <a:p>
            <a:pPr marL="90169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即</a:t>
            </a:r>
            <a:r>
              <a:rPr sz="1500">
                <a:solidFill>
                  <a:srgbClr val="FFFDFD"/>
                </a:solidFill>
                <a:latin typeface="OKUDDL+QVMBTU+MicrosoftYaHei"/>
                <a:cs typeface="OKUDDL+QVMBTU+MicrosoftYaHei"/>
              </a:rPr>
              <a:t>∠A=∠C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，</a:t>
            </a:r>
            <a:r>
              <a:rPr sz="1500">
                <a:solidFill>
                  <a:srgbClr val="FFFDFD"/>
                </a:solidFill>
                <a:latin typeface="OKUDDL+QVMBTU+MicrosoftYaHei"/>
                <a:cs typeface="OKUDDL+QVMBTU+MicrosoftYaHei"/>
              </a:rPr>
              <a:t>∠B=∠D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352915" y="5011158"/>
            <a:ext cx="2336229" cy="831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平行四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边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形的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邻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角互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补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，</a:t>
            </a:r>
          </a:p>
          <a:p>
            <a:pPr marL="248919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即</a:t>
            </a:r>
            <a:r>
              <a:rPr sz="1500">
                <a:solidFill>
                  <a:srgbClr val="FFFDFD"/>
                </a:solidFill>
                <a:latin typeface="OKUDDL+QVMBTU+MicrosoftYaHei"/>
                <a:cs typeface="OKUDDL+QVMBTU+MicrosoftYaHei"/>
              </a:rPr>
              <a:t>∠A+∠B=180°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758565" y="5354058"/>
            <a:ext cx="2062757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相平分，且交于一点。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JCHWFJ+MS-UIGothic"/>
                <a:cs typeface="JCHWFJ+MS-UIGothic"/>
              </a:rPr>
              <a:t>梯形的性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 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30375" y="1781809"/>
            <a:ext cx="1527251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JCHWFJ+MS-UIGothic"/>
                <a:cs typeface="JCHWFJ+MS-UIGothic"/>
              </a:rPr>
              <a:t>一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组对边</a:t>
            </a:r>
            <a:r>
              <a:rPr sz="1600">
                <a:solidFill>
                  <a:srgbClr val="FFFFFF"/>
                </a:solidFill>
                <a:latin typeface="JCHWFJ+MS-UIGothic"/>
                <a:cs typeface="JCHWFJ+MS-UIGothic"/>
              </a:rPr>
              <a:t>平行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28920" y="1781175"/>
            <a:ext cx="193487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JCHWFJ+MS-UIGothic"/>
                <a:cs typeface="JCHWFJ+MS-UIGothic"/>
              </a:rPr>
              <a:t>另一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组对边</a:t>
            </a:r>
            <a:r>
              <a:rPr sz="1600">
                <a:solidFill>
                  <a:srgbClr val="FFFFFF"/>
                </a:solidFill>
                <a:latin typeface="JCHWFJ+MS-UIGothic"/>
                <a:cs typeface="JCHWFJ+MS-UIGothic"/>
              </a:rPr>
              <a:t>不平行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41500" y="4335779"/>
            <a:ext cx="132323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600">
                <a:solidFill>
                  <a:srgbClr val="FFFFFF"/>
                </a:solidFill>
                <a:latin typeface="JCHWFJ+MS-UIGothic"/>
                <a:cs typeface="JCHWFJ+MS-UIGothic"/>
              </a:rPr>
              <a:t>角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线</a:t>
            </a:r>
            <a:r>
              <a:rPr sz="1600">
                <a:solidFill>
                  <a:srgbClr val="FFFFFF"/>
                </a:solidFill>
                <a:latin typeface="JCHWFJ+MS-UIGothic"/>
                <a:cs typeface="JCHWFJ+MS-UIGothic"/>
              </a:rPr>
              <a:t>不等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19015" y="4335779"/>
            <a:ext cx="3046486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JCHWFJ+MS-UIGothic"/>
                <a:cs typeface="JCHWFJ+MS-UIGothic"/>
              </a:rPr>
              <a:t>只有一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组</a:t>
            </a:r>
            <a:r>
              <a:rPr sz="1600">
                <a:solidFill>
                  <a:srgbClr val="FFFFFF"/>
                </a:solidFill>
                <a:latin typeface="JCHWFJ+MS-UIGothic"/>
                <a:cs typeface="JCHWFJ+MS-UIGothic"/>
              </a:rPr>
              <a:t>等腰梯形和直角梯形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JCHWFJ+MS-UIGothic"/>
                <a:cs typeface="JCHWFJ+MS-UIGothic"/>
              </a:rPr>
              <a:t>特殊平行四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边</a:t>
            </a:r>
            <a:r>
              <a:rPr sz="3000">
                <a:solidFill>
                  <a:srgbClr val="9970FC"/>
                </a:solidFill>
                <a:latin typeface="JCHWFJ+MS-UIGothic"/>
                <a:cs typeface="JCHWFJ+MS-UIGothic"/>
              </a:rPr>
              <a:t>形和梯形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PLKAWE+QVMBTU+MicrosoftYaHei"/>
                <a:cs typeface="PLKAWE+QVMBTU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PLKAWE+QVMBTU+MicrosoftYaHei"/>
                <a:cs typeface="PLKAWE+QVMBTU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PLKAWE+QVMBTU+MicrosoftYaHei"/>
                <a:cs typeface="PLKAWE+QVMBTU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PLKAWE+QVMBTU+MicrosoftYaHei"/>
                <a:cs typeface="PLKAWE+QVMBTU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876425" y="478853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970FC"/>
                </a:solidFill>
                <a:latin typeface="JCHWFJ+MS-UIGothic"/>
                <a:cs typeface="JCHWFJ+MS-UIGothic"/>
              </a:rPr>
              <a:t>矩形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83429" y="478853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970FC"/>
                </a:solidFill>
                <a:latin typeface="JCHWFJ+MS-UIGothic"/>
                <a:cs typeface="JCHWFJ+MS-UIGothic"/>
              </a:rPr>
              <a:t>菱形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2818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970FC"/>
                </a:solidFill>
                <a:latin typeface="JCHWFJ+MS-UIGothic"/>
                <a:cs typeface="JCHWFJ+MS-UIGothic"/>
              </a:rPr>
              <a:t>等腰梯形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3455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970FC"/>
                </a:solidFill>
                <a:latin typeface="JCHWFJ+MS-UIGothic"/>
                <a:cs typeface="JCHWFJ+MS-UIGothic"/>
              </a:rPr>
              <a:t>直角梯形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3500" y="168035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A7EC"/>
                </a:solidFill>
                <a:latin typeface="HOITIH+CIRUVJ+MicrosoftYaHei-Bold"/>
                <a:cs typeface="HOITIH+CIRUVJ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00" y="3116881"/>
            <a:ext cx="6141518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FFA7EC"/>
                </a:solidFill>
                <a:latin typeface="JCHWFJ+MS-UIGothic"/>
                <a:cs typeface="JCHWFJ+MS-UIGothic"/>
              </a:rPr>
              <a:t>平行四</a:t>
            </a:r>
            <a:r>
              <a:rPr sz="3800" spc="23">
                <a:solidFill>
                  <a:srgbClr val="FFA7EC"/>
                </a:solidFill>
                <a:latin typeface="SimSun"/>
                <a:cs typeface="SimSun"/>
              </a:rPr>
              <a:t>边</a:t>
            </a:r>
            <a:r>
              <a:rPr sz="3800" spc="25">
                <a:solidFill>
                  <a:srgbClr val="FFA7EC"/>
                </a:solidFill>
                <a:latin typeface="JCHWFJ+MS-UIGothic"/>
                <a:cs typeface="JCHWFJ+MS-UIGothic"/>
              </a:rPr>
              <a:t>形和梯形的判定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JCHWFJ+MS-UIGothic"/>
                <a:cs typeface="JCHWFJ+MS-UIGothic"/>
              </a:rPr>
              <a:t>平行四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边</a:t>
            </a:r>
            <a:r>
              <a:rPr sz="3000">
                <a:solidFill>
                  <a:srgbClr val="9970FC"/>
                </a:solidFill>
                <a:latin typeface="JCHWFJ+MS-UIGothic"/>
                <a:cs typeface="JCHWFJ+MS-UIGothic"/>
              </a:rPr>
              <a:t>形的判定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HOITIH+CIRUVJ+MicrosoftYaHei-Bold"/>
                <a:cs typeface="HOITIH+CIRUVJ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HOITIH+CIRUVJ+MicrosoftYaHei-Bold"/>
                <a:cs typeface="HOITIH+CIRUVJ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HOITIH+CIRUVJ+MicrosoftYaHei-Bold"/>
                <a:cs typeface="HOITIH+CIRUVJ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9970FC"/>
                </a:solidFill>
                <a:latin typeface="JCHWFJ+MS-UIGothic"/>
                <a:cs typeface="JCHWFJ+MS-UIGothic"/>
              </a:rPr>
              <a:t>定</a:t>
            </a:r>
            <a:r>
              <a:rPr sz="2000" spc="25">
                <a:solidFill>
                  <a:srgbClr val="9970FC"/>
                </a:solidFill>
                <a:latin typeface="SimSun"/>
                <a:cs typeface="SimSun"/>
              </a:rPr>
              <a:t>义</a:t>
            </a:r>
            <a:r>
              <a:rPr sz="2000">
                <a:solidFill>
                  <a:srgbClr val="9970FC"/>
                </a:solidFill>
                <a:latin typeface="JCHWFJ+MS-UIGothic"/>
                <a:cs typeface="JCHWFJ+MS-UIGothic"/>
              </a:rPr>
              <a:t>法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9970FC"/>
                </a:solidFill>
                <a:latin typeface="JCHWFJ+MS-UIGothic"/>
                <a:cs typeface="JCHWFJ+MS-UIGothic"/>
              </a:rPr>
              <a:t>定理法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9970FC"/>
                </a:solidFill>
                <a:latin typeface="JCHWFJ+MS-UIGothic"/>
                <a:cs typeface="JCHWFJ+MS-UIGothic"/>
              </a:rPr>
              <a:t>推</a:t>
            </a:r>
            <a:r>
              <a:rPr sz="2000" spc="25">
                <a:solidFill>
                  <a:srgbClr val="9970FC"/>
                </a:solidFill>
                <a:latin typeface="SimSun"/>
                <a:cs typeface="SimSun"/>
              </a:rPr>
              <a:t>论</a:t>
            </a:r>
            <a:r>
              <a:rPr sz="2000">
                <a:solidFill>
                  <a:srgbClr val="9970FC"/>
                </a:solidFill>
                <a:latin typeface="JCHWFJ+MS-UIGothic"/>
                <a:cs typeface="JCHWFJ+MS-UIGothic"/>
              </a:rPr>
              <a:t>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JCHWFJ+MS-UIGothic"/>
                <a:cs typeface="JCHWFJ+MS-UIGothic"/>
              </a:rPr>
              <a:t>梯形的判定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970FC"/>
                </a:solidFill>
                <a:latin typeface="JCHWFJ+MS-UIGothic"/>
                <a:cs typeface="JCHWFJ+MS-UIGothic"/>
              </a:rPr>
              <a:t>定</a:t>
            </a:r>
            <a:r>
              <a:rPr sz="2300" spc="25">
                <a:solidFill>
                  <a:srgbClr val="9970FC"/>
                </a:solidFill>
                <a:latin typeface="SimSun"/>
                <a:cs typeface="SimSun"/>
              </a:rPr>
              <a:t>义</a:t>
            </a:r>
            <a:r>
              <a:rPr sz="2300">
                <a:solidFill>
                  <a:srgbClr val="9970FC"/>
                </a:solidFill>
                <a:latin typeface="JCHWFJ+MS-UIGothic"/>
                <a:cs typeface="JCHWFJ+MS-UIGothic"/>
              </a:rPr>
              <a:t>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970FC"/>
                </a:solidFill>
                <a:latin typeface="JCHWFJ+MS-UIGothic"/>
                <a:cs typeface="JCHWFJ+MS-UIGothic"/>
              </a:rPr>
              <a:t>定理法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320875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970FC"/>
                </a:solidFill>
                <a:latin typeface="JCHWFJ+MS-UIGothic"/>
                <a:cs typeface="JCHWFJ+MS-UIGothic"/>
              </a:rPr>
              <a:t>推</a:t>
            </a:r>
            <a:r>
              <a:rPr sz="2300" spc="25">
                <a:solidFill>
                  <a:srgbClr val="9970FC"/>
                </a:solidFill>
                <a:latin typeface="SimSun"/>
                <a:cs typeface="SimSun"/>
              </a:rPr>
              <a:t>论</a:t>
            </a:r>
            <a:r>
              <a:rPr sz="2300">
                <a:solidFill>
                  <a:srgbClr val="9970FC"/>
                </a:solidFill>
                <a:latin typeface="JCHWFJ+MS-UIGothic"/>
                <a:cs typeface="JCHWFJ+MS-UIGothic"/>
              </a:rPr>
              <a:t>法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6959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JCHWFJ+MS-UIGothic"/>
                <a:cs typeface="JCHWFJ+MS-UIGothic"/>
              </a:rPr>
              <a:t>特殊平行四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边</a:t>
            </a:r>
            <a:r>
              <a:rPr sz="3000">
                <a:solidFill>
                  <a:srgbClr val="9970FC"/>
                </a:solidFill>
                <a:latin typeface="JCHWFJ+MS-UIGothic"/>
                <a:cs typeface="JCHWFJ+MS-UIGothic"/>
              </a:rPr>
              <a:t>形和梯形的判定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64714" y="170995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JCHWFJ+MS-UIGothic"/>
                <a:cs typeface="JCHWFJ+MS-UIGothic"/>
              </a:rPr>
              <a:t>矩形判定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697594" y="170995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JCHWFJ+MS-UIGothic"/>
                <a:cs typeface="JCHWFJ+MS-UIGothic"/>
              </a:rPr>
              <a:t>等腰梯形判定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99730" y="2452742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根据等腰梯形的判定定理，一个梯形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是等腰梯形当且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仅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当其有一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相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对边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相等且等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09675" y="2624192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根据矩形的判定定理，一个平行四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边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形是矩形当且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仅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当其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角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相等。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60059" y="385371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JCHWFJ+MS-UIGothic"/>
                <a:cs typeface="JCHWFJ+MS-UIGothic"/>
              </a:rPr>
              <a:t>菱形判定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根据菱形的判定定理，一个平行四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边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形是菱形当且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仅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当其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角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垂直且平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CHWFJ+MS-UIGothic"/>
                <a:cs typeface="JCHWFJ+MS-UIGothic"/>
              </a:rPr>
              <a:t>分。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3500" y="168035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A7EC"/>
                </a:solidFill>
                <a:latin typeface="HOITIH+CIRUVJ+MicrosoftYaHei-Bold"/>
                <a:cs typeface="HOITIH+CIRUVJ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00" y="3116881"/>
            <a:ext cx="7258713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FFA7EC"/>
                </a:solidFill>
                <a:latin typeface="JCHWFJ+MS-UIGothic"/>
                <a:cs typeface="JCHWFJ+MS-UIGothic"/>
              </a:rPr>
              <a:t>平行四</a:t>
            </a:r>
            <a:r>
              <a:rPr sz="3800" spc="23">
                <a:solidFill>
                  <a:srgbClr val="FFA7EC"/>
                </a:solidFill>
                <a:latin typeface="SimSun"/>
                <a:cs typeface="SimSun"/>
              </a:rPr>
              <a:t>边</a:t>
            </a:r>
            <a:r>
              <a:rPr sz="3800" spc="25">
                <a:solidFill>
                  <a:srgbClr val="FFA7EC"/>
                </a:solidFill>
                <a:latin typeface="JCHWFJ+MS-UIGothic"/>
                <a:cs typeface="JCHWFJ+MS-UIGothic"/>
              </a:rPr>
              <a:t>形和梯形的面</a:t>
            </a:r>
            <a:r>
              <a:rPr sz="3800" spc="25">
                <a:solidFill>
                  <a:srgbClr val="FFA7EC"/>
                </a:solidFill>
                <a:latin typeface="SimSun"/>
                <a:cs typeface="SimSun"/>
              </a:rPr>
              <a:t>积计</a:t>
            </a:r>
            <a:r>
              <a:rPr sz="3800">
                <a:solidFill>
                  <a:srgbClr val="FFA7EC"/>
                </a:solidFill>
                <a:latin typeface="JCHWFJ+MS-UIGothic"/>
                <a:cs typeface="JCHWFJ+MS-UIGothic"/>
              </a:rPr>
              <a:t>算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https://d.book118.com/675211034024011111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2">
      <vt:lpstr>Arial</vt:lpstr>
      <vt:lpstr>Calibri</vt:lpstr>
      <vt:lpstr>SimSun</vt:lpstr>
      <vt:lpstr>JCHWFJ+MS-UIGothic</vt:lpstr>
      <vt:lpstr>OTIGWO+LTRJRJ+ArialMT</vt:lpstr>
      <vt:lpstr>Times New Roman</vt:lpstr>
      <vt:lpstr>PLKAWE+QVMBTU+MicrosoftYaHei</vt:lpstr>
      <vt:lpstr>HOITIH+CIRUVJ+MicrosoftYaHei-Bold</vt:lpstr>
      <vt:lpstr>OKUDDL+QVMBTU+MicrosoftYaHei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2024-09-16T19:19:08.757</cp:lastPrinted>
  <dcterms:created xsi:type="dcterms:W3CDTF">2024-09-16T11:19:08Z</dcterms:created>
  <dcterms:modified xsi:type="dcterms:W3CDTF">2024-09-16T11:19:09Z</dcterms:modified>
</cp:coreProperties>
</file>