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E7149C-BE16-49AF-9578-3DF6DE6179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72E894-3447-480E-9CF5-9AD0D26C9A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BE96C8-6BDE-4914-836A-72F06637C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A886DE-C84B-4435-A318-A2E74A2C5C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DC2E68-4CB3-49B9-87B8-55B40493B2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DAFE30-F6B3-4AD6-950F-27BD2338B9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2A7C9D-22DF-4AF4-A84A-43D0968076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AFC940-7B29-45DD-AC36-DE948AECAA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A47CE1-F7A1-404C-8950-4D6E4203CC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EEC4B-81E2-4B19-AA9C-0006444D4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500309-A663-4A1D-B90B-015DC5152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 Id="rId3"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2143330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城镇道路工程施工及质量验收规范CJJ1-2008解读与应用\n## 1.城镇道路工程施工及质量验收规范概述\n### 1.1规范背景及适用范围\n### 1.2规范的主要内容\n### 1.3规范的实施与监督\n## 2.施工前的准备工作\n### 2.1施工组织设计\n### 2.2施工技术准备\n### 2.3施工现场布置\n## 3.路基工程施工及质量验收\n### 3.1路基施工技术要求\n### 3.2路基质量验收标准\n### 3.3路基工程施工质量问题及防治措施\n## 4.路面工程施工及质量验收\n### 4.1路面施工技术要求\n### 4.2路面质量验收标准\n### 4.3路面工程施工质量问题及防治措施\n## 5.排水与桥梁工程施工及质量验收\n### 5.1排水与桥梁施工技术要求\n### 5.2排水与桥梁质量验收标准\n### 5.3排水与桥梁工程施工质量问题及防治措施\n## 6.质量验收的程序与方法\n### 6.1质量验收的程序\n### 6.2质量验收的方法\n### 6.3质量验收结果的评定\n## 7.施工及质量验收过程中的问题与改进\n### 7.1施工过程中常见问题及原因分析\n### 7.2质量验收过程中常见问题及原因分析\n### 7.3改进措施与建议\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315700" cy="1301750"/>
          </a:xfrm>
        </p:spPr>
        <p:txBody>
          <a:bodyPr vert="horz" wrap="square" lIns="91440" tIns="45720" rIns="91440" bIns="45720" anchor="t">
            <a:normAutofit/>
          </a:bodyPr>
          <a:lstStyle/>
          <a:p>
            <a:r>
              <a:rPr lang="zh-CN" sz="4400"/>
              <a:t>城镇道路工程施工及质量验收规范CJJ1-2008解读与应用</a:t>
            </a:r>
            <a:endParaRPr/>
          </a:p>
        </p:txBody>
      </p:sp>
      <p:sp>
        <p:nvSpPr>
          <p:cNvPr id="3" name="文本占位符 3" descr="{&quot;isTemplate&quot;:false,&quot;type&quot;:&quot;content&quot;,&quot;canOmit&quot;:true,&quot;range&quot;:0}"/>
          <p:cNvSpPr>
            <a:spLocks noGrp="1"/>
          </p:cNvSpPr>
          <p:nvPr>
            <p:ph type="body" sz="quarter" idx="10"/>
          </p:nvPr>
        </p:nvSpPr>
        <p:spPr>
          <a:xfrm>
            <a:off x="392698" y="4449955"/>
            <a:ext cx="375424" cy="646331"/>
          </a:xfrm>
        </p:spPr>
        <p:txBody>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7200"/>
              <a:t>城镇道路工程施工及质量验收规范概述</a:t>
            </a:r>
            <a:endParaRPr/>
          </a:p>
        </p:txBody>
      </p:sp>
      <p:sp>
        <p:nvSpPr>
          <p:cNvPr id="12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6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规范背景及适用范围</a:t>
            </a:r>
            <a:endParaRPr lang="en-US" altLang="zh-CN" sz="2800" b="1">
              <a:latin typeface="+mj-ea"/>
              <a:ea typeface="+mj-ea"/>
            </a:endParaRPr>
          </a:p>
        </p:txBody>
      </p:sp>
      <p:grpSp>
        <p:nvGrpSpPr>
          <p:cNvPr id="164" name="组合 163"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65" name="组合 164"/>
            <p:cNvGrpSpPr/>
            <p:nvPr/>
          </p:nvGrpSpPr>
          <p:grpSpPr>
            <a:xfrm>
              <a:off x="660399" y="2074672"/>
              <a:ext cx="5100082" cy="4536540"/>
              <a:chOff x="660399" y="2074672"/>
              <a:chExt cx="5100082" cy="4536540"/>
            </a:xfrm>
          </p:grpSpPr>
          <p:sp>
            <p:nvSpPr>
              <p:cNvPr id="16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规范背景</a:t>
                </a:r>
                <a:endParaRPr lang="en-US" altLang="zh-CN" sz="2000" b="1">
                  <a:latin typeface="Microsoft YaHei" panose="020b0503020204020204" pitchFamily="34" charset="-122"/>
                  <a:ea typeface="Microsoft YaHei" panose="020b0503020204020204" pitchFamily="34" charset="-122"/>
                </a:endParaRPr>
              </a:p>
            </p:txBody>
          </p:sp>
          <p:sp>
            <p:nvSpPr>
              <p:cNvPr id="16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随着城镇化的快速发展，道路工程建设数量不断增加，质量要求不断提高。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为保证道路工程的质量，提高施工水平，规范施工及质量验收行为，制定了本规范。</a:t>
                </a:r>
                <a:endParaRPr/>
              </a:p>
            </p:txBody>
          </p:sp>
          <p:pic>
            <p:nvPicPr>
              <p:cNvPr id="16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70" name="组合 169"/>
            <p:cNvGrpSpPr/>
            <p:nvPr/>
          </p:nvGrpSpPr>
          <p:grpSpPr>
            <a:xfrm>
              <a:off x="6431519" y="2074672"/>
              <a:ext cx="5100082" cy="4536540"/>
              <a:chOff x="660399" y="2074672"/>
              <a:chExt cx="5100082" cy="4536540"/>
            </a:xfrm>
          </p:grpSpPr>
          <p:sp>
            <p:nvSpPr>
              <p:cNvPr id="17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适用范围</a:t>
                </a:r>
                <a:endParaRPr lang="en-US" altLang="zh-CN" sz="2000" b="1">
                  <a:latin typeface="Microsoft YaHei" panose="020b0503020204020204" pitchFamily="34" charset="-122"/>
                  <a:ea typeface="Microsoft YaHei" panose="020b0503020204020204" pitchFamily="34" charset="-122"/>
                </a:endParaRPr>
              </a:p>
            </p:txBody>
          </p:sp>
          <p:sp>
            <p:nvSpPr>
              <p:cNvPr id="17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本规范适用于城镇道路工程的施工及质量验收，包括新建、改建和扩建工程。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不适用于特殊道路工程，如高速公路、一级公路等。</a:t>
                </a:r>
                <a:endParaRPr/>
              </a:p>
            </p:txBody>
          </p:sp>
          <p:pic>
            <p:nvPicPr>
              <p:cNvPr id="17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76" name="组合 175"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77" name="组合 176"/>
            <p:cNvGrpSpPr/>
            <p:nvPr/>
          </p:nvGrpSpPr>
          <p:grpSpPr>
            <a:xfrm>
              <a:off x="4252327" y="1207692"/>
              <a:ext cx="8485777" cy="1440001"/>
              <a:chOff x="4252327" y="1207692"/>
              <a:chExt cx="8485777" cy="1440001"/>
            </a:xfrm>
          </p:grpSpPr>
          <p:sp>
            <p:nvSpPr>
              <p:cNvPr id="178"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9"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施工及质量验收的基本要求</a:t>
                </a:r>
                <a:endParaRPr lang="en-US" altLang="zh-CN" sz="2000" b="1">
                  <a:latin typeface="Microsoft YaHei" panose="020b0503020204020204" pitchFamily="34" charset="-122"/>
                  <a:ea typeface="Microsoft YaHei" panose="020b0503020204020204" pitchFamily="34" charset="-122"/>
                </a:endParaRPr>
              </a:p>
            </p:txBody>
          </p:sp>
          <p:sp>
            <p:nvSpPr>
              <p:cNvPr id="180"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施工单位应具备相应的资质，施工人员应具备相应的资格。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施工应遵循设计文件和技术标准，确保工程质量和安全。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质量验收应按照国家法律法规和标准进行，确保验收结果的公正性和准确性。</a:t>
                </a:r>
                <a:endParaRPr/>
              </a:p>
            </p:txBody>
          </p:sp>
          <p:pic>
            <p:nvPicPr>
              <p:cNvPr id="181"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82" name="组合 181"/>
            <p:cNvGrpSpPr/>
            <p:nvPr/>
          </p:nvGrpSpPr>
          <p:grpSpPr>
            <a:xfrm>
              <a:off x="4252325" y="2998393"/>
              <a:ext cx="8485779" cy="1440000"/>
              <a:chOff x="4252325" y="2998393"/>
              <a:chExt cx="8485779" cy="1440000"/>
            </a:xfrm>
          </p:grpSpPr>
          <p:sp>
            <p:nvSpPr>
              <p:cNvPr id="183"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4"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施工及质量验收的程序和方法</a:t>
                </a:r>
                <a:endParaRPr lang="en-US" altLang="zh-CN" sz="2000" b="1">
                  <a:latin typeface="Microsoft YaHei" panose="020b0503020204020204" pitchFamily="34" charset="-122"/>
                  <a:ea typeface="Microsoft YaHei" panose="020b0503020204020204" pitchFamily="34" charset="-122"/>
                </a:endParaRPr>
              </a:p>
            </p:txBody>
          </p:sp>
          <p:sp>
            <p:nvSpPr>
              <p:cNvPr id="185"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施工前应进行施工组织设计和施工技术准备，明确验收标准和程序。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施工过程中应进行现场布置和质量控制，确保施工质量。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施工完成后应进行质量验收，包括自检、互检和专检，以及验收结果的评定。</a:t>
                </a:r>
                <a:endParaRPr/>
              </a:p>
            </p:txBody>
          </p:sp>
          <p:pic>
            <p:nvPicPr>
              <p:cNvPr id="186"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87" name="组合 186"/>
            <p:cNvGrpSpPr/>
            <p:nvPr/>
          </p:nvGrpSpPr>
          <p:grpSpPr>
            <a:xfrm>
              <a:off x="4252323" y="4789093"/>
              <a:ext cx="8485781" cy="1440002"/>
              <a:chOff x="4252323" y="4789093"/>
              <a:chExt cx="8485781" cy="1440002"/>
            </a:xfrm>
          </p:grpSpPr>
          <p:sp>
            <p:nvSpPr>
              <p:cNvPr id="188"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9"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施工及质量验收的问题与改进</a:t>
                </a:r>
                <a:endParaRPr lang="en-US" altLang="zh-CN" sz="2000" b="1">
                  <a:latin typeface="Microsoft YaHei" panose="020b0503020204020204" pitchFamily="34" charset="-122"/>
                  <a:ea typeface="Microsoft YaHei" panose="020b0503020204020204" pitchFamily="34" charset="-122"/>
                </a:endParaRPr>
              </a:p>
            </p:txBody>
          </p:sp>
          <p:sp>
            <p:nvSpPr>
              <p:cNvPr id="190"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施工及质量验收过程中发现的问题应及时整改，确保工程质量和安全。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应定期对施工及质量验收工作进行总结，提出改进措施和建议。</a:t>
                </a:r>
                <a:endParaRPr/>
              </a:p>
            </p:txBody>
          </p:sp>
          <p:pic>
            <p:nvPicPr>
              <p:cNvPr id="191"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92"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规范的主要内容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6" name="Group 598"/>
            <p:cNvGrpSpPr/>
            <p:nvPr/>
          </p:nvGrpSpPr>
          <p:grpSpPr>
            <a:xfrm>
              <a:off x="763829" y="1414808"/>
              <a:ext cx="6972294" cy="2337649"/>
              <a:chOff x="763829" y="1414808"/>
              <a:chExt cx="6972294" cy="2337649"/>
            </a:xfrm>
          </p:grpSpPr>
          <p:sp>
            <p:nvSpPr>
              <p:cNvPr id="19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规范的实施</a:t>
                </a:r>
                <a:endParaRPr/>
              </a:p>
            </p:txBody>
          </p:sp>
          <p:sp>
            <p:nvSpPr>
              <p:cNvPr id="19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施工单位应严格按照本规范要求进行施工及质量验收。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建设单位应加强对施工及质量验收的监督和管理，确保工程质量和安全。</a:t>
                </a:r>
                <a:endParaRPr/>
              </a:p>
            </p:txBody>
          </p:sp>
          <p:sp>
            <p:nvSpPr>
              <p:cNvPr id="19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3" name="Group 591"/>
            <p:cNvGrpSpPr/>
            <p:nvPr/>
          </p:nvGrpSpPr>
          <p:grpSpPr>
            <a:xfrm>
              <a:off x="689593" y="3949139"/>
              <a:ext cx="7078256" cy="2128975"/>
              <a:chOff x="689593" y="3949139"/>
              <a:chExt cx="7078256" cy="2128975"/>
            </a:xfrm>
          </p:grpSpPr>
          <p:sp>
            <p:nvSpPr>
              <p:cNvPr id="20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规范的监督</a:t>
                </a:r>
                <a:endParaRPr/>
              </a:p>
            </p:txBody>
          </p:sp>
          <p:sp>
            <p:nvSpPr>
              <p:cNvPr id="20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县级以上地方人民政府建设主管部门负责本规范的组织实施和监督管理工作。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县级以上地方各级人民政府质量技术监督部门负责本规范的监督工作。</a:t>
                </a:r>
                <a:endParaRPr/>
              </a:p>
            </p:txBody>
          </p:sp>
          <p:sp>
            <p:nvSpPr>
              <p:cNvPr id="20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规范的实施与监督</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12"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7200"/>
              <a:t>施工前的准备工作</a:t>
            </a:r>
            <a:endParaRPr/>
          </a:p>
        </p:txBody>
      </p:sp>
      <p:sp>
        <p:nvSpPr>
          <p:cNvPr id="21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1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施工组织设计</a:t>
            </a:r>
            <a:endParaRPr lang="en-US" altLang="zh-CN" sz="2800" b="1">
              <a:latin typeface="+mj-ea"/>
              <a:ea typeface="+mj-ea"/>
            </a:endParaRPr>
          </a:p>
        </p:txBody>
      </p:sp>
      <p:grpSp>
        <p:nvGrpSpPr>
          <p:cNvPr id="216" name="组合 215"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7" name="组合 216"/>
            <p:cNvGrpSpPr/>
            <p:nvPr/>
          </p:nvGrpSpPr>
          <p:grpSpPr>
            <a:xfrm>
              <a:off x="660399" y="2074672"/>
              <a:ext cx="5100082" cy="4536540"/>
              <a:chOff x="660399" y="2074672"/>
              <a:chExt cx="5100082" cy="4536540"/>
            </a:xfrm>
          </p:grpSpPr>
          <p:sp>
            <p:nvSpPr>
              <p:cNvPr id="21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施工组织设计的编制</a:t>
                </a:r>
                <a:endParaRPr lang="en-US" altLang="zh-CN" sz="2000" b="1">
                  <a:latin typeface="Microsoft YaHei" panose="020b0503020204020204" pitchFamily="34" charset="-122"/>
                  <a:ea typeface="Microsoft YaHei" panose="020b0503020204020204" pitchFamily="34" charset="-122"/>
                </a:endParaRPr>
              </a:p>
            </p:txBody>
          </p:sp>
          <p:sp>
            <p:nvSpPr>
              <p:cNvPr id="22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施工组织设计应包括工程概况、施工方案、施工进度、资源配置、质量管理、安全生产、环境保护等方面的内容。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施工组织设计应由施工单位的技术负责人主持编制，并报建设单位批准。</a:t>
                </a:r>
                <a:endParaRPr/>
              </a:p>
            </p:txBody>
          </p:sp>
          <p:pic>
            <p:nvPicPr>
              <p:cNvPr id="22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2" name="组合 221"/>
            <p:cNvGrpSpPr/>
            <p:nvPr/>
          </p:nvGrpSpPr>
          <p:grpSpPr>
            <a:xfrm>
              <a:off x="6431519" y="2074672"/>
              <a:ext cx="5100082" cy="4536540"/>
              <a:chOff x="660399" y="2074672"/>
              <a:chExt cx="5100082" cy="4536540"/>
            </a:xfrm>
          </p:grpSpPr>
          <p:sp>
            <p:nvSpPr>
              <p:cNvPr id="22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施工组织设计的实施</a:t>
                </a:r>
                <a:endParaRPr lang="en-US" altLang="zh-CN" sz="2000" b="1">
                  <a:latin typeface="Microsoft YaHei" panose="020b0503020204020204" pitchFamily="34" charset="-122"/>
                  <a:ea typeface="Microsoft YaHei" panose="020b0503020204020204" pitchFamily="34" charset="-122"/>
                </a:endParaRPr>
              </a:p>
            </p:txBody>
          </p:sp>
          <p:sp>
            <p:nvSpPr>
              <p:cNvPr id="22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施工单位应严格按照施工组织设计进行施工，不得擅自修改。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建设单位应加强对施工组织设计的监督和管理，确保工程按照预定方案进行。</a:t>
                </a:r>
                <a:endParaRPr/>
              </a:p>
            </p:txBody>
          </p:sp>
          <p:pic>
            <p:nvPicPr>
              <p:cNvPr id="22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0" name="Group 598"/>
            <p:cNvGrpSpPr/>
            <p:nvPr/>
          </p:nvGrpSpPr>
          <p:grpSpPr>
            <a:xfrm>
              <a:off x="763829" y="1414808"/>
              <a:ext cx="6972294" cy="2337649"/>
              <a:chOff x="763829" y="1414808"/>
              <a:chExt cx="6972294" cy="2337649"/>
            </a:xfrm>
          </p:grpSpPr>
          <p:sp>
            <p:nvSpPr>
              <p:cNvPr id="23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施工技术准备的內容</a:t>
                </a:r>
                <a:endParaRPr/>
              </a:p>
            </p:txBody>
          </p:sp>
          <p:sp>
            <p:nvSpPr>
              <p:cNvPr id="23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施工技术准备应包括施工图纸审查、施工技术交底、施工人员培训等方面的内容。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施工技术准备应由施工单位的技术负责人负责组织，确保施工人员具备相应的资格和技能。</a:t>
                </a:r>
                <a:endParaRPr/>
              </a:p>
            </p:txBody>
          </p:sp>
          <p:sp>
            <p:nvSpPr>
              <p:cNvPr id="23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7" name="Group 591"/>
            <p:cNvGrpSpPr/>
            <p:nvPr/>
          </p:nvGrpSpPr>
          <p:grpSpPr>
            <a:xfrm>
              <a:off x="689593" y="3949139"/>
              <a:ext cx="7078256" cy="2128975"/>
              <a:chOff x="689593" y="3949139"/>
              <a:chExt cx="7078256" cy="2128975"/>
            </a:xfrm>
          </p:grpSpPr>
          <p:sp>
            <p:nvSpPr>
              <p:cNvPr id="23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施工技术准备的实施</a:t>
                </a:r>
                <a:endParaRPr/>
              </a:p>
            </p:txBody>
          </p:sp>
          <p:sp>
            <p:nvSpPr>
              <p:cNvPr id="23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施工单位应严格按照施工技术准备要求进行施工，确保施工质量和安全。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建设单位应加强对施工技术准备的监督和管理，确保工程按照预定方案进行。</a:t>
                </a:r>
                <a:endParaRPr/>
              </a:p>
            </p:txBody>
          </p:sp>
          <p:sp>
            <p:nvSpPr>
              <p:cNvPr id="24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施工技术准备</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46"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247" name="组合 246"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248" name="组合 4"/>
            <p:cNvGrpSpPr/>
            <p:nvPr/>
          </p:nvGrpSpPr>
          <p:grpSpPr>
            <a:xfrm>
              <a:off x="660396" y="1892786"/>
              <a:ext cx="5622867" cy="1446014"/>
              <a:chOff x="571500" y="1815543"/>
              <a:chExt cx="5622867" cy="1446014"/>
            </a:xfrm>
          </p:grpSpPr>
          <p:sp>
            <p:nvSpPr>
              <p:cNvPr id="249"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施工现场布置的原则</a:t>
                </a:r>
                <a:endParaRPr lang="en-US" b="1">
                  <a:solidFill>
                    <a:schemeClr val="accent1">
                      <a:alpha val="100000"/>
                    </a:schemeClr>
                  </a:solidFill>
                  <a:latin typeface="微软雅黑"/>
                  <a:ea typeface="微软雅黑"/>
                </a:endParaRPr>
              </a:p>
            </p:txBody>
          </p:sp>
          <p:sp>
            <p:nvSpPr>
              <p:cNvPr id="250"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施工现场布置应遵循安全、文明、环保、节约的原则，满足施工和验收的要求。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施工现场布置应合理规划，充分利用空间，减少干扰和污染。</a:t>
                </a:r>
                <a:endParaRPr/>
              </a:p>
            </p:txBody>
          </p:sp>
          <p:sp>
            <p:nvSpPr>
              <p:cNvPr id="251"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52" name="组合 8"/>
            <p:cNvGrpSpPr/>
            <p:nvPr/>
          </p:nvGrpSpPr>
          <p:grpSpPr>
            <a:xfrm>
              <a:off x="660396" y="3478749"/>
              <a:ext cx="5622868" cy="1446014"/>
              <a:chOff x="571500" y="1815543"/>
              <a:chExt cx="5622868" cy="1446014"/>
            </a:xfrm>
          </p:grpSpPr>
          <p:sp>
            <p:nvSpPr>
              <p:cNvPr id="253"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施工现场布置的内容</a:t>
                </a:r>
                <a:endParaRPr lang="en-US" b="1">
                  <a:solidFill>
                    <a:schemeClr val="accent1">
                      <a:alpha val="100000"/>
                    </a:schemeClr>
                  </a:solidFill>
                  <a:latin typeface="微软雅黑"/>
                  <a:ea typeface="微软雅黑"/>
                </a:endParaRPr>
              </a:p>
            </p:txBody>
          </p:sp>
          <p:sp>
            <p:nvSpPr>
              <p:cNvPr id="254"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施工现场布置应包括施工道路、临时设施、材料堆放、机械设备等方面的内容。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施工现场布置应由施工单位负责，报建设单位批准后实施。</a:t>
                </a:r>
                <a:endParaRPr/>
              </a:p>
            </p:txBody>
          </p:sp>
          <p:sp>
            <p:nvSpPr>
              <p:cNvPr id="255"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56" name="组合 12"/>
            <p:cNvGrpSpPr/>
            <p:nvPr/>
          </p:nvGrpSpPr>
          <p:grpSpPr>
            <a:xfrm>
              <a:off x="660396" y="5064711"/>
              <a:ext cx="5622867" cy="1446014"/>
              <a:chOff x="571500" y="1815543"/>
              <a:chExt cx="5622867" cy="1446014"/>
            </a:xfrm>
          </p:grpSpPr>
          <p:sp>
            <p:nvSpPr>
              <p:cNvPr id="257"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施工现场布置的实施</a:t>
                </a:r>
                <a:endParaRPr lang="en-US" b="1">
                  <a:solidFill>
                    <a:schemeClr val="accent1">
                      <a:alpha val="100000"/>
                    </a:schemeClr>
                  </a:solidFill>
                  <a:latin typeface="微软雅黑"/>
                  <a:ea typeface="微软雅黑"/>
                </a:endParaRPr>
              </a:p>
            </p:txBody>
          </p:sp>
          <p:sp>
            <p:nvSpPr>
              <p:cNvPr id="258"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施工单位应严格按照施工现场布置要求进行施工，确保施工现场的安全和文明。</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建设单位应加强对施工现场布置的监督和管理，确保工程按照预定方案进行。</a:t>
                </a:r>
                <a:endParaRPr/>
              </a:p>
            </p:txBody>
          </p:sp>
          <p:sp>
            <p:nvSpPr>
              <p:cNvPr id="259"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60"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施工现场布置</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7200"/>
              <a:t>路基工程施工及质量验收</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路基施工的基本要求</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路基施工应遵循设计文件和技术标准，确保工程质量和安全。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路基施工应采用合适的施工方法和工艺，减少对周边环境的影响。</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路基施工的技术要点</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路基施工应严格控制填料质量，确保填料的稳定性和强度。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路基施工应严格控制压实工艺，确保路基的压实度和稳定性。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路基施工应加强排水设施的建设，防止路基积水和沉降。</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路基施工技术要求</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https://d.book118.com/675214333033011111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城镇道路工程施工及质量验收规范CJJ1-2008解读与应用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2024-09-16T20:44:35.300</cp:lastPrinted>
  <dcterms:created xsi:type="dcterms:W3CDTF">2024-09-16T12:44:35Z</dcterms:created>
  <dcterms:modified xsi:type="dcterms:W3CDTF">2024-09-16T12:44:37Z</dcterms:modified>
</cp:coreProperties>
</file>