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68A5C0-2C34-4146-9FF5-B99B8291C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CD54D2-D11D-45C2-B64E-5C50E261E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E38939-011A-4A67-A5C0-1A53AA8ED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F05F69-851E-46CD-B2C1-AECFF3865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035B12-FF37-4F4B-B12F-4C379590B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1E28B5-C20F-412B-9809-DBC22C76C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61845E-A751-41E1-89DA-D4882E06F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A853BB-560A-42BD-B479-ED689B570E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42C301-5AB8-4347-9733-24650B343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E386EE-37C8-4926-AF96-A6E36F792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560129-DAE4-47F8-B9FF-5802C95D3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Relationship Id="rId7" Type="http://schemas.openxmlformats.org/officeDocument/2006/relationships/image" Target="../media/image9.png" /><Relationship Id="rId8" Type="http://schemas.openxmlformats.org/officeDocument/2006/relationships/image" Target="../media/image10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5.png" /><Relationship Id="rId3" Type="http://schemas.openxmlformats.org/officeDocument/2006/relationships/image" Target="../media/image16.png" /><Relationship Id="rId4" Type="http://schemas.openxmlformats.org/officeDocument/2006/relationships/image" Target="../media/image17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5220140113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635"/>
            <a:ext cx="12201525" cy="6853555"/>
          </a:xfrm>
          <a:prstGeom prst="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201930" y="-635"/>
            <a:ext cx="11773535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400" b="1">
                <a:ln w="47625">
                  <a:solidFill>
                    <a:schemeClr val="bg1"/>
                  </a:solidFill>
                </a:ln>
                <a:gradFill>
                  <a:gsLst>
                    <a:gs pos="24000">
                      <a:srgbClr val="4FB78E"/>
                    </a:gs>
                    <a:gs pos="75000">
                      <a:srgbClr val="F08E1A"/>
                    </a:gs>
                    <a:gs pos="75000">
                      <a:srgbClr val="4FB78E"/>
                    </a:gs>
                    <a:gs pos="29000">
                      <a:srgbClr val="F08E1A"/>
                    </a:gs>
                  </a:gsLst>
                  <a:lin ang="11160000" scaled="0"/>
                </a:gradFill>
                <a:effectLst>
                  <a:outerShdw dist="12700" sx="104000" sy="104000" algn="ctr" rotWithShape="0">
                    <a:srgbClr val="46AA81">
                      <a:alpha val="100000"/>
                    </a:srgbClr>
                  </a:outerShdw>
                </a:effectLst>
                <a:latin typeface="汉仪菱心体简" panose="02010400000101010101" charset="-122"/>
                <a:ea typeface="汉仪菱心体简" panose="02010400000101010101" charset="-122"/>
                <a:sym typeface="+mn-ea"/>
              </a:rPr>
              <a:t>小朋友们，我们一起去旅行吧</a:t>
            </a:r>
            <a:endParaRPr lang="zh-CN" sz="4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grpSp>
        <p:nvGrpSpPr>
          <p:cNvPr id="9" name="组合 8"/>
          <p:cNvGrpSpPr/>
          <p:nvPr/>
        </p:nvGrpSpPr>
        <p:grpSpPr>
          <a:xfrm>
            <a:off x="5696585" y="1355090"/>
            <a:ext cx="1520190" cy="1922780"/>
            <a:chOff x="10177" y="1927"/>
            <a:chExt cx="2394" cy="3028"/>
          </a:xfrm>
        </p:grpSpPr>
        <p:pic>
          <p:nvPicPr>
            <p:cNvPr id="7" name="图片 6"/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10177" y="1927"/>
              <a:ext cx="2394" cy="3028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8" name="文本框 7"/>
            <p:cNvSpPr txBox="1"/>
            <p:nvPr/>
          </p:nvSpPr>
          <p:spPr>
            <a:xfrm>
              <a:off x="10565" y="2136"/>
              <a:ext cx="1264" cy="1888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7200" b="1">
                  <a:ln w="10160">
                    <a:solidFill>
                      <a:schemeClr val="accent5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38100" dist="22860" dir="5400000" algn="tl" rotWithShape="0">
                      <a:srgbClr val="000000">
                        <a:alpha val="30000"/>
                      </a:srgbClr>
                    </a:outerShdw>
                  </a:effectLst>
                  <a:latin typeface="楷体" panose="02010609060101010101" charset="-122"/>
                  <a:ea typeface="楷体" panose="02010609060101010101" charset="-122"/>
                </a:rPr>
                <a:t>n</a:t>
              </a:r>
              <a:endParaRPr lang="en-US" altLang="zh-CN" sz="7200" b="1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  <p:grpSp>
        <p:nvGrpSpPr>
          <p:cNvPr id="11" name="组合 10"/>
          <p:cNvGrpSpPr/>
          <p:nvPr/>
        </p:nvGrpSpPr>
        <p:grpSpPr>
          <a:xfrm>
            <a:off x="3837940" y="1838325"/>
            <a:ext cx="1520190" cy="1922780"/>
            <a:chOff x="10177" y="1927"/>
            <a:chExt cx="2394" cy="3028"/>
          </a:xfrm>
        </p:grpSpPr>
        <p:pic>
          <p:nvPicPr>
            <p:cNvPr id="12" name="图片 11"/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10177" y="1927"/>
              <a:ext cx="2394" cy="3028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3" name="文本框 12"/>
            <p:cNvSpPr txBox="1"/>
            <p:nvPr/>
          </p:nvSpPr>
          <p:spPr>
            <a:xfrm>
              <a:off x="10565" y="2136"/>
              <a:ext cx="1264" cy="1888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7200" b="1">
                  <a:ln w="10160">
                    <a:solidFill>
                      <a:schemeClr val="accent5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38100" dist="22860" dir="5400000" algn="tl" rotWithShape="0">
                      <a:srgbClr val="000000">
                        <a:alpha val="30000"/>
                      </a:srgbClr>
                    </a:outerShdw>
                  </a:effectLst>
                  <a:latin typeface="楷体" panose="02010609060101010101" charset="-122"/>
                  <a:ea typeface="楷体" panose="02010609060101010101" charset="-122"/>
                </a:rPr>
                <a:t>m</a:t>
              </a:r>
              <a:endParaRPr lang="en-US" altLang="zh-CN" sz="7200" b="1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  <p:grpSp>
        <p:nvGrpSpPr>
          <p:cNvPr id="14" name="组合 13"/>
          <p:cNvGrpSpPr/>
          <p:nvPr/>
        </p:nvGrpSpPr>
        <p:grpSpPr>
          <a:xfrm>
            <a:off x="7745730" y="2769870"/>
            <a:ext cx="1520190" cy="1922780"/>
            <a:chOff x="10177" y="1927"/>
            <a:chExt cx="2394" cy="3028"/>
          </a:xfrm>
        </p:grpSpPr>
        <p:pic>
          <p:nvPicPr>
            <p:cNvPr id="15" name="图片 14"/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10177" y="1927"/>
              <a:ext cx="2394" cy="3028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6" name="文本框 15"/>
            <p:cNvSpPr txBox="1"/>
            <p:nvPr/>
          </p:nvSpPr>
          <p:spPr>
            <a:xfrm>
              <a:off x="10565" y="2136"/>
              <a:ext cx="1264" cy="1888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7200" b="1">
                  <a:ln w="10160">
                    <a:solidFill>
                      <a:schemeClr val="accent5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38100" dist="22860" dir="5400000" algn="tl" rotWithShape="0">
                      <a:srgbClr val="000000">
                        <a:alpha val="30000"/>
                      </a:srgbClr>
                    </a:outerShdw>
                  </a:effectLst>
                  <a:latin typeface="楷体" panose="02010609060101010101" charset="-122"/>
                  <a:ea typeface="楷体" panose="02010609060101010101" charset="-122"/>
                </a:rPr>
                <a:t>f</a:t>
              </a:r>
              <a:endParaRPr lang="en-US" altLang="zh-CN" sz="7200" b="1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  <p:grpSp>
        <p:nvGrpSpPr>
          <p:cNvPr id="17" name="组合 16"/>
          <p:cNvGrpSpPr/>
          <p:nvPr/>
        </p:nvGrpSpPr>
        <p:grpSpPr>
          <a:xfrm>
            <a:off x="7227570" y="4935220"/>
            <a:ext cx="1520190" cy="1922780"/>
            <a:chOff x="10177" y="1927"/>
            <a:chExt cx="2394" cy="3028"/>
          </a:xfrm>
        </p:grpSpPr>
        <p:pic>
          <p:nvPicPr>
            <p:cNvPr id="18" name="图片 17"/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10177" y="1927"/>
              <a:ext cx="2394" cy="3028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9" name="文本框 18"/>
            <p:cNvSpPr txBox="1"/>
            <p:nvPr/>
          </p:nvSpPr>
          <p:spPr>
            <a:xfrm>
              <a:off x="10565" y="2136"/>
              <a:ext cx="1264" cy="1888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7200" b="1">
                  <a:ln w="10160">
                    <a:solidFill>
                      <a:schemeClr val="accent5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38100" dist="22860" dir="5400000" algn="tl" rotWithShape="0">
                      <a:srgbClr val="000000">
                        <a:alpha val="30000"/>
                      </a:srgbClr>
                    </a:outerShdw>
                  </a:effectLst>
                  <a:latin typeface="楷体" panose="02010609060101010101" charset="-122"/>
                  <a:ea typeface="楷体" panose="02010609060101010101" charset="-122"/>
                </a:rPr>
                <a:t>j</a:t>
              </a:r>
              <a:endParaRPr lang="en-US" altLang="zh-CN" sz="7200" b="1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  <p:grpSp>
        <p:nvGrpSpPr>
          <p:cNvPr id="35" name="组合 34"/>
          <p:cNvGrpSpPr/>
          <p:nvPr/>
        </p:nvGrpSpPr>
        <p:grpSpPr>
          <a:xfrm>
            <a:off x="2637155" y="3968750"/>
            <a:ext cx="1520190" cy="1922780"/>
            <a:chOff x="10177" y="1927"/>
            <a:chExt cx="2394" cy="3028"/>
          </a:xfrm>
        </p:grpSpPr>
        <p:pic>
          <p:nvPicPr>
            <p:cNvPr id="36" name="图片 35"/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10177" y="1927"/>
              <a:ext cx="2394" cy="3028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37" name="文本框 36"/>
            <p:cNvSpPr txBox="1"/>
            <p:nvPr/>
          </p:nvSpPr>
          <p:spPr>
            <a:xfrm>
              <a:off x="10565" y="2136"/>
              <a:ext cx="1264" cy="1888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7200" b="1">
                  <a:ln w="10160">
                    <a:solidFill>
                      <a:schemeClr val="accent5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38100" dist="22860" dir="5400000" algn="tl" rotWithShape="0">
                      <a:srgbClr val="000000">
                        <a:alpha val="30000"/>
                      </a:srgbClr>
                    </a:outerShdw>
                  </a:effectLst>
                  <a:latin typeface="楷体" panose="02010609060101010101" charset="-122"/>
                  <a:ea typeface="楷体" panose="02010609060101010101" charset="-122"/>
                </a:rPr>
                <a:t>l</a:t>
              </a:r>
              <a:endParaRPr lang="en-US" altLang="zh-CN" sz="7200" b="1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  <p:grpSp>
        <p:nvGrpSpPr>
          <p:cNvPr id="38" name="组合 37"/>
          <p:cNvGrpSpPr/>
          <p:nvPr/>
        </p:nvGrpSpPr>
        <p:grpSpPr>
          <a:xfrm>
            <a:off x="4568190" y="3335020"/>
            <a:ext cx="1520190" cy="1922780"/>
            <a:chOff x="5594" y="3811"/>
            <a:chExt cx="2394" cy="3028"/>
          </a:xfrm>
        </p:grpSpPr>
        <p:pic>
          <p:nvPicPr>
            <p:cNvPr id="39" name="图片 38"/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5594" y="3811"/>
              <a:ext cx="2394" cy="3028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40" name="文本框 39"/>
            <p:cNvSpPr txBox="1"/>
            <p:nvPr/>
          </p:nvSpPr>
          <p:spPr>
            <a:xfrm rot="10560000" flipV="1">
              <a:off x="5947" y="4024"/>
              <a:ext cx="1519" cy="1888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7200" b="1">
                  <a:ln w="10160">
                    <a:solidFill>
                      <a:schemeClr val="accent5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38100" dist="22860" dir="5400000" algn="tl" rotWithShape="0">
                      <a:srgbClr val="000000">
                        <a:alpha val="30000"/>
                      </a:srgbClr>
                    </a:outerShdw>
                  </a:effectLst>
                  <a:latin typeface="楷体" panose="02010609060101010101" charset="-122"/>
                  <a:ea typeface="楷体" panose="02010609060101010101" charset="-122"/>
                </a:rPr>
                <a:t>b</a:t>
              </a:r>
              <a:endParaRPr lang="en-US" altLang="zh-CN" sz="7200" b="1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  <p:grpSp>
        <p:nvGrpSpPr>
          <p:cNvPr id="41" name="组合 40"/>
          <p:cNvGrpSpPr/>
          <p:nvPr/>
        </p:nvGrpSpPr>
        <p:grpSpPr>
          <a:xfrm>
            <a:off x="2038985" y="1967865"/>
            <a:ext cx="1520190" cy="1922780"/>
            <a:chOff x="10177" y="1927"/>
            <a:chExt cx="2394" cy="3028"/>
          </a:xfrm>
        </p:grpSpPr>
        <p:pic>
          <p:nvPicPr>
            <p:cNvPr id="42" name="图片 41"/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10177" y="1927"/>
              <a:ext cx="2394" cy="3028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43" name="文本框 42"/>
            <p:cNvSpPr txBox="1"/>
            <p:nvPr/>
          </p:nvSpPr>
          <p:spPr>
            <a:xfrm>
              <a:off x="10565" y="2136"/>
              <a:ext cx="1264" cy="1888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7200" b="1">
                  <a:ln w="10160">
                    <a:solidFill>
                      <a:schemeClr val="accent5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38100" dist="22860" dir="5400000" algn="tl" rotWithShape="0">
                      <a:srgbClr val="000000">
                        <a:alpha val="30000"/>
                      </a:srgbClr>
                    </a:outerShdw>
                  </a:effectLst>
                  <a:latin typeface="楷体" panose="02010609060101010101" charset="-122"/>
                  <a:ea typeface="楷体" panose="02010609060101010101" charset="-122"/>
                </a:rPr>
                <a:t>h</a:t>
              </a:r>
              <a:endParaRPr lang="en-US" altLang="zh-CN" sz="7200" b="1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  <p:grpSp>
        <p:nvGrpSpPr>
          <p:cNvPr id="44" name="组合 43"/>
          <p:cNvGrpSpPr/>
          <p:nvPr/>
        </p:nvGrpSpPr>
        <p:grpSpPr>
          <a:xfrm>
            <a:off x="8794750" y="896620"/>
            <a:ext cx="1520190" cy="1922780"/>
            <a:chOff x="10177" y="1927"/>
            <a:chExt cx="2394" cy="3028"/>
          </a:xfrm>
        </p:grpSpPr>
        <p:pic>
          <p:nvPicPr>
            <p:cNvPr id="45" name="图片 44"/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10177" y="1927"/>
              <a:ext cx="2394" cy="3028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46" name="文本框 45"/>
            <p:cNvSpPr txBox="1"/>
            <p:nvPr/>
          </p:nvSpPr>
          <p:spPr>
            <a:xfrm>
              <a:off x="10565" y="2136"/>
              <a:ext cx="1264" cy="1888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7200" b="1">
                  <a:ln w="10160">
                    <a:solidFill>
                      <a:schemeClr val="accent5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38100" dist="22860" dir="5400000" algn="tl" rotWithShape="0">
                      <a:srgbClr val="000000">
                        <a:alpha val="30000"/>
                      </a:srgbClr>
                    </a:outerShdw>
                  </a:effectLst>
                  <a:latin typeface="楷体" panose="02010609060101010101" charset="-122"/>
                  <a:ea typeface="楷体" panose="02010609060101010101" charset="-122"/>
                </a:rPr>
                <a:t>d</a:t>
              </a:r>
              <a:endParaRPr lang="en-US" altLang="zh-CN" sz="7200" b="1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1"/>
          <p:cNvSpPr/>
          <p:nvPr/>
        </p:nvSpPr>
        <p:spPr>
          <a:xfrm>
            <a:off x="609600" y="1641475"/>
            <a:ext cx="5367338" cy="2400300"/>
          </a:xfrm>
          <a:prstGeom prst="ellipse">
            <a:avLst/>
          </a:prstGeom>
          <a:solidFill>
            <a:srgbClr val="E6F6F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  <p:sp>
        <p:nvSpPr>
          <p:cNvPr id="6" name="文本框 5"/>
          <p:cNvSpPr txBox="1"/>
          <p:nvPr/>
        </p:nvSpPr>
        <p:spPr>
          <a:xfrm>
            <a:off x="1250950" y="1891665"/>
            <a:ext cx="4384040" cy="18992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altLang="zh-CN" sz="2800" b="1" spc="200" noProof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</a:t>
            </a:r>
            <a:r>
              <a:rPr lang="zh-CN" altLang="en-US" sz="2800" b="1" spc="200" noProof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仔细观察课本上的图画。说一说你找到了哪些拼音字母。</a:t>
            </a:r>
          </a:p>
        </p:txBody>
      </p:sp>
      <p:pic>
        <p:nvPicPr>
          <p:cNvPr id="13317" name="图片 2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13353" b="26768"/>
          <a:stretch>
            <a:fillRect/>
          </a:stretch>
        </p:blipFill>
        <p:spPr>
          <a:xfrm>
            <a:off x="5732463" y="1094105"/>
            <a:ext cx="6459537" cy="541337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/>
        </p:nvGrpSpPr>
        <p:grpSpPr>
          <a:xfrm>
            <a:off x="0" y="0"/>
            <a:ext cx="2862580" cy="914400"/>
            <a:chExt cx="4508" cy="1440"/>
          </a:xfrm>
        </p:grpSpPr>
        <p:sp>
          <p:nvSpPr>
            <p:cNvPr id="10" name="圆角矩形 9"/>
            <p:cNvSpPr/>
            <p:nvPr/>
          </p:nvSpPr>
          <p:spPr>
            <a:xfrm>
              <a:off x="1440" y="336"/>
              <a:ext cx="3069" cy="984"/>
            </a:xfrm>
            <a:prstGeom prst="roundRect">
              <a:avLst/>
            </a:prstGeom>
            <a:noFill/>
            <a:ln w="3810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200" b="1">
                  <a:solidFill>
                    <a:srgbClr val="FF0000"/>
                  </a:solidFill>
                  <a:latin typeface="站酷快乐体" panose="02010600030101010101" charset="-128"/>
                  <a:ea typeface="站酷快乐体" panose="02010600030101010101" charset="-128"/>
                </a:rPr>
                <a:t>导入新课</a:t>
              </a:r>
            </a:p>
          </p:txBody>
        </p:sp>
      </p:grpSp>
      <p:pic>
        <p:nvPicPr>
          <p:cNvPr id="13317" name="图片 2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13353" b="26768"/>
          <a:stretch>
            <a:fillRect/>
          </a:stretch>
        </p:blipFill>
        <p:spPr>
          <a:xfrm>
            <a:off x="0" y="487045"/>
            <a:ext cx="11839575" cy="588327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575" y="2935605"/>
            <a:ext cx="1653540" cy="171450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01860" y="1458595"/>
            <a:ext cx="1386840" cy="182118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5985" y="2836545"/>
            <a:ext cx="1173480" cy="1813560"/>
          </a:xfrm>
          <a:prstGeom prst="rect">
            <a:avLst/>
          </a:prstGeom>
        </p:spPr>
      </p:pic>
      <p:pic>
        <p:nvPicPr>
          <p:cNvPr id="26644" name="图片 11"/>
          <p:cNvPicPr>
            <a:picLocks noChangeAspect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914400" y="1415733"/>
            <a:ext cx="603250" cy="1420812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2" name="图片 13"/>
          <p:cNvPicPr>
            <a:picLocks noChangeAspect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9874250" y="97790"/>
            <a:ext cx="774700" cy="1360488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3" name="图片 14"/>
          <p:cNvPicPr>
            <a:picLocks noChangeAspect="1"/>
          </p:cNvPicPr>
          <p:nvPr/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880928" y="1458278"/>
            <a:ext cx="998537" cy="1255712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66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66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文本框 12"/>
          <p:cNvSpPr txBox="1"/>
          <p:nvPr/>
        </p:nvSpPr>
        <p:spPr>
          <a:xfrm>
            <a:off x="1333500" y="2473325"/>
            <a:ext cx="355758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400" b="1" spc="800" noProof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左下弯钩</a:t>
            </a:r>
          </a:p>
        </p:txBody>
      </p:sp>
      <p:sp>
        <p:nvSpPr>
          <p:cNvPr id="15" name="文本框 14"/>
          <p:cNvSpPr txBox="1"/>
          <p:nvPr/>
        </p:nvSpPr>
        <p:spPr>
          <a:xfrm>
            <a:off x="4460875" y="2209800"/>
            <a:ext cx="2782888" cy="1198563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1">
                <a:solidFill>
                  <a:srgbClr val="FF0000"/>
                </a:solidFill>
                <a:latin typeface="GB Pinyinok-D" panose="02010601030101010101" charset="-122"/>
                <a:ea typeface="GB Pinyinok-D" panose="02010601030101010101" charset="-122"/>
              </a:rPr>
              <a:t>j  j  j</a:t>
            </a:r>
          </a:p>
        </p:txBody>
      </p:sp>
      <p:sp>
        <p:nvSpPr>
          <p:cNvPr id="16" name="文本框 15"/>
          <p:cNvSpPr txBox="1"/>
          <p:nvPr/>
        </p:nvSpPr>
        <p:spPr>
          <a:xfrm>
            <a:off x="1265238" y="4425950"/>
            <a:ext cx="4422775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400" b="1" spc="800" noProof="1">
                <a:latin typeface="楷体" panose="02010609060101010101" charset="-122"/>
                <a:ea typeface="楷体" panose="02010609060101010101" charset="-122"/>
                <a:cs typeface="+mn-cs"/>
              </a:rPr>
              <a:t>小鸡小鸡</a:t>
            </a:r>
          </a:p>
        </p:txBody>
      </p:sp>
      <p:sp>
        <p:nvSpPr>
          <p:cNvPr id="18" name="文本框 17"/>
          <p:cNvSpPr txBox="1"/>
          <p:nvPr/>
        </p:nvSpPr>
        <p:spPr>
          <a:xfrm>
            <a:off x="4419600" y="4194175"/>
            <a:ext cx="2782888" cy="120015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1">
                <a:solidFill>
                  <a:srgbClr val="FF0000"/>
                </a:solidFill>
                <a:latin typeface="GB Pinyinok-D" panose="02010601030101010101" charset="-122"/>
                <a:ea typeface="GB Pinyinok-D" panose="02010601030101010101" charset="-122"/>
              </a:rPr>
              <a:t>j  j  j</a:t>
            </a:r>
          </a:p>
        </p:txBody>
      </p:sp>
      <p:pic>
        <p:nvPicPr>
          <p:cNvPr id="15371" name="图片 1"/>
          <p:cNvPicPr>
            <a:picLocks noChangeAspect="1"/>
          </p:cNvPicPr>
          <p:nvPr/>
        </p:nvPicPr>
        <p:blipFill>
          <a:blip r:embed="rId2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133273" y="3241675"/>
            <a:ext cx="1800225" cy="17240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5372" name="图片 3"/>
          <p:cNvPicPr>
            <a:picLocks noChangeAspect="1"/>
          </p:cNvPicPr>
          <p:nvPr/>
        </p:nvPicPr>
        <p:blipFill>
          <a:blip r:embed="rId2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078470" y="2468880"/>
            <a:ext cx="3246120" cy="3108960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2" name="组合 1"/>
          <p:cNvGrpSpPr/>
          <p:nvPr/>
        </p:nvGrpSpPr>
        <p:grpSpPr>
          <a:xfrm>
            <a:off x="0" y="0"/>
            <a:ext cx="2862580" cy="914400"/>
            <a:chExt cx="4508" cy="1440"/>
          </a:xfrm>
        </p:grpSpPr>
        <p:sp>
          <p:nvSpPr>
            <p:cNvPr id="5" name="圆角矩形 4"/>
            <p:cNvSpPr/>
            <p:nvPr/>
          </p:nvSpPr>
          <p:spPr>
            <a:xfrm>
              <a:off x="1440" y="336"/>
              <a:ext cx="3069" cy="984"/>
            </a:xfrm>
            <a:prstGeom prst="roundRect">
              <a:avLst/>
            </a:prstGeom>
            <a:noFill/>
            <a:ln w="3810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200" b="1">
                  <a:solidFill>
                    <a:srgbClr val="FF0000"/>
                  </a:solidFill>
                  <a:latin typeface="站酷快乐体" panose="02010600030101010101" charset="-128"/>
                  <a:ea typeface="站酷快乐体" panose="02010600030101010101" charset="-128"/>
                </a:rPr>
                <a:t>学习声母</a:t>
              </a: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5" grpId="1"/>
      <p:bldP spid="16" grpId="2"/>
      <p:bldP spid="18" grpId="3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1506" name="组合 12"/>
          <p:cNvGrpSpPr/>
          <p:nvPr/>
        </p:nvGrpSpPr>
        <p:grpSpPr>
          <a:xfrm>
            <a:off x="1144588" y="1762125"/>
            <a:ext cx="5002212" cy="1398588"/>
            <a:chOff x="2024" y="4922"/>
            <a:chExt cx="7878" cy="2201"/>
          </a:xfrm>
        </p:grpSpPr>
        <p:cxnSp>
          <p:nvCxnSpPr>
            <p:cNvPr id="12" name="直接连接符 11"/>
            <p:cNvCxnSpPr/>
            <p:nvPr/>
          </p:nvCxnSpPr>
          <p:spPr>
            <a:xfrm>
              <a:off x="2024" y="6376"/>
              <a:ext cx="7878" cy="0"/>
            </a:xfrm>
            <a:prstGeom prst="line">
              <a:avLst/>
            </a:prstGeom>
            <a:ln w="22225">
              <a:solidFill>
                <a:srgbClr val="4A94A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直接连接符 3"/>
            <p:cNvCxnSpPr/>
            <p:nvPr/>
          </p:nvCxnSpPr>
          <p:spPr>
            <a:xfrm>
              <a:off x="2024" y="4922"/>
              <a:ext cx="7878" cy="0"/>
            </a:xfrm>
            <a:prstGeom prst="line">
              <a:avLst/>
            </a:prstGeom>
            <a:ln w="38100">
              <a:solidFill>
                <a:srgbClr val="4A94A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直接连接符 10"/>
            <p:cNvCxnSpPr/>
            <p:nvPr/>
          </p:nvCxnSpPr>
          <p:spPr>
            <a:xfrm>
              <a:off x="2024" y="5649"/>
              <a:ext cx="7878" cy="0"/>
            </a:xfrm>
            <a:prstGeom prst="line">
              <a:avLst/>
            </a:prstGeom>
            <a:ln w="19050">
              <a:solidFill>
                <a:srgbClr val="4A94A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直接连接符 4"/>
            <p:cNvCxnSpPr/>
            <p:nvPr/>
          </p:nvCxnSpPr>
          <p:spPr>
            <a:xfrm>
              <a:off x="2024" y="7103"/>
              <a:ext cx="7878" cy="21"/>
            </a:xfrm>
            <a:prstGeom prst="line">
              <a:avLst/>
            </a:prstGeom>
            <a:ln w="38100">
              <a:solidFill>
                <a:srgbClr val="4A94A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9" name="图片 2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4860925" y="2457450"/>
            <a:ext cx="255588" cy="587375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3" name="组合 2"/>
          <p:cNvGrpSpPr/>
          <p:nvPr/>
        </p:nvGrpSpPr>
        <p:grpSpPr>
          <a:xfrm>
            <a:off x="0" y="0"/>
            <a:ext cx="2862580" cy="914400"/>
            <a:chExt cx="4508" cy="1440"/>
          </a:xfrm>
        </p:grpSpPr>
        <p:sp>
          <p:nvSpPr>
            <p:cNvPr id="14" name="圆角矩形 13"/>
            <p:cNvSpPr/>
            <p:nvPr/>
          </p:nvSpPr>
          <p:spPr>
            <a:xfrm>
              <a:off x="1440" y="336"/>
              <a:ext cx="3069" cy="984"/>
            </a:xfrm>
            <a:prstGeom prst="roundRect">
              <a:avLst/>
            </a:prstGeom>
            <a:noFill/>
            <a:ln w="3810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200" b="1">
                  <a:solidFill>
                    <a:srgbClr val="FF0000"/>
                  </a:solidFill>
                  <a:latin typeface="站酷快乐体" panose="02010600030101010101" charset="-128"/>
                  <a:ea typeface="站酷快乐体" panose="02010600030101010101" charset="-128"/>
                </a:rPr>
                <a:t>书写字母</a:t>
              </a:r>
            </a:p>
          </p:txBody>
        </p:sp>
      </p:grpSp>
      <p:sp>
        <p:nvSpPr>
          <p:cNvPr id="7" name="圆角矩形 6"/>
          <p:cNvSpPr/>
          <p:nvPr/>
        </p:nvSpPr>
        <p:spPr>
          <a:xfrm>
            <a:off x="7150100" y="2002790"/>
            <a:ext cx="3357245" cy="80137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>
                <a:latin typeface="楷体" panose="02010609060101010101" charset="-122"/>
                <a:ea typeface="楷体" panose="02010609060101010101" charset="-122"/>
              </a:rPr>
              <a:t>两笔写成</a:t>
            </a:r>
          </a:p>
        </p:txBody>
      </p:sp>
      <p:sp>
        <p:nvSpPr>
          <p:cNvPr id="10" name="圆角矩形 9"/>
          <p:cNvSpPr/>
          <p:nvPr/>
        </p:nvSpPr>
        <p:spPr>
          <a:xfrm>
            <a:off x="7150100" y="3964305"/>
            <a:ext cx="3934460" cy="80137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>
                <a:latin typeface="楷体" panose="02010609060101010101" charset="-122"/>
                <a:ea typeface="楷体" panose="02010609060101010101" charset="-122"/>
              </a:rPr>
              <a:t>占上、中、下三格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nodeType="afterEffect">
                                  <p:stCondLst>
                                    <p:cond delay="501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  <p:cond evt="onBegin" delay="0">
                          <p:tn val="13"/>
                        </p:cond>
                      </p:stCondLst>
                      <p:childTnLst>
                        <p:par>
                          <p:cTn id="1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文本框 12"/>
          <p:cNvSpPr txBox="1"/>
          <p:nvPr/>
        </p:nvSpPr>
        <p:spPr>
          <a:xfrm>
            <a:off x="1276350" y="2619375"/>
            <a:ext cx="355758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400" b="1" spc="400" noProof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左上半圆</a:t>
            </a:r>
          </a:p>
        </p:txBody>
      </p:sp>
      <p:sp>
        <p:nvSpPr>
          <p:cNvPr id="15" name="文本框 14"/>
          <p:cNvSpPr txBox="1"/>
          <p:nvPr/>
        </p:nvSpPr>
        <p:spPr>
          <a:xfrm>
            <a:off x="4173538" y="2403475"/>
            <a:ext cx="2781300" cy="120015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1">
                <a:solidFill>
                  <a:srgbClr val="FF0000"/>
                </a:solidFill>
                <a:latin typeface="GB Pinyinok-D" panose="02010601030101010101" charset="-122"/>
                <a:ea typeface="GB Pinyinok-D" panose="02010601030101010101" charset="-122"/>
              </a:rPr>
              <a:t>q q q</a:t>
            </a:r>
          </a:p>
        </p:txBody>
      </p:sp>
      <p:sp>
        <p:nvSpPr>
          <p:cNvPr id="16" name="文本框 15"/>
          <p:cNvSpPr txBox="1"/>
          <p:nvPr/>
        </p:nvSpPr>
        <p:spPr>
          <a:xfrm>
            <a:off x="1275715" y="4561205"/>
            <a:ext cx="4412615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400" b="1" spc="400" noProof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气球气球</a:t>
            </a:r>
          </a:p>
        </p:txBody>
      </p:sp>
      <p:sp>
        <p:nvSpPr>
          <p:cNvPr id="18" name="文本框 17"/>
          <p:cNvSpPr txBox="1"/>
          <p:nvPr/>
        </p:nvSpPr>
        <p:spPr>
          <a:xfrm>
            <a:off x="4090988" y="4340225"/>
            <a:ext cx="2782887" cy="1198563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1">
                <a:solidFill>
                  <a:srgbClr val="FF0000"/>
                </a:solidFill>
                <a:latin typeface="GB Pinyinok-D" panose="02010601030101010101" charset="-122"/>
                <a:ea typeface="GB Pinyinok-D" panose="02010601030101010101" charset="-122"/>
              </a:rPr>
              <a:t>q q q</a:t>
            </a:r>
          </a:p>
        </p:txBody>
      </p:sp>
      <p:grpSp>
        <p:nvGrpSpPr>
          <p:cNvPr id="3" name="组合 2"/>
          <p:cNvGrpSpPr/>
          <p:nvPr/>
        </p:nvGrpSpPr>
        <p:grpSpPr>
          <a:xfrm>
            <a:off x="0" y="0"/>
            <a:ext cx="2862580" cy="914400"/>
            <a:chExt cx="4508" cy="1440"/>
          </a:xfrm>
        </p:grpSpPr>
        <p:sp>
          <p:nvSpPr>
            <p:cNvPr id="5" name="圆角矩形 4"/>
            <p:cNvSpPr/>
            <p:nvPr/>
          </p:nvSpPr>
          <p:spPr>
            <a:xfrm>
              <a:off x="1440" y="336"/>
              <a:ext cx="3069" cy="984"/>
            </a:xfrm>
            <a:prstGeom prst="roundRect">
              <a:avLst/>
            </a:prstGeom>
            <a:noFill/>
            <a:ln w="3810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200" b="1">
                  <a:solidFill>
                    <a:srgbClr val="FF0000"/>
                  </a:solidFill>
                  <a:latin typeface="站酷快乐体" panose="02010600030101010101" charset="-128"/>
                  <a:ea typeface="站酷快乐体" panose="02010600030101010101" charset="-128"/>
                </a:rPr>
                <a:t>学习声母</a:t>
              </a:r>
            </a:p>
          </p:txBody>
        </p:sp>
      </p:grpSp>
      <p:pic>
        <p:nvPicPr>
          <p:cNvPr id="136" name="图片 135"/>
          <p:cNvPicPr/>
          <p:nvPr/>
        </p:nvPicPr>
        <p:blipFill>
          <a:blip r:embed="rId2"/>
          <a:stretch>
            <a:fillRect/>
          </a:stretch>
        </p:blipFill>
        <p:spPr>
          <a:xfrm>
            <a:off x="7589520" y="2159953"/>
            <a:ext cx="2686050" cy="29622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37" name="文本框 136"/>
          <p:cNvSpPr txBox="1"/>
          <p:nvPr/>
        </p:nvSpPr>
        <p:spPr>
          <a:xfrm>
            <a:off x="7589520" y="5122228"/>
            <a:ext cx="5080000" cy="3683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5" grpId="1"/>
      <p:bldP spid="16" grpId="2"/>
      <p:bldP spid="18" grpId="3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2530" name="组合 12"/>
          <p:cNvGrpSpPr/>
          <p:nvPr/>
        </p:nvGrpSpPr>
        <p:grpSpPr>
          <a:xfrm>
            <a:off x="1144588" y="1762125"/>
            <a:ext cx="5002212" cy="1398588"/>
            <a:chOff x="2024" y="4922"/>
            <a:chExt cx="7878" cy="2201"/>
          </a:xfrm>
        </p:grpSpPr>
        <p:cxnSp>
          <p:nvCxnSpPr>
            <p:cNvPr id="12" name="直接连接符 11"/>
            <p:cNvCxnSpPr/>
            <p:nvPr/>
          </p:nvCxnSpPr>
          <p:spPr>
            <a:xfrm>
              <a:off x="2024" y="6376"/>
              <a:ext cx="7878" cy="0"/>
            </a:xfrm>
            <a:prstGeom prst="line">
              <a:avLst/>
            </a:prstGeom>
            <a:ln w="22225">
              <a:solidFill>
                <a:srgbClr val="4A94A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直接连接符 3"/>
            <p:cNvCxnSpPr/>
            <p:nvPr/>
          </p:nvCxnSpPr>
          <p:spPr>
            <a:xfrm>
              <a:off x="2024" y="4922"/>
              <a:ext cx="7878" cy="0"/>
            </a:xfrm>
            <a:prstGeom prst="line">
              <a:avLst/>
            </a:prstGeom>
            <a:ln w="38100">
              <a:solidFill>
                <a:srgbClr val="4A94A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直接连接符 10"/>
            <p:cNvCxnSpPr/>
            <p:nvPr/>
          </p:nvCxnSpPr>
          <p:spPr>
            <a:xfrm>
              <a:off x="2024" y="5649"/>
              <a:ext cx="7878" cy="0"/>
            </a:xfrm>
            <a:prstGeom prst="line">
              <a:avLst/>
            </a:prstGeom>
            <a:ln w="19050">
              <a:solidFill>
                <a:srgbClr val="4A94A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直接连接符 4"/>
            <p:cNvCxnSpPr/>
            <p:nvPr/>
          </p:nvCxnSpPr>
          <p:spPr>
            <a:xfrm>
              <a:off x="2024" y="7103"/>
              <a:ext cx="7878" cy="21"/>
            </a:xfrm>
            <a:prstGeom prst="line">
              <a:avLst/>
            </a:prstGeom>
            <a:ln w="38100">
              <a:solidFill>
                <a:srgbClr val="4A94A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7" name="直接箭头连接符 26"/>
          <p:cNvCxnSpPr/>
          <p:nvPr/>
        </p:nvCxnSpPr>
        <p:spPr>
          <a:xfrm flipH="1">
            <a:off x="5424488" y="2243138"/>
            <a:ext cx="0" cy="646113"/>
          </a:xfrm>
          <a:prstGeom prst="straightConnector1">
            <a:avLst/>
          </a:prstGeom>
          <a:ln w="38100">
            <a:solidFill>
              <a:schemeClr val="tx1"/>
            </a:solidFill>
            <a:prstDash val="sys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" name="组合 7"/>
          <p:cNvGrpSpPr/>
          <p:nvPr/>
        </p:nvGrpSpPr>
        <p:grpSpPr>
          <a:xfrm>
            <a:off x="0" y="0"/>
            <a:ext cx="2862580" cy="914400"/>
            <a:chExt cx="4508" cy="1440"/>
          </a:xfrm>
        </p:grpSpPr>
        <p:sp>
          <p:nvSpPr>
            <p:cNvPr id="14" name="圆角矩形 13"/>
            <p:cNvSpPr/>
            <p:nvPr/>
          </p:nvSpPr>
          <p:spPr>
            <a:xfrm>
              <a:off x="1440" y="336"/>
              <a:ext cx="3069" cy="984"/>
            </a:xfrm>
            <a:prstGeom prst="roundRect">
              <a:avLst/>
            </a:prstGeom>
            <a:noFill/>
            <a:ln w="3810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200" b="1">
                  <a:solidFill>
                    <a:srgbClr val="FF0000"/>
                  </a:solidFill>
                  <a:latin typeface="站酷快乐体" panose="02010600030101010101" charset="-128"/>
                  <a:ea typeface="站酷快乐体" panose="02010600030101010101" charset="-128"/>
                </a:rPr>
                <a:t>书写字母</a:t>
              </a:r>
            </a:p>
          </p:txBody>
        </p:sp>
      </p:grpSp>
      <p:sp>
        <p:nvSpPr>
          <p:cNvPr id="16" name="圆角矩形 15"/>
          <p:cNvSpPr/>
          <p:nvPr/>
        </p:nvSpPr>
        <p:spPr>
          <a:xfrm>
            <a:off x="7150100" y="2002790"/>
            <a:ext cx="3357245" cy="80137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>
                <a:latin typeface="楷体" panose="02010609060101010101" charset="-122"/>
                <a:ea typeface="楷体" panose="02010609060101010101" charset="-122"/>
              </a:rPr>
              <a:t>两笔写成</a:t>
            </a:r>
          </a:p>
        </p:txBody>
      </p:sp>
      <p:sp>
        <p:nvSpPr>
          <p:cNvPr id="17" name="圆角矩形 16"/>
          <p:cNvSpPr/>
          <p:nvPr/>
        </p:nvSpPr>
        <p:spPr>
          <a:xfrm>
            <a:off x="7245350" y="3896360"/>
            <a:ext cx="3357245" cy="80137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>
                <a:latin typeface="楷体" panose="02010609060101010101" charset="-122"/>
                <a:ea typeface="楷体" panose="02010609060101010101" charset="-122"/>
              </a:rPr>
              <a:t>占中格和下格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  <p:cond evt="onBegin" delay="0">
                          <p:tn val="13"/>
                        </p:cond>
                      </p:stCondLst>
                      <p:childTnLst>
                        <p:par>
                          <p:cTn id="1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文本框 12"/>
          <p:cNvSpPr txBox="1"/>
          <p:nvPr/>
        </p:nvSpPr>
        <p:spPr>
          <a:xfrm>
            <a:off x="1352550" y="2508250"/>
            <a:ext cx="355758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400" b="1" spc="400" noProof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写个大叉</a:t>
            </a:r>
          </a:p>
        </p:txBody>
      </p:sp>
      <p:sp>
        <p:nvSpPr>
          <p:cNvPr id="15" name="文本框 14"/>
          <p:cNvSpPr txBox="1"/>
          <p:nvPr/>
        </p:nvSpPr>
        <p:spPr>
          <a:xfrm>
            <a:off x="4375150" y="2327275"/>
            <a:ext cx="3690938" cy="1106488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 b="1">
                <a:solidFill>
                  <a:srgbClr val="FF0000"/>
                </a:solidFill>
                <a:latin typeface="GB Pinyinok-D" panose="02010601030101010101" charset="-122"/>
                <a:ea typeface="GB Pinyinok-D" panose="02010601030101010101" charset="-122"/>
              </a:rPr>
              <a:t>x x x</a:t>
            </a:r>
          </a:p>
        </p:txBody>
      </p:sp>
      <p:sp>
        <p:nvSpPr>
          <p:cNvPr id="16" name="文本框 15"/>
          <p:cNvSpPr txBox="1"/>
          <p:nvPr/>
        </p:nvSpPr>
        <p:spPr>
          <a:xfrm>
            <a:off x="1347788" y="4460875"/>
            <a:ext cx="4422775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400" b="1" spc="400" noProof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西瓜西瓜</a:t>
            </a:r>
          </a:p>
        </p:txBody>
      </p:sp>
      <p:sp>
        <p:nvSpPr>
          <p:cNvPr id="18" name="文本框 17"/>
          <p:cNvSpPr txBox="1"/>
          <p:nvPr/>
        </p:nvSpPr>
        <p:spPr>
          <a:xfrm>
            <a:off x="4429125" y="4291013"/>
            <a:ext cx="3697288" cy="1106487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 b="1">
                <a:solidFill>
                  <a:srgbClr val="FF0000"/>
                </a:solidFill>
                <a:latin typeface="GB Pinyinok-D" panose="02010601030101010101" charset="-122"/>
                <a:ea typeface="GB Pinyinok-D" panose="02010601030101010101" charset="-122"/>
              </a:rPr>
              <a:t>x x x</a:t>
            </a:r>
          </a:p>
        </p:txBody>
      </p:sp>
      <p:sp>
        <p:nvSpPr>
          <p:cNvPr id="3" name="椭圆 2"/>
          <p:cNvSpPr/>
          <p:nvPr/>
        </p:nvSpPr>
        <p:spPr>
          <a:xfrm>
            <a:off x="7691438" y="3751263"/>
            <a:ext cx="1189038" cy="995363"/>
          </a:xfrm>
          <a:prstGeom prst="ellipse">
            <a:avLst/>
          </a:prstGeom>
          <a:noFill/>
          <a:ln w="5715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fontAlgn="base"/>
            <a:endParaRPr lang="zh-CN" altLang="en-US" strike="noStrike" noProof="1"/>
          </a:p>
        </p:txBody>
      </p:sp>
      <p:grpSp>
        <p:nvGrpSpPr>
          <p:cNvPr id="4" name="组合 3"/>
          <p:cNvGrpSpPr/>
          <p:nvPr/>
        </p:nvGrpSpPr>
        <p:grpSpPr>
          <a:xfrm>
            <a:off x="0" y="0"/>
            <a:ext cx="2862580" cy="914400"/>
            <a:chExt cx="4508" cy="1440"/>
          </a:xfrm>
        </p:grpSpPr>
        <p:sp>
          <p:nvSpPr>
            <p:cNvPr id="6" name="圆角矩形 5"/>
            <p:cNvSpPr/>
            <p:nvPr/>
          </p:nvSpPr>
          <p:spPr>
            <a:xfrm>
              <a:off x="1440" y="336"/>
              <a:ext cx="3069" cy="984"/>
            </a:xfrm>
            <a:prstGeom prst="roundRect">
              <a:avLst/>
            </a:prstGeom>
            <a:noFill/>
            <a:ln w="3810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200" b="1">
                  <a:solidFill>
                    <a:srgbClr val="FF0000"/>
                  </a:solidFill>
                  <a:latin typeface="站酷快乐体" panose="02010600030101010101" charset="-128"/>
                  <a:ea typeface="站酷快乐体" panose="02010600030101010101" charset="-128"/>
                </a:rPr>
                <a:t>学习声母</a:t>
              </a:r>
            </a:p>
          </p:txBody>
        </p:sp>
      </p:grpSp>
      <p:pic>
        <p:nvPicPr>
          <p:cNvPr id="137" name="图片 136"/>
          <p:cNvPicPr/>
          <p:nvPr/>
        </p:nvPicPr>
        <p:blipFill>
          <a:blip r:embed="rId2"/>
          <a:stretch>
            <a:fillRect/>
          </a:stretch>
        </p:blipFill>
        <p:spPr>
          <a:xfrm>
            <a:off x="7691755" y="2700020"/>
            <a:ext cx="2952750" cy="22669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38" name="文本框 137"/>
          <p:cNvSpPr txBox="1"/>
          <p:nvPr/>
        </p:nvSpPr>
        <p:spPr>
          <a:xfrm>
            <a:off x="7691755" y="4966970"/>
            <a:ext cx="5080000" cy="3683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5" grpId="1"/>
      <p:bldP spid="16" grpId="2"/>
      <p:bldP spid="18" grpId="3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3554" name="组合 12"/>
          <p:cNvGrpSpPr/>
          <p:nvPr/>
        </p:nvGrpSpPr>
        <p:grpSpPr>
          <a:xfrm>
            <a:off x="1144588" y="1762125"/>
            <a:ext cx="5002212" cy="1398588"/>
            <a:chOff x="2024" y="4922"/>
            <a:chExt cx="7878" cy="2201"/>
          </a:xfrm>
        </p:grpSpPr>
        <p:cxnSp>
          <p:nvCxnSpPr>
            <p:cNvPr id="12" name="直接连接符 11"/>
            <p:cNvCxnSpPr/>
            <p:nvPr/>
          </p:nvCxnSpPr>
          <p:spPr>
            <a:xfrm>
              <a:off x="2024" y="6376"/>
              <a:ext cx="7878" cy="0"/>
            </a:xfrm>
            <a:prstGeom prst="line">
              <a:avLst/>
            </a:prstGeom>
            <a:ln w="22225">
              <a:solidFill>
                <a:srgbClr val="4A94A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直接连接符 3"/>
            <p:cNvCxnSpPr/>
            <p:nvPr/>
          </p:nvCxnSpPr>
          <p:spPr>
            <a:xfrm>
              <a:off x="2024" y="4922"/>
              <a:ext cx="7878" cy="0"/>
            </a:xfrm>
            <a:prstGeom prst="line">
              <a:avLst/>
            </a:prstGeom>
            <a:ln w="38100">
              <a:solidFill>
                <a:srgbClr val="4A94A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直接连接符 10"/>
            <p:cNvCxnSpPr/>
            <p:nvPr/>
          </p:nvCxnSpPr>
          <p:spPr>
            <a:xfrm>
              <a:off x="2024" y="5649"/>
              <a:ext cx="7878" cy="0"/>
            </a:xfrm>
            <a:prstGeom prst="line">
              <a:avLst/>
            </a:prstGeom>
            <a:ln w="19050">
              <a:solidFill>
                <a:srgbClr val="4A94A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直接连接符 4"/>
            <p:cNvCxnSpPr/>
            <p:nvPr/>
          </p:nvCxnSpPr>
          <p:spPr>
            <a:xfrm>
              <a:off x="2024" y="7103"/>
              <a:ext cx="7878" cy="21"/>
            </a:xfrm>
            <a:prstGeom prst="line">
              <a:avLst/>
            </a:prstGeom>
            <a:ln w="38100">
              <a:solidFill>
                <a:srgbClr val="4A94A8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8" name="直接箭头连接符 27"/>
          <p:cNvCxnSpPr/>
          <p:nvPr/>
        </p:nvCxnSpPr>
        <p:spPr>
          <a:xfrm>
            <a:off x="5035550" y="2155825"/>
            <a:ext cx="355600" cy="463550"/>
          </a:xfrm>
          <a:prstGeom prst="straightConnector1">
            <a:avLst/>
          </a:prstGeom>
          <a:ln w="38100">
            <a:solidFill>
              <a:schemeClr val="tx1"/>
            </a:solidFill>
            <a:prstDash val="sys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直接箭头连接符 28"/>
          <p:cNvCxnSpPr/>
          <p:nvPr/>
        </p:nvCxnSpPr>
        <p:spPr>
          <a:xfrm flipH="1">
            <a:off x="5041900" y="2433638"/>
            <a:ext cx="255588" cy="323850"/>
          </a:xfrm>
          <a:prstGeom prst="straightConnector1">
            <a:avLst/>
          </a:prstGeom>
          <a:ln w="38100">
            <a:solidFill>
              <a:schemeClr val="tx1"/>
            </a:solidFill>
            <a:prstDash val="sys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" name="组合 2"/>
          <p:cNvGrpSpPr/>
          <p:nvPr/>
        </p:nvGrpSpPr>
        <p:grpSpPr>
          <a:xfrm>
            <a:off x="0" y="0"/>
            <a:ext cx="2862580" cy="914400"/>
            <a:chExt cx="4508" cy="1440"/>
          </a:xfrm>
        </p:grpSpPr>
        <p:sp>
          <p:nvSpPr>
            <p:cNvPr id="7" name="圆角矩形 6"/>
            <p:cNvSpPr/>
            <p:nvPr/>
          </p:nvSpPr>
          <p:spPr>
            <a:xfrm>
              <a:off x="1440" y="336"/>
              <a:ext cx="3069" cy="984"/>
            </a:xfrm>
            <a:prstGeom prst="roundRect">
              <a:avLst/>
            </a:prstGeom>
            <a:noFill/>
            <a:ln w="3810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200" b="1">
                  <a:solidFill>
                    <a:srgbClr val="FF0000"/>
                  </a:solidFill>
                  <a:latin typeface="站酷快乐体" panose="02010600030101010101" charset="-128"/>
                  <a:ea typeface="站酷快乐体" panose="02010600030101010101" charset="-128"/>
                </a:rPr>
                <a:t>书写字母</a:t>
              </a:r>
            </a:p>
          </p:txBody>
        </p:sp>
      </p:grpSp>
      <p:sp>
        <p:nvSpPr>
          <p:cNvPr id="10" name="圆角矩形 9"/>
          <p:cNvSpPr/>
          <p:nvPr/>
        </p:nvSpPr>
        <p:spPr>
          <a:xfrm>
            <a:off x="7150100" y="2002790"/>
            <a:ext cx="3357245" cy="80137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>
                <a:latin typeface="楷体" panose="02010609060101010101" charset="-122"/>
                <a:ea typeface="楷体" panose="02010609060101010101" charset="-122"/>
              </a:rPr>
              <a:t>两笔写成</a:t>
            </a:r>
          </a:p>
        </p:txBody>
      </p:sp>
      <p:sp>
        <p:nvSpPr>
          <p:cNvPr id="13" name="圆角矩形 12"/>
          <p:cNvSpPr/>
          <p:nvPr/>
        </p:nvSpPr>
        <p:spPr>
          <a:xfrm>
            <a:off x="7277100" y="3681730"/>
            <a:ext cx="3357245" cy="80137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>
                <a:latin typeface="楷体" panose="02010609060101010101" charset="-122"/>
                <a:ea typeface="楷体" panose="02010609060101010101" charset="-122"/>
              </a:rPr>
              <a:t>占中格</a:t>
            </a:r>
          </a:p>
        </p:txBody>
      </p:sp>
      <p:sp>
        <p:nvSpPr>
          <p:cNvPr id="15" name="圆角矩形 14"/>
          <p:cNvSpPr/>
          <p:nvPr/>
        </p:nvSpPr>
        <p:spPr>
          <a:xfrm>
            <a:off x="6428105" y="5360670"/>
            <a:ext cx="5307965" cy="80137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>
                <a:latin typeface="楷体" panose="02010609060101010101" charset="-122"/>
                <a:ea typeface="楷体" panose="02010609060101010101" charset="-122"/>
              </a:rPr>
              <a:t>先写右斜再写左斜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9" presetID="22" presetClass="entr" presetSubtype="1" dur="50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  <p:cond evt="onBegin" delay="0">
                          <p:tn val="11"/>
                        </p:cond>
                      </p:stCondLst>
                      <p:childTnLst>
                        <p:par>
                          <p:cTn id="1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  <p:cond evt="onBegin" delay="0">
                          <p:tn val="17"/>
                        </p:cond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  <p:cond evt="onBegin" delay="0">
                          <p:tn val="23"/>
                        </p:cond>
                      </p:stCondLst>
                      <p:childTnLst>
                        <p:par>
                          <p:cTn id="2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3" grpId="1"/>
      <p:bldP spid="15" grpId="2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/>
        </p:nvGrpSpPr>
        <p:grpSpPr>
          <a:xfrm>
            <a:off x="0" y="0"/>
            <a:ext cx="2862580" cy="914400"/>
            <a:chExt cx="4508" cy="1440"/>
          </a:xfrm>
        </p:grpSpPr>
        <p:sp>
          <p:nvSpPr>
            <p:cNvPr id="10" name="圆角矩形 9"/>
            <p:cNvSpPr/>
            <p:nvPr/>
          </p:nvSpPr>
          <p:spPr>
            <a:xfrm>
              <a:off x="1440" y="336"/>
              <a:ext cx="3069" cy="984"/>
            </a:xfrm>
            <a:prstGeom prst="roundRect">
              <a:avLst/>
            </a:prstGeom>
            <a:noFill/>
            <a:ln w="3810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200" b="1">
                  <a:solidFill>
                    <a:srgbClr val="FF0000"/>
                  </a:solidFill>
                  <a:latin typeface="站酷快乐体" panose="02010600030101010101" charset="-128"/>
                  <a:ea typeface="站酷快乐体" panose="02010600030101010101" charset="-128"/>
                </a:rPr>
                <a:t>读一读</a:t>
              </a:r>
            </a:p>
          </p:txBody>
        </p:sp>
      </p:grpSp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8805" y="914400"/>
            <a:ext cx="5913755" cy="1646555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89580" y="2695575"/>
            <a:ext cx="5938520" cy="1250315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89580" y="4256405"/>
            <a:ext cx="5557520" cy="925195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文本框 10"/>
          <p:cNvSpPr txBox="1"/>
          <p:nvPr/>
        </p:nvSpPr>
        <p:spPr>
          <a:xfrm>
            <a:off x="1285875" y="1134745"/>
            <a:ext cx="10071100" cy="64516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 spc="200" noProof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  <a:latin typeface="楷体" panose="02010609060101010101" charset="-122"/>
                <a:ea typeface="楷体" panose="02010609060101010101" charset="-122"/>
                <a:cs typeface="+mn-cs"/>
              </a:rPr>
              <a:t>你知道它们之间的区别吗？</a:t>
            </a:r>
            <a:endParaRPr lang="zh-CN" altLang="en-US" sz="3600" b="1" spc="200" noProof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  <a:latin typeface="楷体" panose="02010609060101010101" charset="-122"/>
              <a:ea typeface="楷体" panose="02010609060101010101" charset="-122"/>
              <a:cs typeface="+mn-cs"/>
            </a:endParaRPr>
          </a:p>
        </p:txBody>
      </p:sp>
      <p:sp>
        <p:nvSpPr>
          <p:cNvPr id="24580" name="文本框 36"/>
          <p:cNvSpPr txBox="1"/>
          <p:nvPr/>
        </p:nvSpPr>
        <p:spPr>
          <a:xfrm>
            <a:off x="1285875" y="2751138"/>
            <a:ext cx="1612900" cy="132207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1">
                <a:solidFill>
                  <a:srgbClr val="28679C"/>
                </a:solidFill>
                <a:latin typeface="GB Pinyinok-D" panose="02010601030101010101" charset="-122"/>
                <a:ea typeface="GB Pinyinok-D" panose="02010601030101010101" charset="-122"/>
              </a:rPr>
              <a:t>p</a:t>
            </a:r>
          </a:p>
        </p:txBody>
      </p:sp>
      <p:sp>
        <p:nvSpPr>
          <p:cNvPr id="24583" name="文本框 36"/>
          <p:cNvSpPr txBox="1"/>
          <p:nvPr/>
        </p:nvSpPr>
        <p:spPr>
          <a:xfrm>
            <a:off x="3643630" y="2751455"/>
            <a:ext cx="1622425" cy="119888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1">
                <a:solidFill>
                  <a:srgbClr val="28679C"/>
                </a:solidFill>
                <a:latin typeface="GB Pinyinok-D" panose="02010601030101010101" charset="-122"/>
                <a:ea typeface="GB Pinyinok-D" panose="02010601030101010101" charset="-122"/>
              </a:rPr>
              <a:t>q</a:t>
            </a:r>
          </a:p>
        </p:txBody>
      </p:sp>
      <p:sp>
        <p:nvSpPr>
          <p:cNvPr id="24585" name="文本框 36"/>
          <p:cNvSpPr txBox="1"/>
          <p:nvPr/>
        </p:nvSpPr>
        <p:spPr>
          <a:xfrm>
            <a:off x="1285875" y="4507230"/>
            <a:ext cx="1612900" cy="119888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1">
                <a:solidFill>
                  <a:srgbClr val="28679C"/>
                </a:solidFill>
                <a:latin typeface="GB Pinyinok-D" panose="02010601030101010101" charset="-122"/>
                <a:ea typeface="GB Pinyinok-D" panose="02010601030101010101" charset="-122"/>
              </a:rPr>
              <a:t>i</a:t>
            </a:r>
          </a:p>
        </p:txBody>
      </p:sp>
      <p:sp>
        <p:nvSpPr>
          <p:cNvPr id="24588" name="文本框 36"/>
          <p:cNvSpPr txBox="1"/>
          <p:nvPr/>
        </p:nvSpPr>
        <p:spPr>
          <a:xfrm>
            <a:off x="3733800" y="4402138"/>
            <a:ext cx="1612900" cy="119888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1">
                <a:solidFill>
                  <a:srgbClr val="28679C"/>
                </a:solidFill>
                <a:latin typeface="GB Pinyinok-D" panose="02010601030101010101" charset="-122"/>
                <a:ea typeface="GB Pinyinok-D" panose="02010601030101010101" charset="-122"/>
              </a:rPr>
              <a:t>j</a:t>
            </a:r>
          </a:p>
        </p:txBody>
      </p:sp>
      <p:sp>
        <p:nvSpPr>
          <p:cNvPr id="26" name="文本框 25"/>
          <p:cNvSpPr txBox="1"/>
          <p:nvPr/>
        </p:nvSpPr>
        <p:spPr>
          <a:xfrm>
            <a:off x="5132705" y="3148330"/>
            <a:ext cx="5266690" cy="64516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 spc="200" noProof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右上半圆</a:t>
            </a:r>
            <a:r>
              <a:rPr lang="en-US" altLang="zh-CN" sz="3600" b="1" spc="200" noProof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p</a:t>
            </a:r>
            <a:r>
              <a:rPr lang="zh-CN" altLang="en-US" sz="3600" b="1" spc="200" noProof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，左上半圆</a:t>
            </a:r>
            <a:r>
              <a:rPr lang="en-US" altLang="zh-CN" sz="3600" b="1" spc="200" noProof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q</a:t>
            </a:r>
            <a:r>
              <a:rPr lang="zh-CN" altLang="en-US" sz="3600" b="1" spc="200" noProof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。</a:t>
            </a:r>
          </a:p>
        </p:txBody>
      </p:sp>
      <p:sp>
        <p:nvSpPr>
          <p:cNvPr id="24597" name="文本框 23"/>
          <p:cNvSpPr txBox="1"/>
          <p:nvPr/>
        </p:nvSpPr>
        <p:spPr>
          <a:xfrm>
            <a:off x="3878263" y="2284413"/>
            <a:ext cx="153987" cy="36830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Calibri"/>
              <a:ea typeface="宋体" pitchFamily="2" charset="-122"/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0" y="0"/>
            <a:ext cx="2862580" cy="914400"/>
            <a:chExt cx="4508" cy="1440"/>
          </a:xfrm>
        </p:grpSpPr>
        <p:sp>
          <p:nvSpPr>
            <p:cNvPr id="7" name="圆角矩形 6"/>
            <p:cNvSpPr/>
            <p:nvPr/>
          </p:nvSpPr>
          <p:spPr>
            <a:xfrm>
              <a:off x="1440" y="336"/>
              <a:ext cx="3069" cy="984"/>
            </a:xfrm>
            <a:prstGeom prst="roundRect">
              <a:avLst/>
            </a:prstGeom>
            <a:noFill/>
            <a:ln w="3810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200" b="1">
                  <a:solidFill>
                    <a:srgbClr val="FF0000"/>
                  </a:solidFill>
                  <a:latin typeface="站酷快乐体" panose="02010600030101010101" charset="-128"/>
                  <a:ea typeface="站酷快乐体" panose="02010600030101010101" charset="-128"/>
                </a:rPr>
                <a:t>我会区分</a:t>
              </a:r>
            </a:p>
          </p:txBody>
        </p:sp>
      </p:grpSp>
      <p:sp>
        <p:nvSpPr>
          <p:cNvPr id="2" name="左右箭头 1"/>
          <p:cNvSpPr/>
          <p:nvPr/>
        </p:nvSpPr>
        <p:spPr>
          <a:xfrm>
            <a:off x="2215515" y="3364230"/>
            <a:ext cx="1155700" cy="213995"/>
          </a:xfrm>
          <a:prstGeom prst="leftRightArrow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左右箭头 3"/>
          <p:cNvSpPr/>
          <p:nvPr/>
        </p:nvSpPr>
        <p:spPr>
          <a:xfrm>
            <a:off x="2215515" y="5011420"/>
            <a:ext cx="1155700" cy="213995"/>
          </a:xfrm>
          <a:prstGeom prst="leftRightArrow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5132705" y="4796155"/>
            <a:ext cx="5539740" cy="64516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 spc="20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没有弯钩</a:t>
            </a:r>
            <a:r>
              <a:rPr lang="en-US" altLang="zh-CN" sz="3600" b="1" spc="20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i</a:t>
            </a:r>
            <a:r>
              <a:rPr lang="zh-CN" altLang="en-US" sz="3600" b="1" spc="20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，左下弯钩</a:t>
            </a:r>
            <a:r>
              <a:rPr lang="en-US" altLang="zh-CN" sz="3600" b="1" spc="20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j</a:t>
            </a:r>
            <a:r>
              <a:rPr lang="zh-CN" altLang="en-US" sz="3600" b="1" spc="20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30" name="文本框 47"/>
          <p:cNvSpPr txBox="1"/>
          <p:nvPr/>
        </p:nvSpPr>
        <p:spPr>
          <a:xfrm>
            <a:off x="1633538" y="2881313"/>
            <a:ext cx="1377950" cy="830262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800" b="1">
                <a:solidFill>
                  <a:srgbClr val="28679C"/>
                </a:solidFill>
                <a:latin typeface="GB Pinyinok-D" panose="02010601030101010101" charset="-122"/>
                <a:ea typeface="GB Pinyinok-D" panose="02010601030101010101" charset="-122"/>
              </a:rPr>
              <a:t>j</a:t>
            </a:r>
          </a:p>
        </p:txBody>
      </p:sp>
      <p:sp>
        <p:nvSpPr>
          <p:cNvPr id="26631" name="文本框 49"/>
          <p:cNvSpPr txBox="1"/>
          <p:nvPr/>
        </p:nvSpPr>
        <p:spPr>
          <a:xfrm>
            <a:off x="1546225" y="3740150"/>
            <a:ext cx="1377950" cy="830263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800" b="1">
                <a:solidFill>
                  <a:srgbClr val="28679C"/>
                </a:solidFill>
                <a:latin typeface="GB Pinyinok-D" panose="02010601030101010101" charset="-122"/>
                <a:ea typeface="GB Pinyinok-D" panose="02010601030101010101" charset="-122"/>
              </a:rPr>
              <a:t>q</a:t>
            </a:r>
          </a:p>
        </p:txBody>
      </p:sp>
      <p:sp>
        <p:nvSpPr>
          <p:cNvPr id="26632" name="文本框 50"/>
          <p:cNvSpPr txBox="1"/>
          <p:nvPr/>
        </p:nvSpPr>
        <p:spPr>
          <a:xfrm>
            <a:off x="1585913" y="4598988"/>
            <a:ext cx="1376362" cy="830262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800" b="1">
                <a:solidFill>
                  <a:srgbClr val="28679C"/>
                </a:solidFill>
                <a:latin typeface="GB Pinyinok-D" panose="02010601030101010101" charset="-122"/>
                <a:ea typeface="GB Pinyinok-D" panose="02010601030101010101" charset="-122"/>
              </a:rPr>
              <a:t>x</a:t>
            </a:r>
          </a:p>
        </p:txBody>
      </p:sp>
      <p:sp>
        <p:nvSpPr>
          <p:cNvPr id="55" name="文本框 54"/>
          <p:cNvSpPr txBox="1"/>
          <p:nvPr/>
        </p:nvSpPr>
        <p:spPr>
          <a:xfrm>
            <a:off x="4924425" y="2906713"/>
            <a:ext cx="1377950" cy="830262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800" b="1">
                <a:solidFill>
                  <a:srgbClr val="FF0000"/>
                </a:solidFill>
                <a:latin typeface="GB Pinyinok-D" panose="02010601030101010101" charset="-122"/>
                <a:ea typeface="GB Pinyinok-D" panose="02010601030101010101" charset="-122"/>
              </a:rPr>
              <a:t>jū</a:t>
            </a:r>
          </a:p>
        </p:txBody>
      </p:sp>
      <p:sp>
        <p:nvSpPr>
          <p:cNvPr id="56" name="文本框 55"/>
          <p:cNvSpPr txBox="1"/>
          <p:nvPr/>
        </p:nvSpPr>
        <p:spPr>
          <a:xfrm>
            <a:off x="4802188" y="3836988"/>
            <a:ext cx="1376362" cy="830262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800" b="1">
                <a:solidFill>
                  <a:srgbClr val="FF0000"/>
                </a:solidFill>
                <a:latin typeface="GB Pinyinok-D" panose="02010601030101010101" charset="-122"/>
                <a:ea typeface="GB Pinyinok-D" panose="02010601030101010101" charset="-122"/>
                <a:sym typeface="宋体" pitchFamily="2" charset="-122"/>
              </a:rPr>
              <a:t>qū</a:t>
            </a:r>
          </a:p>
        </p:txBody>
      </p:sp>
      <p:sp>
        <p:nvSpPr>
          <p:cNvPr id="57" name="文本框 56"/>
          <p:cNvSpPr txBox="1"/>
          <p:nvPr/>
        </p:nvSpPr>
        <p:spPr>
          <a:xfrm>
            <a:off x="4827588" y="4705350"/>
            <a:ext cx="1376362" cy="830263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800" b="1">
                <a:solidFill>
                  <a:srgbClr val="FF0000"/>
                </a:solidFill>
                <a:latin typeface="GB Pinyinok-D" panose="02010601030101010101" charset="-122"/>
                <a:ea typeface="GB Pinyinok-D" panose="02010601030101010101" charset="-122"/>
                <a:sym typeface="宋体" pitchFamily="2" charset="-122"/>
              </a:rPr>
              <a:t>xū</a:t>
            </a:r>
          </a:p>
        </p:txBody>
      </p:sp>
      <p:cxnSp>
        <p:nvCxnSpPr>
          <p:cNvPr id="59" name="直接连接符 58"/>
          <p:cNvCxnSpPr/>
          <p:nvPr/>
        </p:nvCxnSpPr>
        <p:spPr>
          <a:xfrm>
            <a:off x="2497138" y="3414713"/>
            <a:ext cx="447675" cy="793750"/>
          </a:xfrm>
          <a:prstGeom prst="line">
            <a:avLst/>
          </a:prstGeom>
          <a:ln w="12700">
            <a:solidFill>
              <a:srgbClr val="28679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直接连接符 59"/>
          <p:cNvCxnSpPr/>
          <p:nvPr/>
        </p:nvCxnSpPr>
        <p:spPr>
          <a:xfrm flipV="1">
            <a:off x="2454275" y="4213225"/>
            <a:ext cx="485775" cy="25400"/>
          </a:xfrm>
          <a:prstGeom prst="line">
            <a:avLst/>
          </a:prstGeom>
          <a:ln w="12700">
            <a:solidFill>
              <a:srgbClr val="28679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直接连接符 60"/>
          <p:cNvCxnSpPr/>
          <p:nvPr/>
        </p:nvCxnSpPr>
        <p:spPr>
          <a:xfrm flipV="1">
            <a:off x="2486025" y="4211638"/>
            <a:ext cx="468313" cy="808038"/>
          </a:xfrm>
          <a:prstGeom prst="line">
            <a:avLst/>
          </a:prstGeom>
          <a:ln w="12700">
            <a:solidFill>
              <a:srgbClr val="28679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6640" name="组合 5"/>
          <p:cNvGrpSpPr/>
          <p:nvPr/>
        </p:nvGrpSpPr>
        <p:grpSpPr>
          <a:xfrm flipH="1">
            <a:off x="4030663" y="3333750"/>
            <a:ext cx="525462" cy="1685925"/>
            <a:chOff x="12494" y="5378"/>
            <a:chExt cx="786" cy="2526"/>
          </a:xfrm>
        </p:grpSpPr>
        <p:cxnSp>
          <p:nvCxnSpPr>
            <p:cNvPr id="7" name="直接连接符 6"/>
            <p:cNvCxnSpPr/>
            <p:nvPr/>
          </p:nvCxnSpPr>
          <p:spPr>
            <a:xfrm>
              <a:off x="12561" y="5378"/>
              <a:ext cx="705" cy="1250"/>
            </a:xfrm>
            <a:prstGeom prst="line">
              <a:avLst/>
            </a:prstGeom>
            <a:ln w="12700">
              <a:solidFill>
                <a:srgbClr val="28679C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直接连接符 7"/>
            <p:cNvCxnSpPr/>
            <p:nvPr/>
          </p:nvCxnSpPr>
          <p:spPr>
            <a:xfrm flipV="1">
              <a:off x="12494" y="6635"/>
              <a:ext cx="765" cy="40"/>
            </a:xfrm>
            <a:prstGeom prst="line">
              <a:avLst/>
            </a:prstGeom>
            <a:ln w="12700">
              <a:solidFill>
                <a:srgbClr val="28679C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直接连接符 8"/>
            <p:cNvCxnSpPr/>
            <p:nvPr/>
          </p:nvCxnSpPr>
          <p:spPr>
            <a:xfrm flipV="1">
              <a:off x="12544" y="6632"/>
              <a:ext cx="737" cy="1273"/>
            </a:xfrm>
            <a:prstGeom prst="line">
              <a:avLst/>
            </a:prstGeom>
            <a:ln w="12700">
              <a:solidFill>
                <a:srgbClr val="28679C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7" name="文本框 16"/>
          <p:cNvSpPr txBox="1"/>
          <p:nvPr/>
        </p:nvSpPr>
        <p:spPr>
          <a:xfrm>
            <a:off x="1336675" y="1577658"/>
            <a:ext cx="10071100" cy="64516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 spc="200" noProof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+mn-cs"/>
              </a:rPr>
              <a:t>认真读一读下面的音节，说说你的发现了什么。</a:t>
            </a:r>
          </a:p>
        </p:txBody>
      </p:sp>
      <p:sp>
        <p:nvSpPr>
          <p:cNvPr id="10" name="文本框 45"/>
          <p:cNvSpPr txBox="1"/>
          <p:nvPr/>
        </p:nvSpPr>
        <p:spPr>
          <a:xfrm>
            <a:off x="2881630" y="3411220"/>
            <a:ext cx="1153795" cy="1608731"/>
          </a:xfrm>
          <a:prstGeom prst="star7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5600" b="1">
                <a:solidFill>
                  <a:srgbClr val="28679C"/>
                </a:solidFill>
                <a:latin typeface="GB Pinyinok-D" panose="02010601030101010101" charset="-122"/>
                <a:ea typeface="GB Pinyinok-D" panose="02010601030101010101" charset="-122"/>
              </a:rPr>
              <a:t>ǖ</a:t>
            </a:r>
          </a:p>
        </p:txBody>
      </p:sp>
      <p:grpSp>
        <p:nvGrpSpPr>
          <p:cNvPr id="11" name="组合 10"/>
          <p:cNvGrpSpPr/>
          <p:nvPr/>
        </p:nvGrpSpPr>
        <p:grpSpPr>
          <a:xfrm>
            <a:off x="0" y="0"/>
            <a:ext cx="2862580" cy="914400"/>
            <a:chExt cx="4508" cy="1440"/>
          </a:xfrm>
        </p:grpSpPr>
        <p:sp>
          <p:nvSpPr>
            <p:cNvPr id="13" name="圆角矩形 12"/>
            <p:cNvSpPr/>
            <p:nvPr/>
          </p:nvSpPr>
          <p:spPr>
            <a:xfrm>
              <a:off x="1440" y="336"/>
              <a:ext cx="3069" cy="984"/>
            </a:xfrm>
            <a:prstGeom prst="roundRect">
              <a:avLst/>
            </a:prstGeom>
            <a:noFill/>
            <a:ln w="3810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200" b="1">
                  <a:solidFill>
                    <a:srgbClr val="FF0000"/>
                  </a:solidFill>
                  <a:latin typeface="站酷快乐体" panose="02010600030101010101" charset="-128"/>
                  <a:ea typeface="站酷快乐体" panose="02010600030101010101" charset="-128"/>
                </a:rPr>
                <a:t>我会学习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/>
      <p:bldP spid="56" grpId="1"/>
      <p:bldP spid="57" grpId="2"/>
      <p:bldP spid="17" grpId="3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8" name="图片 137"/>
          <p:cNvPicPr/>
          <p:nvPr/>
        </p:nvPicPr>
        <p:blipFill>
          <a:blip r:embed="rId2"/>
          <a:srcRect b="24352"/>
          <a:stretch>
            <a:fillRect/>
          </a:stretch>
        </p:blipFill>
        <p:spPr>
          <a:xfrm>
            <a:off x="1918970" y="1741170"/>
            <a:ext cx="8354060" cy="337566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39" name="文本框 138"/>
          <p:cNvSpPr txBox="1"/>
          <p:nvPr/>
        </p:nvSpPr>
        <p:spPr>
          <a:xfrm>
            <a:off x="3048000" y="5012690"/>
            <a:ext cx="5080000" cy="3683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 </a:t>
            </a:r>
          </a:p>
        </p:txBody>
      </p:sp>
      <p:grpSp>
        <p:nvGrpSpPr>
          <p:cNvPr id="11" name="组合 10"/>
          <p:cNvGrpSpPr/>
          <p:nvPr/>
        </p:nvGrpSpPr>
        <p:grpSpPr>
          <a:xfrm>
            <a:off x="0" y="0"/>
            <a:ext cx="2862580" cy="914400"/>
            <a:chExt cx="4508" cy="1440"/>
          </a:xfrm>
        </p:grpSpPr>
        <p:sp>
          <p:nvSpPr>
            <p:cNvPr id="13" name="圆角矩形 12"/>
            <p:cNvSpPr/>
            <p:nvPr/>
          </p:nvSpPr>
          <p:spPr>
            <a:xfrm>
              <a:off x="1440" y="336"/>
              <a:ext cx="3069" cy="984"/>
            </a:xfrm>
            <a:prstGeom prst="roundRect">
              <a:avLst/>
            </a:prstGeom>
            <a:noFill/>
            <a:ln w="3810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200" b="1">
                  <a:solidFill>
                    <a:srgbClr val="FF0000"/>
                  </a:solidFill>
                  <a:latin typeface="站酷快乐体" panose="02010600030101010101" charset="-128"/>
                  <a:ea typeface="站酷快乐体" panose="02010600030101010101" charset="-128"/>
                </a:rPr>
                <a:t>我会学习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https://d.book118.com/675220140113011121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微软雅黑</vt:lpstr>
      <vt:lpstr>汉仪菱心体简</vt:lpstr>
      <vt:lpstr>楷体</vt:lpstr>
      <vt:lpstr>站酷快乐体</vt:lpstr>
      <vt:lpstr>GB Pinyinok-D</vt:lpstr>
      <vt:lpstr>宋体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2024-09-24T07:11:49.403</cp:lastPrinted>
  <dcterms:created xsi:type="dcterms:W3CDTF">2024-09-23T23:11:49Z</dcterms:created>
  <dcterms:modified xsi:type="dcterms:W3CDTF">2024-09-23T23:11:51Z</dcterms:modified>
</cp:coreProperties>
</file>