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525000" cy="53467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520491-15BB-476F-AE76-F05C01F44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B20FE8-06D0-4D82-AD06-419542434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BF1EA6-12A9-4824-B853-4DCA38D1F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C17BFE-BBE9-4FEC-A4F3-1C26AF840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448A9E-C888-4C9F-9C8C-E64F4772A1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222EFE-92A6-4142-8578-1601B32F7A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70F76F-CAE7-4905-A0C5-D588CC967C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3E94F-4277-440E-8A10-DD3C4517A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65C87-110E-4994-A786-B0FFEE1E0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F6BA3-6B05-4EBB-9A20-79F6A3E62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DF96C-47BB-4C63-90AD-135CA6216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4404012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8" r="48"/>
          </a:stretch>
        </a:blipFill>
        <a:effectLst/>
      </p:bgPr>
    </p:bg>
    <p:spTree>
      <p:nvGrpSpPr>
        <p:cNvPr id="1" name=""/>
        <p:cNvGrpSpPr/>
        <p:nvPr/>
      </p:nvGrpSpPr>
      <p:grpSpPr>
        <a:xfrm>
          <a:off x="0" y="0"/>
          <a:ext cx="0" cy="0"/>
        </a:xfrm>
      </p:grpSpPr>
      <p:sp>
        <p:nvSpPr>
          <p:cNvPr id="2" name="TextBox 2"/>
          <p:cNvSpPr txBox="1"/>
          <p:nvPr/>
        </p:nvSpPr>
        <p:spPr>
          <a:xfrm>
            <a:off x="671731" y="881186"/>
            <a:ext cx="7679055" cy="1523687"/>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err="1" smtClean="0">
                <a:solidFill>
                  <a:schemeClr val="accent3"/>
                </a:solidFill>
                <a:latin typeface="Arial"/>
                <a:ea typeface="Arial"/>
                <a:cs typeface="Arial"/>
              </a:rPr>
              <a:t>输血反应及应急预案</a:t>
            </a:r>
            <a:endParaRPr lang="en-US" sz="4050" b="1" smtClean="0">
              <a:solidFill>
                <a:schemeClr val="accent3"/>
              </a:solidFill>
              <a:latin typeface="Arial"/>
              <a:ea typeface="Arial"/>
              <a:cs typeface="Arial"/>
            </a:endParaRPr>
          </a:p>
          <a:p>
            <a:pPr>
              <a:lnSpc>
                <a:spcPct val="120000"/>
              </a:lnSpc>
            </a:pPr>
            <a:r>
              <a:rPr lang="en-US" sz="4050" b="1" smtClean="0">
                <a:solidFill>
                  <a:schemeClr val="accent3"/>
                </a:solidFill>
                <a:latin typeface="Arial"/>
                <a:ea typeface="Arial"/>
                <a:cs typeface="Arial"/>
              </a:rPr>
              <a:t>——护理业务学习</a:t>
            </a:r>
            <a:r>
              <a:rPr lang="en-US" altLang="zh-CN" sz="4050" b="1" err="1" smtClean="0">
                <a:solidFill>
                  <a:schemeClr val="accent3"/>
                </a:solidFill>
                <a:latin typeface="Arial"/>
                <a:ea typeface="Arial"/>
                <a:cs typeface="Arial"/>
              </a:rPr>
              <a:t>PPT</a:t>
            </a:r>
            <a:endParaRPr lang="en-US" sz="4050" b="1">
              <a:solidFill>
                <a:schemeClr val="accent3"/>
              </a:solidFill>
              <a:latin typeface="Arial"/>
              <a:ea typeface="Arial"/>
              <a:cs typeface="Arial"/>
            </a:endParaRPr>
          </a:p>
        </p:txBody>
      </p:sp>
      <p:sp>
        <p:nvSpPr>
          <p:cNvPr id="3" name="TextBox 3"/>
          <p:cNvSpPr txBox="1"/>
          <p:nvPr/>
        </p:nvSpPr>
        <p:spPr>
          <a:xfrm>
            <a:off x="671731" y="4109208"/>
            <a:ext cx="2497455" cy="28623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err="1">
                <a:solidFill>
                  <a:schemeClr val="accent3"/>
                </a:solidFill>
                <a:latin typeface="Arial"/>
                <a:ea typeface="Arial"/>
                <a:cs typeface="Arial"/>
              </a:rPr>
              <a:t>汇报人</a:t>
            </a:r>
            <a:r>
              <a:rPr lang="en-US" sz="1575" err="1" smtClean="0">
                <a:solidFill>
                  <a:schemeClr val="accent3"/>
                </a:solidFill>
                <a:latin typeface="Arial"/>
                <a:ea typeface="Arial"/>
                <a:cs typeface="Arial"/>
              </a:rPr>
              <a:t>：</a:t>
            </a:r>
            <a:r>
              <a:rPr lang="en-US" altLang="zh-CN" sz="1575" err="1" smtClean="0">
                <a:solidFill>
                  <a:schemeClr val="accent3"/>
                </a:solidFill>
                <a:latin typeface="Arial"/>
                <a:ea typeface="Arial"/>
                <a:cs typeface="Arial"/>
              </a:rPr>
              <a:t>XXX</a:t>
            </a:r>
            <a:endParaRPr lang="en-US" sz="1575">
              <a:solidFill>
                <a:schemeClr val="accent3"/>
              </a:solidFill>
              <a:latin typeface="Arial"/>
              <a:ea typeface="Arial"/>
              <a:cs typeface="Arial"/>
            </a:endParaRPr>
          </a:p>
        </p:txBody>
      </p:sp>
      <p:sp>
        <p:nvSpPr>
          <p:cNvPr id="4" name="TextBox 4"/>
          <p:cNvSpPr txBox="1"/>
          <p:nvPr/>
        </p:nvSpPr>
        <p:spPr>
          <a:xfrm>
            <a:off x="671731" y="4485840"/>
            <a:ext cx="2335530" cy="28623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altLang="zh-CN" sz="1575" smtClean="0">
                <a:solidFill>
                  <a:schemeClr val="accent3"/>
                </a:solidFill>
                <a:latin typeface="Arial"/>
                <a:ea typeface="Arial"/>
                <a:cs typeface="Arial"/>
              </a:rPr>
              <a:t>XX</a:t>
            </a:r>
            <a:r>
              <a:rPr lang="en-US" sz="1575" smtClean="0">
                <a:solidFill>
                  <a:schemeClr val="accent3"/>
                </a:solidFill>
                <a:latin typeface="Arial"/>
                <a:ea typeface="Arial"/>
                <a:cs typeface="Arial"/>
              </a:rPr>
              <a:t>-</a:t>
            </a:r>
            <a:r>
              <a:rPr lang="en-US" altLang="zh-CN" sz="1575" smtClean="0">
                <a:solidFill>
                  <a:schemeClr val="accent3"/>
                </a:solidFill>
                <a:latin typeface="Arial"/>
                <a:ea typeface="Arial"/>
                <a:cs typeface="Arial"/>
              </a:rPr>
              <a:t>XX</a:t>
            </a:r>
            <a:r>
              <a:rPr lang="en-US" sz="1575" smtClean="0">
                <a:solidFill>
                  <a:schemeClr val="accent3"/>
                </a:solidFill>
                <a:latin typeface="Arial"/>
                <a:ea typeface="Arial"/>
                <a:cs typeface="Arial"/>
              </a:rPr>
              <a:t>-</a:t>
            </a:r>
            <a:r>
              <a:rPr lang="en-US" altLang="zh-CN" sz="1575" smtClean="0">
                <a:solidFill>
                  <a:schemeClr val="accent3"/>
                </a:solidFill>
                <a:latin typeface="Arial"/>
                <a:ea typeface="Arial"/>
                <a:cs typeface="Arial"/>
              </a:rPr>
              <a:t>XX</a:t>
            </a:r>
            <a:endParaRPr lang="en-US" sz="1575">
              <a:solidFill>
                <a:schemeClr val="accent3"/>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输血反应概述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输血反应的常见类型与表现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输血反应的应急处理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预防输血反应的措施建议</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输血应急预案的制定与实施</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案例分析与实践经验分享</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66" r="66"/>
          </a:stretch>
        </a:blipFill>
        <a:effectLst/>
      </p:bgPr>
    </p:bg>
    <p:spTree>
      <p:nvGrpSpPr>
        <p:cNvPr id="1" name=""/>
        <p:cNvGrpSpPr/>
        <p:nvPr/>
      </p:nvGrpSpPr>
      <p:grpSpPr>
        <a:xfrm>
          <a:off x="0" y="0"/>
          <a:ext cx="0" cy="0"/>
        </a:xfrm>
      </p:grpSpPr>
      <p:sp>
        <p:nvSpPr>
          <p:cNvPr id="2" name="AutoShape 2"/>
          <p:cNvSpPr/>
          <p:nvPr/>
        </p:nvSpPr>
        <p:spPr>
          <a:xfrm>
            <a:off x="1183299" y="1362845"/>
            <a:ext cx="742723" cy="645416"/>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8795" y="1458858"/>
            <a:ext cx="2411730" cy="453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400" b="1">
                <a:solidFill>
                  <a:srgbClr val="FFFFFF"/>
                </a:solidFill>
                <a:latin typeface="Arial"/>
                <a:ea typeface="Arial"/>
                <a:cs typeface="Arial"/>
              </a:rPr>
              <a:t>01</a:t>
            </a:r>
          </a:p>
        </p:txBody>
      </p:sp>
      <p:sp>
        <p:nvSpPr>
          <p:cNvPr id="4" name="TextBox 4"/>
          <p:cNvSpPr txBox="1"/>
          <p:nvPr/>
        </p:nvSpPr>
        <p:spPr>
          <a:xfrm>
            <a:off x="1086957" y="2065376"/>
            <a:ext cx="7012305" cy="16440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Arial"/>
                <a:ea typeface="Arial"/>
                <a:cs typeface="Arial"/>
              </a:rPr>
              <a:t>输血反应概述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7" r="-17"/>
          </a:stretch>
        </a:blipFill>
        <a:effectLst/>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3714750" y="1672622"/>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输血反应是指在输血过程中或输血后，受血者发生的不良反应，包括发热反应、过敏反应、溶血反应、细菌污染反应等。</a:t>
            </a:r>
          </a:p>
        </p:txBody>
      </p:sp>
      <p:sp>
        <p:nvSpPr>
          <p:cNvPr id="13" name="TextBox 13"/>
          <p:cNvSpPr txBox="1"/>
          <p:nvPr/>
        </p:nvSpPr>
        <p:spPr>
          <a:xfrm>
            <a:off x="3714750" y="3222117"/>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输血反应按照发生时间可以分为即刻反应和延迟反应，按照严重程度可以分为轻微反应和严重反应。</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3549576" y="1465982"/>
            <a:ext cx="2425849" cy="2425849"/>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3780220" y="1696627"/>
            <a:ext cx="1964559" cy="196455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449257" y="1583531"/>
            <a:ext cx="2708420"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输血反应的发生率较低，但并非罕见。根据不同的报道，输血反应的发生率在1%-10%之间。</a:t>
            </a:r>
          </a:p>
        </p:txBody>
      </p:sp>
      <p:sp>
        <p:nvSpPr>
          <p:cNvPr id="5" name="TextBox 5"/>
          <p:cNvSpPr txBox="1"/>
          <p:nvPr/>
        </p:nvSpPr>
        <p:spPr>
          <a:xfrm>
            <a:off x="6306264" y="1583531"/>
            <a:ext cx="2708420"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050">
                <a:solidFill>
                  <a:schemeClr val="dk1"/>
                </a:solidFill>
                <a:latin typeface="Microsoft Yahei"/>
                <a:ea typeface="Microsoft Yahei"/>
                <a:cs typeface="Microsoft Yahei"/>
              </a:rPr>
              <a:t>输血反应的原因可能涉及多个因素，包括供血者、血液制品、输血过程和受血者自身因素等。例如，供血者血液中的抗原、抗体或免疫复合物可能导致过敏或溶血反应；血液制品在加工、储存或运输过程中可能受到污染或产生细菌；受血者自身免疫系统可能对供血者血液发生免疫反应等。</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输血反应的发生率与原因</a:t>
            </a:r>
          </a:p>
        </p:txBody>
      </p:sp>
      <p:sp>
        <p:nvSpPr>
          <p:cNvPr id="27" name="Freeform 27"/>
          <p:cNvSpPr/>
          <p:nvPr/>
        </p:nvSpPr>
        <p:spPr>
          <a:xfrm>
            <a:off x="4299809" y="2216215"/>
            <a:ext cx="925383" cy="92538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1937584" y="1005994"/>
            <a:ext cx="5764023" cy="1059610"/>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363868" y="1147208"/>
            <a:ext cx="4911456"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输血反应轻者可能仅表现为发热、寒战、瘙痒、呼吸困难等症状，重者可能导致过敏性休克、急性肾衰竭、弥散性血管内凝血(DIC)等，甚至危及生命。</a:t>
            </a:r>
          </a:p>
        </p:txBody>
      </p:sp>
      <p:sp>
        <p:nvSpPr>
          <p:cNvPr id="4" name="AutoShape 4"/>
          <p:cNvSpPr/>
          <p:nvPr/>
        </p:nvSpPr>
        <p:spPr>
          <a:xfrm>
            <a:off x="780836" y="820881"/>
            <a:ext cx="1666013" cy="1429835"/>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937584" y="2397729"/>
            <a:ext cx="5764023" cy="1059610"/>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2166695" y="2538944"/>
            <a:ext cx="4911456"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rgbClr val="FFFFFF"/>
                </a:solidFill>
                <a:latin typeface="Microsoft Yahei"/>
                <a:ea typeface="Microsoft Yahei"/>
                <a:cs typeface="Microsoft Yahei"/>
              </a:rPr>
              <a:t>对于即刻反应，如溶血反应，可能需要在输血过程中立即采取紧急措施，包括停止输血、给予升压药物等；对于延迟反应，如细菌污染反应，可能需要在输血后密切观察受血者的情况，及时发现并处理。</a:t>
            </a:r>
          </a:p>
        </p:txBody>
      </p:sp>
      <p:sp>
        <p:nvSpPr>
          <p:cNvPr id="7" name="AutoShape 7"/>
          <p:cNvSpPr/>
          <p:nvPr/>
        </p:nvSpPr>
        <p:spPr>
          <a:xfrm>
            <a:off x="7078151" y="2212616"/>
            <a:ext cx="1666013" cy="1429835"/>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937584" y="3789464"/>
            <a:ext cx="5764023" cy="1059610"/>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2363868" y="3930679"/>
            <a:ext cx="4911456"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输血反应不仅对受血者的健康产生影响，还可能对供血者和输血机构产生不良影响，如引发医疗纠纷等。因此，预防和减少输血反应的发生是护理业务学习的重要内容之一。</a:t>
            </a:r>
          </a:p>
        </p:txBody>
      </p:sp>
      <p:sp>
        <p:nvSpPr>
          <p:cNvPr id="10" name="AutoShape 10"/>
          <p:cNvSpPr/>
          <p:nvPr/>
        </p:nvSpPr>
        <p:spPr>
          <a:xfrm>
            <a:off x="780836" y="3604351"/>
            <a:ext cx="1666013" cy="1429835"/>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11" name="Group 11"/>
          <p:cNvGrpSpPr/>
          <p:nvPr/>
        </p:nvGrpSpPr>
        <p:grpSpPr>
          <a:xfrm>
            <a:off x="355440" y="175639"/>
            <a:ext cx="402793" cy="344077"/>
            <a:chOff x="355440" y="175639"/>
            <a:chExt cx="402793" cy="344077"/>
          </a:xfrm>
        </p:grpSpPr>
        <p:sp>
          <p:nvSpPr>
            <p:cNvPr id="12" name="AutoShape 12"/>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32" name="TextBox 32"/>
          <p:cNvSpPr txBox="1"/>
          <p:nvPr/>
        </p:nvSpPr>
        <p:spPr>
          <a:xfrm>
            <a:off x="952245" y="130537"/>
            <a:ext cx="8572755"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输血反应的影响与后果</a:t>
            </a:r>
          </a:p>
        </p:txBody>
      </p:sp>
      <p:pic>
        <p:nvPicPr>
          <p:cNvPr id="33" name="Picture 33"/>
          <p:cNvPicPr>
            <a:picLocks noChangeAspect="1"/>
          </p:cNvPicPr>
          <p:nvPr/>
        </p:nvPicPr>
        <p:blipFill>
          <a:blip r:embed="rId2"/>
          <a:srcRect t="6329" b="6329"/>
          <a:stretch>
            <a:fillRect/>
          </a:stretch>
        </p:blipFill>
        <p:spPr>
          <a:xfrm>
            <a:off x="858918" y="878574"/>
            <a:ext cx="1504950" cy="1314450"/>
          </a:xfrm>
          <a:prstGeom prst="hexagon">
            <a:avLst/>
          </a:prstGeom>
        </p:spPr>
      </p:pic>
      <p:pic>
        <p:nvPicPr>
          <p:cNvPr id="34" name="Picture 34"/>
          <p:cNvPicPr>
            <a:picLocks noChangeAspect="1"/>
          </p:cNvPicPr>
          <p:nvPr/>
        </p:nvPicPr>
        <p:blipFill>
          <a:blip r:embed="rId3"/>
          <a:srcRect l="4775" r="4775"/>
          <a:stretch>
            <a:fillRect/>
          </a:stretch>
        </p:blipFill>
        <p:spPr>
          <a:xfrm>
            <a:off x="7158683" y="2269766"/>
            <a:ext cx="1504950" cy="1314450"/>
          </a:xfrm>
          <a:prstGeom prst="hexagon">
            <a:avLst/>
          </a:prstGeom>
        </p:spPr>
      </p:pic>
      <p:pic>
        <p:nvPicPr>
          <p:cNvPr id="35" name="Picture 35"/>
          <p:cNvPicPr>
            <a:picLocks noChangeAspect="1"/>
          </p:cNvPicPr>
          <p:nvPr/>
        </p:nvPicPr>
        <p:blipFill>
          <a:blip r:embed="rId4"/>
          <a:srcRect t="6329" b="6329"/>
          <a:stretch>
            <a:fillRect/>
          </a:stretch>
        </p:blipFill>
        <p:spPr>
          <a:xfrm>
            <a:off x="858918" y="3661501"/>
            <a:ext cx="1504950" cy="1314450"/>
          </a:xfrm>
          <a:prstGeom prst="hexagon">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66" r="66"/>
          </a:stretch>
        </a:blipFill>
        <a:effectLst/>
      </p:bgPr>
    </p:bg>
    <p:spTree>
      <p:nvGrpSpPr>
        <p:cNvPr id="1" name=""/>
        <p:cNvGrpSpPr/>
        <p:nvPr/>
      </p:nvGrpSpPr>
      <p:grpSpPr>
        <a:xfrm>
          <a:off x="0" y="0"/>
          <a:ext cx="0" cy="0"/>
        </a:xfrm>
      </p:grpSpPr>
      <p:sp>
        <p:nvSpPr>
          <p:cNvPr id="2" name="AutoShape 2"/>
          <p:cNvSpPr/>
          <p:nvPr/>
        </p:nvSpPr>
        <p:spPr>
          <a:xfrm>
            <a:off x="1183299" y="1362845"/>
            <a:ext cx="742723" cy="645416"/>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8795" y="1458858"/>
            <a:ext cx="2411730" cy="453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400" b="1">
                <a:solidFill>
                  <a:srgbClr val="FFFFFF"/>
                </a:solidFill>
                <a:latin typeface="Arial"/>
                <a:ea typeface="Arial"/>
                <a:cs typeface="Arial"/>
              </a:rPr>
              <a:t>02</a:t>
            </a:r>
          </a:p>
        </p:txBody>
      </p:sp>
      <p:sp>
        <p:nvSpPr>
          <p:cNvPr id="4" name="TextBox 4"/>
          <p:cNvSpPr txBox="1"/>
          <p:nvPr/>
        </p:nvSpPr>
        <p:spPr>
          <a:xfrm>
            <a:off x="1086957" y="2065376"/>
            <a:ext cx="7012305" cy="16440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Arial"/>
                <a:ea typeface="Arial"/>
                <a:cs typeface="Arial"/>
              </a:rPr>
              <a:t>输血反应的常见类型与表现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7" r="-17"/>
          </a:stretch>
        </a:blipFill>
        <a:effectLst/>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总结词</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输血后出现发热是常见的输血反应，通常表现为低热，但少数情况下可能发展为高热。</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发热反应通常在输血后15分钟到2小时内出现，主要表现为畏寒、寒战、发热和出汗。这种反应通常是由免疫反应介导的，可能是由于供血者体内的抗体引起受血者的发热反应。</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发热反应</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9156" r="29156"/>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7" r="-17"/>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583" r="11583"/>
          <a:stretch>
            <a:fillRect/>
          </a:stretch>
        </p:blipFill>
        <p:spPr>
          <a:xfrm>
            <a:off x="733971" y="1105724"/>
            <a:ext cx="3783825"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输血引起的过敏反应通常表现为皮肤瘙痒、荨麻疹和呼吸困难。</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总结词</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过敏反应通常在输血后数分钟到数小时内出现，表现为皮肤瘙痒、荨麻疹、呼吸困难和低血压等症状。这种反应可能是由于对供血者蛋白质或药物的过敏反应引起的。</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详细描述</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过敏反应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溶血反应</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溶血反应是一种严重的输血反应，可能导致肾功能衰竭和死亡。</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总结词</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溶血反应是由于输入的血液中的红细胞被破坏而引起的。这可能是由于供血者和受血者之间的血型不匹配，或者血液在输血过程中被污染引起的。溶血反应可能导致高热、低血压、肾功能衰竭和死亡等严重后果。</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详细描述</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总结词</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细菌污染反应是一种严重的输血反应，可能导致败血症和死亡。</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如果输入的血液中含有细菌，就会引起细菌污染反应。这可能是由于采血或储存过程中的失误引起的。细菌污染反应可能导致高热、寒战、低血压和败血症等严重后果，甚至死亡。</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细菌污染反应</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除了上述常见的输血反应外，还有一些不常见的输血反应，如输血后紫癜和肺水肿等。</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详细描述</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输血后紫癜是由于供血者血液中的血小板抗体引起受血者的血小板减少而导致的。这可能导致皮肤和黏膜出血，以及内脏出血等症状。输血后肺水肿是由于输入的血液过多或过快引起的，可能导致呼吸困难、低氧血症和呼吸衰竭等症状。</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总结词</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其他输血反应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66" r="66"/>
          </a:stretch>
        </a:blipFill>
        <a:effectLst/>
      </p:bgPr>
    </p:bg>
    <p:spTree>
      <p:nvGrpSpPr>
        <p:cNvPr id="1" name=""/>
        <p:cNvGrpSpPr/>
        <p:nvPr/>
      </p:nvGrpSpPr>
      <p:grpSpPr>
        <a:xfrm>
          <a:off x="0" y="0"/>
          <a:ext cx="0" cy="0"/>
        </a:xfrm>
      </p:grpSpPr>
      <p:sp>
        <p:nvSpPr>
          <p:cNvPr id="2" name="AutoShape 2"/>
          <p:cNvSpPr/>
          <p:nvPr/>
        </p:nvSpPr>
        <p:spPr>
          <a:xfrm>
            <a:off x="1183299" y="1362845"/>
            <a:ext cx="742723" cy="645416"/>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8795" y="1458858"/>
            <a:ext cx="2411730" cy="453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400" b="1">
                <a:solidFill>
                  <a:srgbClr val="FFFFFF"/>
                </a:solidFill>
                <a:latin typeface="Arial"/>
                <a:ea typeface="Arial"/>
                <a:cs typeface="Arial"/>
              </a:rPr>
              <a:t>03</a:t>
            </a:r>
          </a:p>
        </p:txBody>
      </p:sp>
      <p:sp>
        <p:nvSpPr>
          <p:cNvPr id="4" name="TextBox 4"/>
          <p:cNvSpPr txBox="1"/>
          <p:nvPr/>
        </p:nvSpPr>
        <p:spPr>
          <a:xfrm>
            <a:off x="1086957" y="2065376"/>
            <a:ext cx="7012305" cy="16440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Arial"/>
                <a:ea typeface="Arial"/>
                <a:cs typeface="Arial"/>
              </a:rPr>
              <a:t>输血反应的应急处理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4898594"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741" y="1045031"/>
            <a:ext cx="4005639" cy="3675408"/>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90725"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64031"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898594" y="1045031"/>
            <a:ext cx="1591896"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171899" y="1045031"/>
            <a:ext cx="51808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91622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立即停止输血</a:t>
            </a:r>
          </a:p>
        </p:txBody>
      </p:sp>
      <p:sp>
        <p:nvSpPr>
          <p:cNvPr id="9" name="TextBox 9"/>
          <p:cNvSpPr txBox="1"/>
          <p:nvPr/>
        </p:nvSpPr>
        <p:spPr>
          <a:xfrm>
            <a:off x="91622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一旦发现输血反应，应立即停止输血，并迅速通知在场的医生。</a:t>
            </a:r>
          </a:p>
        </p:txBody>
      </p:sp>
      <p:sp>
        <p:nvSpPr>
          <p:cNvPr id="10" name="TextBox 10"/>
          <p:cNvSpPr txBox="1"/>
          <p:nvPr/>
        </p:nvSpPr>
        <p:spPr>
          <a:xfrm>
            <a:off x="951703" y="97446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要点一</a:t>
            </a:r>
          </a:p>
        </p:txBody>
      </p:sp>
      <p:sp>
        <p:nvSpPr>
          <p:cNvPr id="11" name="TextBox 11"/>
          <p:cNvSpPr txBox="1"/>
          <p:nvPr/>
        </p:nvSpPr>
        <p:spPr>
          <a:xfrm>
            <a:off x="5293138" y="985937"/>
            <a:ext cx="912327" cy="523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要点二</a:t>
            </a:r>
          </a:p>
        </p:txBody>
      </p:sp>
      <p:sp>
        <p:nvSpPr>
          <p:cNvPr id="12" name="TextBox 12"/>
          <p:cNvSpPr txBox="1"/>
          <p:nvPr/>
        </p:nvSpPr>
        <p:spPr>
          <a:xfrm>
            <a:off x="5262764" y="1555918"/>
            <a:ext cx="3353499"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通知医生</a:t>
            </a:r>
          </a:p>
        </p:txBody>
      </p:sp>
      <p:sp>
        <p:nvSpPr>
          <p:cNvPr id="13" name="TextBox 13"/>
          <p:cNvSpPr txBox="1"/>
          <p:nvPr/>
        </p:nvSpPr>
        <p:spPr>
          <a:xfrm>
            <a:off x="5262764" y="2365471"/>
            <a:ext cx="3353499"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医生会根据患者的反应情况，决定是否需要进一步的治疗措施。</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立即停止输血并通知医生</a:t>
            </a:r>
          </a:p>
        </p:txBody>
      </p:sp>
      <p:sp>
        <p:nvSpPr>
          <p:cNvPr id="35" name="AutoShape 35"/>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8" name="Connector 38"/>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366900" y="1622477"/>
            <a:ext cx="1018145" cy="101814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8128942" y="1622477"/>
            <a:ext cx="1053103" cy="105310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a:off x="164001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534447"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根据患者的临床表现，确定输血反应的类型。</a:t>
            </a:r>
          </a:p>
        </p:txBody>
      </p:sp>
      <p:cxnSp>
        <p:nvCxnSpPr>
          <p:cNvPr id="6" name="Connector 6"/>
          <p:cNvCxnSpPr/>
          <p:nvPr/>
        </p:nvCxnSpPr>
        <p:spPr>
          <a:xfrm>
            <a:off x="509123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4985668"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根据反应类型，采取相应的急救措施，如抗过敏治疗、抗休克治疗等。</a:t>
            </a:r>
          </a:p>
        </p:txBody>
      </p:sp>
      <p:sp>
        <p:nvSpPr>
          <p:cNvPr id="8" name="TextBox 8"/>
          <p:cNvSpPr txBox="1"/>
          <p:nvPr/>
        </p:nvSpPr>
        <p:spPr>
          <a:xfrm>
            <a:off x="1534447"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确认反应类型</a:t>
            </a:r>
          </a:p>
        </p:txBody>
      </p:sp>
      <p:sp>
        <p:nvSpPr>
          <p:cNvPr id="9" name="TextBox 9"/>
          <p:cNvSpPr txBox="1"/>
          <p:nvPr/>
        </p:nvSpPr>
        <p:spPr>
          <a:xfrm>
            <a:off x="4985668"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采取相应措施</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确认输血反应类型并采取相应措施</a:t>
            </a:r>
          </a:p>
        </p:txBody>
      </p:sp>
      <p:sp>
        <p:nvSpPr>
          <p:cNvPr id="31" name="Freeform 31"/>
          <p:cNvSpPr/>
          <p:nvPr/>
        </p:nvSpPr>
        <p:spPr>
          <a:xfrm>
            <a:off x="8407378" y="1900913"/>
            <a:ext cx="496232" cy="4962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20665" y="1876242"/>
            <a:ext cx="510616" cy="510616"/>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644399" y="1152963"/>
            <a:ext cx="526938" cy="526938"/>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20059" y="1229196"/>
            <a:ext cx="366143" cy="36614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87527" y="4525431"/>
            <a:ext cx="283811" cy="28381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5" name="Connector 5"/>
          <p:cNvCxnSpPr/>
          <p:nvPr/>
        </p:nvCxnSpPr>
        <p:spPr>
          <a:xfrm>
            <a:off x="888541" y="1616718"/>
            <a:ext cx="8511" cy="318299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888541" y="4799717"/>
            <a:ext cx="3695738"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4878271" y="1189794"/>
            <a:ext cx="526938" cy="526938"/>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953930" y="1266027"/>
            <a:ext cx="366143" cy="36614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121398" y="4562262"/>
            <a:ext cx="283811" cy="28381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0" name="Connector 10"/>
          <p:cNvCxnSpPr/>
          <p:nvPr/>
        </p:nvCxnSpPr>
        <p:spPr>
          <a:xfrm>
            <a:off x="5122412" y="1653549"/>
            <a:ext cx="8511" cy="318299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5122412" y="4836548"/>
            <a:ext cx="3695738"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129987" y="1564967"/>
            <a:ext cx="3454292"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对症治疗</a:t>
            </a:r>
          </a:p>
        </p:txBody>
      </p:sp>
      <p:sp>
        <p:nvSpPr>
          <p:cNvPr id="13" name="TextBox 13"/>
          <p:cNvSpPr txBox="1"/>
          <p:nvPr/>
        </p:nvSpPr>
        <p:spPr>
          <a:xfrm>
            <a:off x="1129987" y="2395605"/>
            <a:ext cx="3454292"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根据患者的具体情况，进行对症治疗，以减轻患者的痛苦。</a:t>
            </a:r>
          </a:p>
        </p:txBody>
      </p:sp>
      <p:sp>
        <p:nvSpPr>
          <p:cNvPr id="14" name="TextBox 14"/>
          <p:cNvSpPr txBox="1"/>
          <p:nvPr/>
        </p:nvSpPr>
        <p:spPr>
          <a:xfrm>
            <a:off x="5405209" y="1564967"/>
            <a:ext cx="3454292"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观察病情</a:t>
            </a:r>
          </a:p>
        </p:txBody>
      </p:sp>
      <p:sp>
        <p:nvSpPr>
          <p:cNvPr id="15" name="TextBox 15"/>
          <p:cNvSpPr txBox="1"/>
          <p:nvPr/>
        </p:nvSpPr>
        <p:spPr>
          <a:xfrm>
            <a:off x="5405209" y="2396767"/>
            <a:ext cx="3454292"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密切观察患者的生命体征，以及输血反应的症状是否加重或减轻。</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对症治疗，减轻患者痛苦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Freeform 2"/>
          <p:cNvSpPr/>
          <p:nvPr/>
        </p:nvSpPr>
        <p:spPr>
          <a:xfrm>
            <a:off x="505798" y="1106453"/>
            <a:ext cx="8427632" cy="3716802"/>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 name="Connector 3"/>
          <p:cNvCxnSpPr/>
          <p:nvPr/>
        </p:nvCxnSpPr>
        <p:spPr>
          <a:xfrm flipH="1">
            <a:off x="4741596" y="1353490"/>
            <a:ext cx="0" cy="3216015"/>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986200"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详细记录输血反应的处理过程，包括所用药物、处理措施以及患者的反应情况。</a:t>
            </a:r>
          </a:p>
        </p:txBody>
      </p:sp>
      <p:sp>
        <p:nvSpPr>
          <p:cNvPr id="5" name="TextBox 5"/>
          <p:cNvSpPr txBox="1"/>
          <p:nvPr/>
        </p:nvSpPr>
        <p:spPr>
          <a:xfrm>
            <a:off x="986200" y="1354264"/>
            <a:ext cx="33438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记录处理过程</a:t>
            </a:r>
          </a:p>
        </p:txBody>
      </p:sp>
      <p:sp>
        <p:nvSpPr>
          <p:cNvPr id="6" name="TextBox 6"/>
          <p:cNvSpPr txBox="1"/>
          <p:nvPr/>
        </p:nvSpPr>
        <p:spPr>
          <a:xfrm>
            <a:off x="5241018"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整理并提交输血反应的报告，包括患者的基本信息、输血反应的类型和急救措施等。</a:t>
            </a:r>
          </a:p>
        </p:txBody>
      </p:sp>
      <p:sp>
        <p:nvSpPr>
          <p:cNvPr id="7" name="TextBox 7"/>
          <p:cNvSpPr txBox="1"/>
          <p:nvPr/>
        </p:nvSpPr>
        <p:spPr>
          <a:xfrm>
            <a:off x="5212443" y="1354264"/>
            <a:ext cx="33692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整理报告</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记录输血反应的处理过程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66" r="66"/>
          </a:stretch>
        </a:blipFill>
        <a:effectLst/>
      </p:bgPr>
    </p:bg>
    <p:spTree>
      <p:nvGrpSpPr>
        <p:cNvPr id="1" name=""/>
        <p:cNvGrpSpPr/>
        <p:nvPr/>
      </p:nvGrpSpPr>
      <p:grpSpPr>
        <a:xfrm>
          <a:off x="0" y="0"/>
          <a:ext cx="0" cy="0"/>
        </a:xfrm>
      </p:grpSpPr>
      <p:sp>
        <p:nvSpPr>
          <p:cNvPr id="2" name="AutoShape 2"/>
          <p:cNvSpPr/>
          <p:nvPr/>
        </p:nvSpPr>
        <p:spPr>
          <a:xfrm>
            <a:off x="1183299" y="1362845"/>
            <a:ext cx="742723" cy="645416"/>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8795" y="1458858"/>
            <a:ext cx="2411730" cy="453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400" b="1">
                <a:solidFill>
                  <a:srgbClr val="FFFFFF"/>
                </a:solidFill>
                <a:latin typeface="Arial"/>
                <a:ea typeface="Arial"/>
                <a:cs typeface="Arial"/>
              </a:rPr>
              <a:t>04</a:t>
            </a:r>
          </a:p>
        </p:txBody>
      </p:sp>
      <p:sp>
        <p:nvSpPr>
          <p:cNvPr id="4" name="TextBox 4"/>
          <p:cNvSpPr txBox="1"/>
          <p:nvPr/>
        </p:nvSpPr>
        <p:spPr>
          <a:xfrm>
            <a:off x="1086957" y="2065376"/>
            <a:ext cx="7012305" cy="16440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Arial"/>
                <a:ea typeface="Arial"/>
                <a:cs typeface="Arial"/>
              </a:rPr>
              <a:t>预防输血反应的措施建议</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7" r="-17"/>
          </a:stretch>
        </a:blipFill>
        <a:effectLst/>
      </p:bgPr>
    </p:bg>
    <p:spTree>
      <p:nvGrpSpPr>
        <p:cNvPr id="1" name=""/>
        <p:cNvGrpSpPr/>
        <p:nvPr/>
      </p:nvGrpSpPr>
      <p:grpSpPr>
        <a:xfrm>
          <a:off x="0" y="0"/>
          <a:ext cx="0" cy="0"/>
        </a:xfrm>
      </p:grpSpPr>
      <p:sp>
        <p:nvSpPr>
          <p:cNvPr id="2" name="AutoShape 2"/>
          <p:cNvSpPr/>
          <p:nvPr/>
        </p:nvSpPr>
        <p:spPr>
          <a:xfrm>
            <a:off x="724315" y="974468"/>
            <a:ext cx="3871513" cy="373309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907278" y="974468"/>
            <a:ext cx="3871513" cy="3733095"/>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002411" y="1222669"/>
            <a:ext cx="3293023"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总结词</a:t>
            </a:r>
          </a:p>
        </p:txBody>
      </p:sp>
      <p:sp>
        <p:nvSpPr>
          <p:cNvPr id="5" name="TextBox 5"/>
          <p:cNvSpPr txBox="1"/>
          <p:nvPr/>
        </p:nvSpPr>
        <p:spPr>
          <a:xfrm>
            <a:off x="1002411" y="2062496"/>
            <a:ext cx="3353499" cy="244078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为降低输血反应的发生率，应严格筛选供血者和血液制品。</a:t>
            </a:r>
          </a:p>
        </p:txBody>
      </p:sp>
      <p:sp>
        <p:nvSpPr>
          <p:cNvPr id="6" name="TextBox 6"/>
          <p:cNvSpPr txBox="1"/>
          <p:nvPr/>
        </p:nvSpPr>
        <p:spPr>
          <a:xfrm>
            <a:off x="5166285" y="1222669"/>
            <a:ext cx="3293023"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031A3E"/>
                </a:solidFill>
                <a:latin typeface="Microsoft Yahei"/>
                <a:ea typeface="Microsoft Yahei"/>
                <a:cs typeface="Microsoft Yahei"/>
              </a:rPr>
              <a:t>详细描述</a:t>
            </a:r>
          </a:p>
        </p:txBody>
      </p:sp>
      <p:sp>
        <p:nvSpPr>
          <p:cNvPr id="7" name="TextBox 7"/>
          <p:cNvSpPr txBox="1"/>
          <p:nvPr/>
        </p:nvSpPr>
        <p:spPr>
          <a:xfrm>
            <a:off x="5166285" y="2062496"/>
            <a:ext cx="3353499" cy="244078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选择符合要求的供血者，确保其健康状况良好，无传染性疾病和遗传性疾病。同时，对血液制品进行严格把关，确保其来源合法、质量可靠。</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严格筛选供血者与血液制品</a:t>
            </a:r>
          </a:p>
        </p:txBody>
      </p:sp>
      <p:sp>
        <p:nvSpPr>
          <p:cNvPr id="29" name="AutoShape 29"/>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2" name="Connector 32"/>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https://d.book118.com/675244040123011044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2024-09-06T17:14:17.112</cp:lastPrinted>
  <dcterms:created xsi:type="dcterms:W3CDTF">2024-09-06T09:14:17Z</dcterms:created>
  <dcterms:modified xsi:type="dcterms:W3CDTF">2024-09-06T09:14:19Z</dcterms:modified>
</cp:coreProperties>
</file>