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9F2B82-4406-458C-AA9D-6F644BF118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95C920-55F2-415E-B4E5-562EAE383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E66F3A-7C57-4E5B-98E6-58EE5534E0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54112D-1C09-430A-BCB7-34FF127F4F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9588F4C-DD2B-4399-9111-8790B887B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03495A-AD62-496D-BC4A-10A3C4EC55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F12709-B10A-4B7A-9556-FA7FAB2C84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7A50F7-0A26-4ECB-B906-C5C9C9BF0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EF7E10-B8B1-453E-8B6E-E9A637325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9D0470-E798-49F4-BEFD-89333B875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14D806-AC24-4BBB-84F8-B299B2888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4294967295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 xmlns="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4294967295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6015131133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民航法律法规与实务\n## 1.民航法律法规体系概述\n### 1.1民航法律法规的定义与分类\n### 1.2民航法律法规的发展历程\n### 1.3民航法律法规的基本原则\n## 2.民航法律法规的主要内容\n### 2.1民航安全法律法规\n### 2.2民航市场法律法规\n### 2.3民航管理法律法规\n## 3.民航法律法规的实施与监管\n### 3.1民航法律法规的实施主体\n### 3.2民航法律法规的监管机制\n### 3.3民航法律法规的违法行为与法律责任\n## 4.民航法律法规的实践案例分析\n### 4.1民航安全法律法规案例分析\n### 4.2民航市场法律法规案例分析\n### 4.3民航管理法律法规案例分析\n## 5.民航法律法规的发展趋势与展望\n### 5.1民航法律法规的国际化趋势\n### 5.2民航法律法规的科技创新\n### 5.3民航法律法规的未来发展展望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4294967295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民航法律法规与实务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9955"/>
            <a:ext cx="375424" cy="646331"/>
          </a:xfrm>
        </p:spPr>
        <p:txBody>
          <a:bodyPr/>
          <a:lstStyle/>
          <a:p>
            <a:r>
              <a:rPr lang="en-US" smtClean="0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1614571" y="580667"/>
            <a:ext cx="184731" cy="369332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7200"/>
              <a:t>民航法律法规体系概述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民航法律法规的定义</a:t>
                </a:r>
                <a:endParaRPr/>
              </a:p>
            </p:txBody>
          </p:sp>
          <p:sp>
            <p:nvSpPr>
              <p:cNvPr id="17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是调整民航活动中各种社会关系的法律规范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涵盖了民航安全管理、市场监管、行政管理等方面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对于维护民航秩序、保障飞行安全、促进民航发展具有重要意义</a:t>
                </a:r>
                <a:endParaRPr/>
              </a:p>
            </p:txBody>
          </p:sp>
          <p:sp>
            <p:nvSpPr>
              <p:cNvPr id="18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民航法律法规的分类</a:t>
                </a:r>
                <a:endParaRPr/>
              </a:p>
            </p:txBody>
          </p:sp>
          <p:sp>
            <p:nvSpPr>
              <p:cNvPr id="18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民航安全法律法规：主要包括飞行安全、空防安全、航空器安全等方面的法规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民航市场法律法规：主要包括民用航空运输、通用航空、航空保险等方面的法规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民航管理法律法规：主要包括民航行政管理、民航企业管理、民航从业人员管理等方面的法规</a:t>
                </a:r>
                <a:endParaRPr/>
              </a:p>
            </p:txBody>
          </p:sp>
          <p:sp>
            <p:nvSpPr>
              <p:cNvPr id="18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民航法律法规的定义与分类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组合 192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4" name="组合 193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民航法律法规的初创阶段（1949年-1978年）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新中国成立初期，民航法律法规主要是对苏联民航法律法规的借鉴和移植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1978年改革开放前，民航法律法规体系尚不完善，主要以行政规章制度为主</a:t>
                </a:r>
                <a:endParaRPr/>
              </a:p>
            </p:txBody>
          </p:sp>
        </p:grpSp>
        <p:grpSp>
          <p:nvGrpSpPr>
            <p:cNvPr id="197" name="组合 196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民航法律法规的改革发展阶段（1978年-2000年）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改革开放后，民航法律法规开始逐步建立健全，形成了以《中华人民共和国民用航空法》为核心的法律法规体系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1995年，《中华人民共和国民用航空法》正式颁布实施，标志着民航法律法规体系的基本形成</a:t>
                </a:r>
                <a:endParaRPr/>
              </a:p>
            </p:txBody>
          </p:sp>
        </p:grpSp>
        <p:grpSp>
          <p:nvGrpSpPr>
            <p:cNvPr id="200" name="组合 199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民航法律法规的完善发展阶段（2000年至今）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进入21世纪，民航法律法规不断完善，先后出台了《中华人民共和国飞行基本规则》等一系列重要的法律法规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随着民航业的快速发展，民航法律法规体系日益完善，逐步与国际民航法律法规接轨</a:t>
                </a:r>
                <a:endParaRPr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民航法律法规的发展历程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民航法律法规的基本原则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6" name="组合 20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46709" y="2074672"/>
            <a:ext cx="10884892" cy="4063380"/>
            <a:chOff x="646709" y="2074672"/>
            <a:chExt cx="10884892" cy="4063380"/>
          </a:xfrm>
        </p:grpSpPr>
        <p:grpSp>
          <p:nvGrpSpPr>
            <p:cNvPr id="207" name="组合 206"/>
            <p:cNvGrpSpPr/>
            <p:nvPr/>
          </p:nvGrpSpPr>
          <p:grpSpPr>
            <a:xfrm>
              <a:off x="646709" y="2074672"/>
              <a:ext cx="3384000" cy="4063380"/>
              <a:chOff x="646710" y="2074672"/>
              <a:chExt cx="3384000" cy="4063380"/>
            </a:xfrm>
          </p:grpSpPr>
          <p:sp>
            <p:nvSpPr>
              <p:cNvPr id="20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确保安全原则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民航法律法规将保障飞行安全作为首要任务，通过对航空器的适航、飞行人员的培训、飞行活动的监管等方面进行规范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确保安全是民航发展的基石，也是民航法律法规的核心价值取向</a:t>
                </a:r>
                <a:endParaRPr/>
              </a:p>
            </p:txBody>
          </p:sp>
          <p:pic>
            <p:nvPicPr>
              <p:cNvPr id="21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2" name="组合 211"/>
            <p:cNvGrpSpPr/>
            <p:nvPr/>
          </p:nvGrpSpPr>
          <p:grpSpPr>
            <a:xfrm>
              <a:off x="4397155" y="2074672"/>
              <a:ext cx="3384000" cy="4063380"/>
              <a:chOff x="646710" y="2074672"/>
              <a:chExt cx="3384000" cy="4063380"/>
            </a:xfrm>
          </p:grpSpPr>
          <p:sp>
            <p:nvSpPr>
              <p:cNvPr id="213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尊重市场原则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民航法律法规尊重市场规律，充分发挥市场在资源配置中的决定性作用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通过市场机制调节民航运输价格、航班时刻等资源，促进民航业的健康发展</a:t>
                </a:r>
                <a:endParaRPr/>
              </a:p>
            </p:txBody>
          </p:sp>
          <p:pic>
            <p:nvPicPr>
              <p:cNvPr id="2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  <p:grpSp>
          <p:nvGrpSpPr>
            <p:cNvPr id="217" name="组合 216"/>
            <p:cNvGrpSpPr/>
            <p:nvPr/>
          </p:nvGrpSpPr>
          <p:grpSpPr>
            <a:xfrm>
              <a:off x="8147601" y="2074672"/>
              <a:ext cx="3384000" cy="4063380"/>
              <a:chOff x="646710" y="2074672"/>
              <a:chExt cx="3384000" cy="4063380"/>
            </a:xfrm>
          </p:grpSpPr>
          <p:sp>
            <p:nvSpPr>
              <p:cNvPr id="218" name="Tencent"/>
              <p:cNvSpPr/>
              <p:nvPr/>
            </p:nvSpPr>
            <p:spPr>
              <a:xfrm>
                <a:off x="646710" y="2074672"/>
                <a:ext cx="3384000" cy="406338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794414" y="4038059"/>
                <a:ext cx="3088592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依法监管原则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4414" y="4409042"/>
                <a:ext cx="3088592" cy="1582697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民航法律法规明确了民航管理部门的监管职责和监管手段，确保民航活动依法进行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依法监管是维护民航秩序、保障民航业健康发展的必要手段</a:t>
                </a:r>
                <a:endParaRPr/>
              </a:p>
            </p:txBody>
          </p:sp>
          <p:pic>
            <p:nvPicPr>
              <p:cNvPr id="2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t="759" b="759"/>
              <a:stretch>
                <a:fillRect/>
              </a:stretch>
            </p:blipFill>
            <p:spPr>
              <a:xfrm>
                <a:off x="794414" y="2237798"/>
                <a:ext cx="3088592" cy="1710937"/>
              </a:xfrm>
              <a:prstGeom prst="rect">
                <a:avLst/>
              </a:prstGeom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600"/>
              <a:t>民航法律法规的主要内容</a:t>
            </a:r>
            <a:endParaRPr/>
          </a:p>
        </p:txBody>
      </p:sp>
      <p:sp>
        <p:nvSpPr>
          <p:cNvPr id="2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7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8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29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飞行安全法律法规</a:t>
                </a:r>
                <a:endParaRPr/>
              </a:p>
            </p:txBody>
          </p:sp>
          <p:sp>
            <p:nvSpPr>
              <p:cNvPr id="230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《中华人民共和国飞行基本规则》：规定了飞行的基本原则、飞行人员的权利和义务、飞行活动的许可和监管等方面的内容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《民用航空器驾驶员合格审定规则》：规定了民用航空器驾驶员的资格审定、执照管理、训练和检查等方面的内容</a:t>
                </a:r>
                <a:endParaRPr/>
              </a:p>
            </p:txBody>
          </p:sp>
        </p:grpSp>
        <p:grpSp>
          <p:nvGrpSpPr>
            <p:cNvPr id="231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2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空防安全法律法规</a:t>
                </a:r>
                <a:endParaRPr/>
              </a:p>
            </p:txBody>
          </p:sp>
          <p:sp>
            <p:nvSpPr>
              <p:cNvPr id="233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《中华人民共和国民用航空安全保卫条例》：规定了民用航空器的安全保卫措施、安检制度、非法干扰行为的处置等方面的内容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《中国民用航空安全检查规则》：规定了民航安全检查的内容、程序、方法等方面的内容</a:t>
                </a:r>
                <a:endParaRPr/>
              </a:p>
            </p:txBody>
          </p:sp>
        </p:grpSp>
        <p:grpSp>
          <p:nvGrpSpPr>
            <p:cNvPr id="234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5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航空器安全法律法规</a:t>
                </a:r>
                <a:endParaRPr/>
              </a:p>
            </p:txBody>
          </p:sp>
          <p:sp>
            <p:nvSpPr>
              <p:cNvPr id="236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《中华人民共和国民用航空器适航管理条例》：规定了民用航空器的适航标准、航空器的设计、制造、维修等方面的内容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《中华人民共和国民用航空器运行管理条例》：规定了航空器的运行管理、飞行规则、航空器保险等方面的内容</a:t>
                </a:r>
                <a:endParaRPr/>
              </a:p>
            </p:txBody>
          </p:sp>
        </p:grpSp>
      </p:grpSp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民航安全法律法规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39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40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41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民用航空运输法律法规</a:t>
                </a:r>
                <a:endParaRPr/>
              </a:p>
            </p:txBody>
          </p:sp>
          <p:sp>
            <p:nvSpPr>
              <p:cNvPr id="242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《中华人民共和国民用航空法》：规定了民用航空运输的基本原则、航空公司的权利和义务、旅客和货主的权益等方面的内容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《中国民用航空国内航线和航班经营管理规定》：规定了国内航线和航班的经营许可、航班时刻、价格等方面的内容</a:t>
                </a:r>
                <a:endParaRPr/>
              </a:p>
            </p:txBody>
          </p:sp>
        </p:grpSp>
        <p:grpSp>
          <p:nvGrpSpPr>
            <p:cNvPr id="243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44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通用航空法律法规</a:t>
                </a:r>
                <a:endParaRPr/>
              </a:p>
            </p:txBody>
          </p:sp>
          <p:sp>
            <p:nvSpPr>
              <p:cNvPr id="245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《通用航空经营许可管理规定》：规定了通用航空企业的经营许可、业务范围、安全管理等方面的内容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《非经营性通用航空活动管理办法》：规定了非经营性通用航空活动的申请、审批、监管等方面的内容</a:t>
                </a:r>
                <a:endParaRPr/>
              </a:p>
            </p:txBody>
          </p:sp>
        </p:grpSp>
        <p:grpSp>
          <p:nvGrpSpPr>
            <p:cNvPr id="246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47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航空保险法律法规</a:t>
                </a:r>
                <a:endParaRPr/>
              </a:p>
            </p:txBody>
          </p:sp>
          <p:sp>
            <p:nvSpPr>
              <p:cNvPr id="248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《中华人民共和国保险法》：规定了航空保险合同的基本原则、保险责任、理赔程序等方面的内容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《中国民用航空保险规定》：规定了民航保险的种类、保险责任、理赔等方面的内容</a:t>
                </a:r>
                <a:endParaRPr/>
              </a:p>
            </p:txBody>
          </p:sp>
        </p:grpSp>
      </p:grpSp>
      <p:pic>
        <p:nvPicPr>
          <p:cNvPr id="249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5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民航市场法律法规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51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2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3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5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256" name="组合 255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257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25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民航行政管理法律法规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5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《中华人民共和国民用航空法》：规定了民航管理部门的职责、权限、监管手段等方面的内容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《中国民用航空行政管理办法》：规定了民航行政管理的程序、方法、监督等方面的内容</a:t>
                </a:r>
                <a:endParaRPr/>
              </a:p>
            </p:txBody>
          </p:sp>
          <p:sp>
            <p:nvSpPr>
              <p:cNvPr id="260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1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26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民航企业管理法律法规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《中华人民共和国公司法》：规定了航空公司的组织形式、内部管理、法律责任等方面的内容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《中国民用航空企业经营管理规定》：规定了民航企业的经营管理、经济效益、社会责任等方面的内容</a:t>
                </a:r>
                <a:endParaRPr/>
              </a:p>
            </p:txBody>
          </p:sp>
          <p:sp>
            <p:nvSpPr>
              <p:cNvPr id="264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65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6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民航从业人员管理法律法规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67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《中华人民共和国民用航空法》：规定了民航从业人员的资格准入、职业培训、职业道德等方面的内容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《中国民用航空从业人员管理规定》：规定了民航从业人员的招聘、培训、考核、奖惩等方面的内容</a:t>
                </a:r>
                <a:endParaRPr/>
              </a:p>
            </p:txBody>
          </p:sp>
          <p:sp>
            <p:nvSpPr>
              <p:cNvPr id="268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民航管理法律法规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民航法律法规的实施与监管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2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3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民航管理部门</a:t>
                </a:r>
                <a:endParaRPr/>
              </a:p>
            </p:txBody>
          </p:sp>
          <p:sp>
            <p:nvSpPr>
              <p:cNvPr id="14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国家民航局：负责全国民航业的监督管理，制定民航法律法规和政策，审批和监管航空公司的经营许可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地区管理局：负责本地区民航业的监督管理，实施民航法律法规和政策，审批和监管本地区航空公司的经营许可</a:t>
                </a:r>
                <a:endParaRPr/>
              </a:p>
            </p:txBody>
          </p:sp>
        </p:grpSp>
        <p:grpSp>
          <p:nvGrpSpPr>
            <p:cNvPr id="15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16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航空公司</a:t>
                </a:r>
                <a:endParaRPr/>
              </a:p>
            </p:txBody>
          </p:sp>
          <p:sp>
            <p:nvSpPr>
              <p:cNvPr id="17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负责落实民航法律法规和政策，加强内部管理，确保航空器的安全运行，保障旅客和货主的权益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遵守民航管理部门的规定，接受民航管理部门的监管，承担相应的法律责任</a:t>
                </a:r>
                <a:endParaRPr/>
              </a:p>
            </p:txBody>
          </p:sp>
        </p:grpSp>
        <p:grpSp>
          <p:nvGrpSpPr>
            <p:cNvPr id="18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民航从业人员</a:t>
                </a:r>
                <a:endParaRPr/>
              </a:p>
            </p:txBody>
          </p:sp>
          <p:sp>
            <p:nvSpPr>
              <p:cNvPr id="2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遵守民航法律法规和政策，具备相应的从业资格，履行岗位职责，保障飞行安全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遵守民航企业的规章制度，接受民航企业的管理，承担相应的法律责任</a:t>
                </a:r>
                <a:endParaRPr/>
              </a:p>
            </p:txBody>
          </p:sp>
        </p:grpSp>
      </p:grpSp>
      <p:pic>
        <p:nvPicPr>
          <p:cNvPr id="21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民航法律法规的实施主体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3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4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5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https://d.book118.com/676015131133010052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民航法律法规与实务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2024-09-19T00:16:17.528</cp:lastPrinted>
  <dcterms:created xsi:type="dcterms:W3CDTF">2024-09-18T16:16:17Z</dcterms:created>
  <dcterms:modified xsi:type="dcterms:W3CDTF">2024-09-18T16:16:19Z</dcterms:modified>
</cp:coreProperties>
</file>