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F9827A2-7D87-4F3D-BC48-41FF9D9A3E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E9CA4A-3C9C-49CA-A626-9903FDE35F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AB62A14-9BCF-4BB1-A5E6-A861E36B60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614FDA9-763F-4EDB-9A1F-996B6FAE4B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8311CF-3CE2-43F2-993A-50AE137A26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A73C2AE-9EBB-44DF-B014-7E297A863E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7298B4E-1019-46F7-86D6-5B437DCCC7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805E2F-0381-456B-B7C3-2C8B66E17C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439085-704A-4F4F-8A8D-3366BE0C68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DEB41E-6A10-4F6F-B395-0D68ECBF5C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6C96F5-CC1D-470F-9684-7BA1518BBE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602024323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2709" y="922364"/>
            <a:ext cx="6634886"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FFFFFF">
                    <a:alpha val="100000"/>
                  </a:srgbClr>
                </a:solidFill>
                <a:latin typeface="Microsoft Yahei"/>
                <a:ea typeface="Microsoft Yahei"/>
                <a:cs typeface="Microsoft Yahei"/>
              </a:rPr>
              <a:t>创新城市规划与管理的数据采集与分析方法</a:t>
            </a: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2024-01-09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数据采集方法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数据分析方法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创新城市规划方法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创新城市管理方法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实践案例与效果评估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01</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大数据与智能技术发展</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大数据、人工智能等技术的快速发展为城市规划与管理提供了新的思路和方法。</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创新城市规划与管理的必要性</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传统的城市规划与管理方法已无法满足现代城市发展的需求，需要创新方法以应对挑战。</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城市化进程加速</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随着全球城市化进程的加速，城市规划与管理面临诸多挑战，如交通拥堵、环境污染、资源紧张等。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国外研究现状</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国外在大数据和智能技术应用于城市规划与管理方面起步较早，已形成了较为成熟的理论和方法体系。</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国内研究现状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国内在该领域的研究相对较晚，但近年来发展迅速，取得了一系列重要成果。</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国内外研究比较</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国内外在研究方法、数据来源、技术应用等方面存在差异，但都在积极探索创新城市规划与管理的方法。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研究目的</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本研究旨在探索创新城市规划与管理的数据采集与分析方法，为现代城市发展提供科学依据和决策支持。</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研究意义</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本研究，可以推动城市规划与管理领域的理论创新和实践发展，提高城市管理的效率和水平，促进城市的可持续发展。同时，本研究还可以为企业和政府决策提供科学依据，推动城市经济、社会和环境的协调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02</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数据采集方法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问卷调查</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通过设计问卷，对城市居民、企业、政府机构等进行调查，收集关于城市规划与管理的相关数据。</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实地访谈</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通过面对面交流，深入了解受访者对城市规划与管理的看法、意见和建议。</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文献资料收集</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通过查阅相关书籍、期刊、报纸、政府文件等，获取历史数据和案例资料。</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传统数据采集方法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利用卫星传感器获取城市地表信息，如土地利用、建筑物密度、绿化覆盖等。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卫星遥感</a:t>
            </a:r>
          </a:p>
        </p:txBody>
      </p:sp>
      <p:pic>
        <p:nvPicPr>
          <p:cNvPr id="5" name="Picture 5"/>
          <p:cNvPicPr>
            <a:picLocks noChangeAspect="1"/>
          </p:cNvPicPr>
          <p:nvPr/>
        </p:nvPicPr>
        <p:blipFill>
          <a:blip r:embed="rId2"/>
          <a:srcRect l="30970" r="3097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利用飞机搭载传感器进行空中拍摄，获取高分辨率的城市地表信息。</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航空遥感</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利用无人机搭载传感器进行低空拍摄，获取更为详细的城市地表信息。</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无人机遥感</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遥感技术数据采集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微博数据</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通过爬取微博平台上的相关数据，了解城市居民对城市规划与管理的看法和情绪。</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微信数据</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通过获取微信公众号、小程序等平台的数据，分析城市规划与管理相关话题的传播和影响。</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其他社交媒体数据</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收集其他社交媒体平台（如抖音、快手等）上的相关数据，进一步丰富数据来源和分析维度。</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社交媒体数据采集</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04218" y="1856025"/>
            <a:ext cx="500062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利用政府公开的数据接口或数据平台，获取城市规划与管理相关的官方数据。</a:t>
            </a:r>
          </a:p>
        </p:txBody>
      </p:sp>
      <p:sp>
        <p:nvSpPr>
          <p:cNvPr id="3" name="TextBox 3"/>
          <p:cNvSpPr txBox="1"/>
          <p:nvPr/>
        </p:nvSpPr>
        <p:spPr>
          <a:xfrm>
            <a:off x="1304218" y="1281858"/>
            <a:ext cx="26955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政府开放数据</a:t>
            </a:r>
          </a:p>
        </p:txBody>
      </p:sp>
      <p:sp>
        <p:nvSpPr>
          <p:cNvPr id="4" name="TextBox 4"/>
          <p:cNvSpPr txBox="1"/>
          <p:nvPr/>
        </p:nvSpPr>
        <p:spPr>
          <a:xfrm>
            <a:off x="617525" y="4933656"/>
            <a:ext cx="354330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与相关企业合作，获取其拥有的城市规划与管理相关数据，如交通流量、环境质量等。</a:t>
            </a:r>
          </a:p>
        </p:txBody>
      </p:sp>
      <p:sp>
        <p:nvSpPr>
          <p:cNvPr id="5" name="TextBox 5"/>
          <p:cNvSpPr txBox="1"/>
          <p:nvPr/>
        </p:nvSpPr>
        <p:spPr>
          <a:xfrm>
            <a:off x="617525" y="4336015"/>
            <a:ext cx="29241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企业合作数据</a:t>
            </a:r>
          </a:p>
        </p:txBody>
      </p:sp>
      <p:sp>
        <p:nvSpPr>
          <p:cNvPr id="6" name="TextBox 6"/>
          <p:cNvSpPr txBox="1"/>
          <p:nvPr/>
        </p:nvSpPr>
        <p:spPr>
          <a:xfrm>
            <a:off x="8052157" y="4933656"/>
            <a:ext cx="344805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通过爬虫技术从互联网上抓取与城市规划与管理相关的数据，包括新闻、论坛讨论、博客文章等。</a:t>
            </a:r>
          </a:p>
        </p:txBody>
      </p:sp>
      <p:sp>
        <p:nvSpPr>
          <p:cNvPr id="7" name="TextBox 7"/>
          <p:cNvSpPr txBox="1"/>
          <p:nvPr/>
        </p:nvSpPr>
        <p:spPr>
          <a:xfrm>
            <a:off x="8052157" y="4336015"/>
            <a:ext cx="2409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互联网数据爬取</a:t>
            </a:r>
          </a:p>
        </p:txBody>
      </p:sp>
      <p:sp>
        <p:nvSpPr>
          <p:cNvPr id="8" name="AutoShape 8"/>
          <p:cNvSpPr/>
          <p:nvPr/>
        </p:nvSpPr>
        <p:spPr>
          <a:xfrm>
            <a:off x="7141821" y="1572575"/>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15385" y="1749966"/>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0" y="3001454"/>
            <a:ext cx="7893795"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33930" y="3588291"/>
            <a:ext cx="1540002" cy="157396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07493"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0" y="3588291"/>
            <a:ext cx="5123802" cy="1450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98196" y="3588291"/>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71760"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68198" y="3588291"/>
            <a:ext cx="5123802"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415174" y="1794662"/>
            <a:ext cx="1141839"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01</a:t>
            </a:r>
          </a:p>
        </p:txBody>
      </p:sp>
      <p:sp>
        <p:nvSpPr>
          <p:cNvPr id="18" name="TextBox 18"/>
          <p:cNvSpPr txBox="1"/>
          <p:nvPr/>
        </p:nvSpPr>
        <p:spPr>
          <a:xfrm>
            <a:off x="4579791" y="3829137"/>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02</a:t>
            </a:r>
          </a:p>
        </p:txBody>
      </p:sp>
      <p:sp>
        <p:nvSpPr>
          <p:cNvPr id="19" name="TextBox 19"/>
          <p:cNvSpPr txBox="1"/>
          <p:nvPr/>
        </p:nvSpPr>
        <p:spPr>
          <a:xfrm>
            <a:off x="6561734" y="3833165"/>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大数据技术数据采集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03</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数据分析方法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27262" y="1849088"/>
            <a:ext cx="4496144" cy="565817"/>
            <a:chOff x="5527262" y="1849088"/>
            <a:chExt cx="4496144" cy="565817"/>
          </a:xfrm>
        </p:grpSpPr>
        <p:sp>
          <p:nvSpPr>
            <p:cNvPr id="3" name="AutoShape 3"/>
            <p:cNvSpPr/>
            <p:nvPr/>
          </p:nvSpPr>
          <p:spPr>
            <a:xfrm>
              <a:off x="5527262" y="1849088"/>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1435703" y="1849088"/>
            <a:ext cx="3294412" cy="3432906"/>
            <a:chOff x="1435703" y="1849088"/>
            <a:chExt cx="3294412" cy="3432906"/>
          </a:xfrm>
        </p:grpSpPr>
        <p:sp>
          <p:nvSpPr>
            <p:cNvPr id="5" name="AutoShape 5"/>
            <p:cNvSpPr/>
            <p:nvPr/>
          </p:nvSpPr>
          <p:spPr>
            <a:xfrm>
              <a:off x="1435703" y="18490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10800000">
              <a:off x="1435703" y="19875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Freeform 7"/>
          <p:cNvSpPr/>
          <p:nvPr/>
        </p:nvSpPr>
        <p:spPr>
          <a:xfrm>
            <a:off x="2699099" y="32826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70599" y="1849088"/>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数据清洗与整理</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描述性统计分析</a:t>
              </a:r>
            </a:p>
          </p:txBody>
        </p:sp>
      </p:grpSp>
      <p:grpSp>
        <p:nvGrpSpPr>
          <p:cNvPr id="31" name="Group 31"/>
          <p:cNvGrpSpPr/>
          <p:nvPr/>
        </p:nvGrpSpPr>
        <p:grpSpPr>
          <a:xfrm>
            <a:off x="5527262" y="2424430"/>
            <a:ext cx="4496144" cy="820535"/>
            <a:chOff x="5527262" y="2424430"/>
            <a:chExt cx="4496144" cy="820535"/>
          </a:xfrm>
        </p:grpSpPr>
        <p:sp>
          <p:nvSpPr>
            <p:cNvPr id="32" name="TextBox 32"/>
            <p:cNvSpPr txBox="1"/>
            <p:nvPr/>
          </p:nvSpPr>
          <p:spPr>
            <a:xfrm>
              <a:off x="5527262" y="2424430"/>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对原始数据进行清洗，去除重复、错误和不完整的数据，并进行格式化整理，以便后续分析。</a:t>
              </a:r>
            </a:p>
          </p:txBody>
        </p:sp>
      </p:grpSp>
      <p:grpSp>
        <p:nvGrpSpPr>
          <p:cNvPr id="33" name="Group 33"/>
          <p:cNvGrpSpPr/>
          <p:nvPr/>
        </p:nvGrpSpPr>
        <p:grpSpPr>
          <a:xfrm>
            <a:off x="5527262" y="3282680"/>
            <a:ext cx="4496144" cy="565817"/>
            <a:chOff x="5527262" y="3282680"/>
            <a:chExt cx="4496144" cy="565817"/>
          </a:xfrm>
        </p:grpSpPr>
        <p:sp>
          <p:nvSpPr>
            <p:cNvPr id="34" name="AutoShape 34"/>
            <p:cNvSpPr/>
            <p:nvPr/>
          </p:nvSpPr>
          <p:spPr>
            <a:xfrm>
              <a:off x="5527262" y="3282680"/>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670599" y="3282680"/>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数据分布与特征描述</a:t>
            </a:r>
          </a:p>
        </p:txBody>
      </p:sp>
      <p:grpSp>
        <p:nvGrpSpPr>
          <p:cNvPr id="36" name="Group 36"/>
          <p:cNvGrpSpPr/>
          <p:nvPr/>
        </p:nvGrpSpPr>
        <p:grpSpPr>
          <a:xfrm>
            <a:off x="5527262" y="3877072"/>
            <a:ext cx="4496144" cy="820535"/>
            <a:chOff x="5527262" y="3877072"/>
            <a:chExt cx="4496144" cy="820535"/>
          </a:xfrm>
        </p:grpSpPr>
        <p:sp>
          <p:nvSpPr>
            <p:cNvPr id="37" name="TextBox 37"/>
            <p:cNvSpPr txBox="1"/>
            <p:nvPr/>
          </p:nvSpPr>
          <p:spPr>
            <a:xfrm>
              <a:off x="5527262" y="387707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通过统计图表、数值计算等方式描述数据的分布规律、中心趋势和离散程度等特征。</a:t>
              </a:r>
            </a:p>
          </p:txBody>
        </p:sp>
      </p:grpSp>
      <p:grpSp>
        <p:nvGrpSpPr>
          <p:cNvPr id="38" name="Group 38"/>
          <p:cNvGrpSpPr/>
          <p:nvPr/>
        </p:nvGrpSpPr>
        <p:grpSpPr>
          <a:xfrm>
            <a:off x="5527262" y="4771916"/>
            <a:ext cx="4496144" cy="565817"/>
            <a:chOff x="5527262" y="4771916"/>
            <a:chExt cx="4496144" cy="565817"/>
          </a:xfrm>
        </p:grpSpPr>
        <p:sp>
          <p:nvSpPr>
            <p:cNvPr id="39" name="AutoShape 39"/>
            <p:cNvSpPr/>
            <p:nvPr/>
          </p:nvSpPr>
          <p:spPr>
            <a:xfrm>
              <a:off x="5527262" y="4771916"/>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527262" y="5366307"/>
            <a:ext cx="4496144" cy="820535"/>
            <a:chOff x="5527262" y="5366307"/>
            <a:chExt cx="4496144" cy="820535"/>
          </a:xfrm>
        </p:grpSpPr>
        <p:sp>
          <p:nvSpPr>
            <p:cNvPr id="41" name="TextBox 41"/>
            <p:cNvSpPr txBox="1"/>
            <p:nvPr/>
          </p:nvSpPr>
          <p:spPr>
            <a:xfrm>
              <a:off x="5527262" y="536630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对数据进行比较和分组，以揭示不同组别之间的差异和联系。</a:t>
              </a:r>
            </a:p>
          </p:txBody>
        </p:sp>
      </p:grpSp>
      <p:sp>
        <p:nvSpPr>
          <p:cNvPr id="42" name="TextBox 42"/>
          <p:cNvSpPr txBox="1"/>
          <p:nvPr/>
        </p:nvSpPr>
        <p:spPr>
          <a:xfrm>
            <a:off x="5688407" y="4771916"/>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数据比较与分组</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聚类分析</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将数据对象分组为由类似的对象组成的多个类的过程，同一类中的对象彼此相似，不同类中的对象相异。</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结果解释与应用</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对因子分析和聚类分析的结果进行解释，探讨其在实际问题中的应用和意义。</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因子分析</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通过提取公共因子，将多个变量综合为少数几个因子，以简化数据结构并揭示变量之间的关系。</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因子分析与聚类分析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可视化表达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利用可视化技术将分析结果以直观、易懂的图形、图像等形式展现出来，提高决策的科学性和有效性。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时空数据模型构建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基于地理信息系统（GIS）等技术构建时空数据模型，实现城市数据的时空一体化管理。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时空模式挖掘</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运用时空数据挖掘技术，发现城市现象在时间和空间上的分布规律和演变趋势。</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时空分析与可视化表达</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介绍机器学习和深度学习算法的原理和常用模型，根据实际问题选择合适的算法。</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算法原理与选择</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利用历史数据对模型进行训练，通过调整模型参数和结构优化模型性能。</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模型训练与优化</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对训练好的模型进行评估和测试，验证其准确性和可靠性，并将其应用于实际问题中。</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模型评估与应用</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机器学习与深度学习算法应用</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rgbClr val="FFFFFF">
                    <a:alpha val="100000"/>
                  </a:srgbClr>
                </a:solidFill>
                <a:latin typeface="Microsoft Yahei"/>
                <a:ea typeface="Microsoft Yahei"/>
                <a:cs typeface="Microsoft Yahei"/>
              </a:rPr>
              <a:t>04</a:t>
            </a: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accent1">
                    <a:alpha val="100000"/>
                  </a:schemeClr>
                </a:solidFill>
                <a:latin typeface="Microsoft Yahei"/>
                <a:ea typeface="Microsoft Yahei"/>
                <a:cs typeface="Microsoft Yahei"/>
              </a:rPr>
              <a:t>创新城市规划方法</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https://d.book118.com/676020243230010044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106</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2024-09-13T10:51:43.590</cp:lastPrinted>
  <dcterms:created xsi:type="dcterms:W3CDTF">2024-09-13T02:51:43Z</dcterms:created>
  <dcterms:modified xsi:type="dcterms:W3CDTF">2024-09-13T02:51:45Z</dcterms:modified>
</cp:coreProperties>
</file>