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54830-853C-4A65-9378-916A60237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29D0F-EC3D-46A2-82B7-9640687B8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B4208-BB1A-404A-80E8-7E94108AF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6C22D0-17D4-4396-8991-2A419242B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C703E7-7E40-4650-ADA0-863ECDB64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8474D1-D262-441C-9981-5484F5411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D9B3A8-C7E0-435C-AE97-B1CB9656A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6DAA6C-1146-42AF-9C59-C1B66FA77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860CF-2BAA-4E61-B30B-931C7CAEB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93CCE-533C-45DA-9735-7EB173929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D93C3-3019-4B14-9370-425A96F66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02315002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锅炉压力容器的安全管理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2024-01-15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  <a:endParaRPr lang="en-US" sz="5700" b="1">
              <a:solidFill>
                <a:schemeClr val="accent1">
                  <a:alpha val="100000"/>
                </a:schemeClr>
              </a:solidFill>
              <a:latin typeface="方正正纤黑简体"/>
              <a:ea typeface="方正正纤黑简体"/>
              <a:cs typeface="方正正纤黑简体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锅炉压力容器概述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安全管理法规与标准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设备选型与安装验收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使用维护与定期检验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故障诊断与应急处理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人员培训与考核评估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8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锅炉压力容器概述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定义与分类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分类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根据用途、压力等级、结构形式等，锅炉和压力容器可分为多种类型，如工业锅炉、电站锅炉、反应压力容器、换热压力容器等。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锅炉定义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锅炉是一种利用燃料燃烧释放的热能，将水加热成蒸汽或热水的设备。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压力容器定义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压力容器是指盛装气体或者液体，承载一定压力的密闭设备。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工作原理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锅炉结构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压力容器结构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结构与工作原理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锅炉通过燃料燃烧产生热量，传递给水并使其加热成蒸汽或热水；压力容器则通过承受内部或外部压力，保证存储介质的安全。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锅炉主要由锅筒、炉膛、燃烧器、水冷壁、过热器、省煤器、空气预热器等组成。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压力容器一般由筒体、封头、法兰、接管、人孔、支座等部分组成。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锅炉压力容器在运行过程中可能存在的危险因素包括超压、过热、腐蚀、疲劳、裂纹等。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危险因素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常见的事故类型有爆炸、泄漏、变形、破裂等，这些事故可能导致人员伤亡和财产损失。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事故类型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危险因素及事故类型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8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安全管理法规与标准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r="-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b="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b="-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国家法律法规要求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《特种设备安全法》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对锅炉压力容器的设计、制造、安装、使用、检验、维修等环节提出明确要求，确保设备安全运行。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《安全生产法》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强调企业在安全生产方面的主体责任，要求建立健全安全生产管理制度，提高事故防范和应急处置能力。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其他相关法律法规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如《劳动法》、《环境保护法》等，对锅炉压力容器安全管理也有相关规定。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r="-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其他相关行业标准及规范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如《工业锅炉水质标准》、《蒸汽锅炉安全技术监察规程》等。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《锅炉安全技术监察规程》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规定锅炉的设计、制造、安装、使用、检验、维修等方面的安全技术要求。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《压力容器安全技术监察规程》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对压力容器的安全技术要求做出规定，涉及设计、制造、安装、使用、检验等方面。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行业标准及规范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79233" y="1278350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76573" y="1278350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安全生产责任制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51829" y="1278350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420594" y="1278350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设备管理制度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479233" y="4029837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676573" y="4076033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安全操作规程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1829" y="4029837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449169" y="4029837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应急预案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2083243" y="2351977"/>
            <a:ext cx="3203894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明确各级管理人员和操作人员的安全职责，确保安全生产层层有人负责。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21868" y="2408369"/>
            <a:ext cx="3203894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对锅炉压力容器的采购、安装、使用、维护、报废等全过程进行管理，确保设备处于良好状态。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049239" y="5084769"/>
            <a:ext cx="3203894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制定详细的锅炉压力容器安全操作规程，规范操作人员的行为，防止因误操作引发事故。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21835" y="5084769"/>
            <a:ext cx="3203894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针对可能发生的锅炉压力容器事故，制定相应的应急预案，明确应急处置措施和人员职责，以便在事故发生时迅速响应。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666514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19863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666514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19863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87944" y="1278350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405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9702795" y="1278350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405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5067588" y="4029837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405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9702795" y="4029837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405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企业内部管理制度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8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设备选型与安装验收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安全可靠性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适应性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经济性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节能环保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设备选型原则及注意事项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在满足安全和使用要求的前提下，选择性价比较高的设备，降低采购成本。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优先选择节能环保型锅炉压力容器，减少能源消耗和环境污染。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选择具有良好安全性能和可靠性的锅炉压力容器，确保其能在规定条件下安全运行。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根据实际需求选择适当的锅炉压力容器类型，考虑其容量、压力、温度等参数，以满足生产工艺要求。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144167" y="2573915"/>
            <a:ext cx="1971008" cy="1817370"/>
            <a:chOff x="5144167" y="2573915"/>
            <a:chExt cx="1971008" cy="1817370"/>
          </a:xfrm>
        </p:grpSpPr>
        <p:sp>
          <p:nvSpPr>
            <p:cNvPr id="3" name="Freeform 3"/>
            <p:cNvSpPr/>
            <p:nvPr/>
          </p:nvSpPr>
          <p:spPr>
            <a:xfrm>
              <a:off x="5144167" y="2573915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H="1">
              <a:off x="6125813" y="2573915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92710" y="3026143"/>
            <a:ext cx="3651457" cy="0"/>
            <a:chOff x="1492710" y="3026143"/>
            <a:chExt cx="3651457" cy="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1492710" y="3026143"/>
              <a:ext cx="3651457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  <a:headEnd type="oval"/>
              <a:tailEnd type="oval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grpSp>
        <p:nvGrpSpPr>
          <p:cNvPr id="7" name="Group 7"/>
          <p:cNvGrpSpPr/>
          <p:nvPr/>
        </p:nvGrpSpPr>
        <p:grpSpPr>
          <a:xfrm>
            <a:off x="7616666" y="4097724"/>
            <a:ext cx="3172339" cy="0"/>
            <a:chOff x="7616666" y="4097724"/>
            <a:chExt cx="3172339" cy="0"/>
          </a:xfrm>
        </p:grpSpPr>
        <p:cxnSp>
          <p:nvCxnSpPr>
            <p:cNvPr id="8" name="Connector 8"/>
            <p:cNvCxnSpPr/>
            <p:nvPr/>
          </p:nvCxnSpPr>
          <p:spPr>
            <a:xfrm flipH="1">
              <a:off x="7616666" y="4097724"/>
              <a:ext cx="3172339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  <a:headEnd type="oval"/>
              <a:tailEnd type="oval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cxnSp>
        <p:nvCxnSpPr>
          <p:cNvPr id="9" name="Connector 9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1" name="Group 11"/>
          <p:cNvGrpSpPr/>
          <p:nvPr/>
        </p:nvGrpSpPr>
        <p:grpSpPr>
          <a:xfrm>
            <a:off x="1565530" y="3482600"/>
            <a:ext cx="2551945" cy="1386615"/>
            <a:chOff x="1565530" y="3482600"/>
            <a:chExt cx="2551945" cy="1386615"/>
          </a:xfrm>
        </p:grpSpPr>
        <p:sp>
          <p:nvSpPr>
            <p:cNvPr id="12" name="AutoShape 12"/>
            <p:cNvSpPr/>
            <p:nvPr/>
          </p:nvSpPr>
          <p:spPr>
            <a:xfrm>
              <a:off x="1565530" y="3482600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施工过程监督</a:t>
              </a:r>
              <a:endParaRPr lang="en-US" sz="1100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565530" y="3841940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对安装施工过程进行全程监督，确保各项操作符合规范和安全要求。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65530" y="1561607"/>
            <a:ext cx="2551945" cy="1386615"/>
            <a:chOff x="1565530" y="1561607"/>
            <a:chExt cx="2551945" cy="1386615"/>
          </a:xfrm>
        </p:grpSpPr>
        <p:sp>
          <p:nvSpPr>
            <p:cNvPr id="15" name="AutoShape 15"/>
            <p:cNvSpPr/>
            <p:nvPr/>
          </p:nvSpPr>
          <p:spPr>
            <a:xfrm>
              <a:off x="1565530" y="1561607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施工单位资质审查</a:t>
              </a:r>
              <a:endParaRPr lang="en-US" sz="1100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1565530" y="1920947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确保施工单位具有相应资质和经验，能够按照规范要求进行安装施工。</a:t>
              </a:r>
              <a:endParaRPr lang="en-US" sz="1100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194084" y="2573915"/>
            <a:ext cx="2551945" cy="1386615"/>
            <a:chOff x="8194084" y="2573915"/>
            <a:chExt cx="2551945" cy="1386615"/>
          </a:xfrm>
        </p:grpSpPr>
        <p:sp>
          <p:nvSpPr>
            <p:cNvPr id="18" name="AutoShape 18"/>
            <p:cNvSpPr/>
            <p:nvPr/>
          </p:nvSpPr>
          <p:spPr>
            <a:xfrm>
              <a:off x="8194084" y="2573915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质量检验与测试</a:t>
              </a:r>
              <a:endParaRPr lang="en-US" sz="1100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8194084" y="2933255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在安装完成后进行质量检验和测试，确保设备性能和安全性能符合要求。</a:t>
              </a:r>
              <a:endParaRPr lang="en-US" sz="1100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194084" y="4468591"/>
            <a:ext cx="2551945" cy="1386615"/>
            <a:chOff x="8194084" y="4468591"/>
            <a:chExt cx="2551945" cy="1386615"/>
          </a:xfrm>
        </p:grpSpPr>
        <p:sp>
          <p:nvSpPr>
            <p:cNvPr id="21" name="AutoShape 21"/>
            <p:cNvSpPr/>
            <p:nvPr/>
          </p:nvSpPr>
          <p:spPr>
            <a:xfrm>
              <a:off x="8194084" y="4468591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施工记录与报告</a:t>
              </a:r>
              <a:endParaRPr lang="en-US" sz="1100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194084" y="4827931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详细记录安装施工过程，及时报告发现的问题和整改情况。</a:t>
              </a:r>
              <a:endParaRPr lang="en-US" sz="1100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5144167" y="4306666"/>
            <a:ext cx="1968341" cy="1817370"/>
            <a:chOff x="5144167" y="4306666"/>
            <a:chExt cx="1968341" cy="1817370"/>
          </a:xfrm>
        </p:grpSpPr>
        <p:sp>
          <p:nvSpPr>
            <p:cNvPr id="24" name="Freeform 24"/>
            <p:cNvSpPr/>
            <p:nvPr/>
          </p:nvSpPr>
          <p:spPr>
            <a:xfrm rot="10800000">
              <a:off x="6124004" y="4306666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rot="10800000" flipH="1">
              <a:off x="5144167" y="4306666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6546675" y="2933560"/>
            <a:ext cx="1015845" cy="2802933"/>
            <a:chOff x="6546675" y="2933560"/>
            <a:chExt cx="1015845" cy="2802933"/>
          </a:xfrm>
        </p:grpSpPr>
        <p:sp>
          <p:nvSpPr>
            <p:cNvPr id="27" name="Freeform 27"/>
            <p:cNvSpPr/>
            <p:nvPr/>
          </p:nvSpPr>
          <p:spPr>
            <a:xfrm rot="5400000">
              <a:off x="6574016" y="2933560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 rot="5400000" flipH="1">
              <a:off x="6546675" y="3919123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692634" y="2938042"/>
            <a:ext cx="989362" cy="2794827"/>
            <a:chOff x="4692634" y="2938042"/>
            <a:chExt cx="989362" cy="2794827"/>
          </a:xfrm>
        </p:grpSpPr>
        <p:sp>
          <p:nvSpPr>
            <p:cNvPr id="30" name="Freeform 30"/>
            <p:cNvSpPr/>
            <p:nvPr/>
          </p:nvSpPr>
          <p:spPr>
            <a:xfrm rot="-5400000">
              <a:off x="4693063" y="3915499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 rot="-5400000" flipH="1">
              <a:off x="4692634" y="2938042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安装施工过程中的监管措施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https://d.book118.com/676023150022010042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2024-09-09T09:25:26.770</cp:lastPrinted>
  <dcterms:created xsi:type="dcterms:W3CDTF">2024-09-09T01:25:26Z</dcterms:created>
  <dcterms:modified xsi:type="dcterms:W3CDTF">2024-09-09T01:25:28Z</dcterms:modified>
</cp:coreProperties>
</file>