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867D51-91B7-46B0-8D5A-F567E7D13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DC96FB-1FAA-4A8A-9439-6C84065219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6BD08A-5B17-41B3-AEBE-81B132B9F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07C5CD-C904-4E0E-BBE4-795D53218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8C28A1-5EFE-450C-A021-AB3D45656E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588494-875A-4E5F-A435-1224B33AC3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06934E-57D1-4E51-A909-40EF4B4881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83EF4F-2586-47D9-B3F4-F06ECBDA1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5540C0-AFBB-4D63-8B25-F6030CB16D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D092E-408B-45DE-8475-996044588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7E3A7B-6D62-4F89-9E71-4B90F5707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2315310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设立消防咨询服务公司市场研究报告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XX-01-07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市场概述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客户需求分析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竞争对手分析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市场机会与挑战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公司定位与战略规划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营销策略与实施计划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组织架构与人力资源计划</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随着社会对消防安全意识的提高，消防咨询服务市场需求不断增长。政府、企事业单位及个人对消防安全越来越重视，对专业的消防咨询服务有着迫切需求。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消防咨询服务公司为客户提供消防安全评估、消防设备检测、消防培训等服务，帮助客户提高消防安全水平，减少火灾事故。</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服务内容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政府对消防安全领域制定了严格的法规和标准，消防咨询服务公司需要遵守相关法规，为客户提供合规的服务。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行业法规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消防咨询服务市场现状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根据市场调研数据，消防咨询服务市场规模逐年增长，预计未来几年将保持稳定增长态势。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增长驱动因素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政府对消防安全的重视、企事业单位及个人对消防安全的需求增长、城市化进程加速等因素推动消防咨询服务市场不断扩大。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市场前景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随着消防安全意识的普及和消防法规的严格执行，消防咨询服务市场具有广阔的发展前景。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主要竞争者</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目前市场上主要的消防咨询服务公司包括大型综合性安全咨询公司、专业消防咨询公司等。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竞争策略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竞争者主要通过提供个性化服务、加强技术研发、拓展市场份额等策略提高自身竞争力。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市场份额</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各竞争者在市场中的份额不同，但整体市场呈现多元化竞争的态势。</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客户需求分析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客户类型及特点</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包括业主、租户等个人，他们可能对消防安全知识了解较少，需要专业的咨询服务来提供解决方案和建议。</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个人客户</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包括各类企事业单位，如工厂、仓库、商场等。他们通常对消防安全有较高要求，需要专业的消防咨询服务来确保符合法规要求并降低火灾风险。</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企业客户</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消防部门、城市规划部门等政府机构需要消防咨询服务来制定和执行相关政策和标准，确保公共消防安全。</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政府机构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客户需要确保他们的场所符合消防安全法规的要求，避免因违规而面临法律责任。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法规合规性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167" r="15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火灾风险评估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583" r="17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消防安全培训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917" r="16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客户希望了解他们的场所存在哪些火灾风险，以及如何降低这些风险。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客户需要为员工提供消防安全培训，提高员工的消防安全意识和应急能力。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客户需求痛点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定制化服务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客户希望消防咨询服务公司能够根据他们的具体需求和场所特点，提供定制化的服务方案。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及时响应</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在发生紧急情况时，客户期望消防咨询服务公司能够迅速响应并提供必要的支持和协助。</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客户期望消防咨询服务公司具备专业的知识和经验，能够提供准确、可靠的解决方案和建议。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客户对消防咨询服务的期望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竞争对手分析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208" r="13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国内知名的消防咨询服务公司，具有多年的行业经验和丰富的资源优势，在行业内拥有较高的市场份额和品牌影响力。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竞争对手A</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国际知名的消防咨询服务公司，具有全球化的业务布局和先进的技术支持，在高端市场和国际化业务方面具有较强竞争力。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竞争对手B</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新兴的消防咨询服务公司，以创新和快速响应市场著称，在某些细分市场和特定客户群体中具有竞争优势。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竞争对手C</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主要竞争对手概况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竞争对手A的优势在于其丰富的行业经验和资源优势，能够提供全面的消防咨询服务；劣势在于其服务价格较高，且在一些新兴市场的开拓不足。</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竞争对手C的优势在于其创新和快速响应市场的能力，能够迅速抓住市场机遇；劣势在于其品牌影响力和市场份额相对较低，且在某些专业领域缺乏经验。</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竞争对手B的优势在于其全球化的业务布局和先进的技术支持，能够满足高端市场和国际化业务的需求；劣势在于其对中国市场的了解不足，本地化服务有待提高。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竞争对手优劣势分析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77205" y="4863179"/>
            <a:ext cx="8993373" cy="1238250"/>
            <a:chOff x="2377205" y="4863179"/>
            <a:chExt cx="8993373" cy="1238250"/>
          </a:xfrm>
        </p:grpSpPr>
        <p:sp>
          <p:nvSpPr>
            <p:cNvPr id="3" name="Freeform 3"/>
            <p:cNvSpPr/>
            <p:nvPr/>
          </p:nvSpPr>
          <p:spPr>
            <a:xfrm rot="10800000">
              <a:off x="9159730" y="486317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377205" y="486317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rot="10800000">
            <a:off x="1070238"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959322" y="3116485"/>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2377205" y="1384839"/>
            <a:ext cx="8993373" cy="1238250"/>
            <a:chOff x="2377205" y="1384839"/>
            <a:chExt cx="8993373" cy="1238250"/>
          </a:xfrm>
        </p:grpSpPr>
        <p:sp>
          <p:nvSpPr>
            <p:cNvPr id="8" name="Freeform 8"/>
            <p:cNvSpPr/>
            <p:nvPr/>
          </p:nvSpPr>
          <p:spPr>
            <a:xfrm rot="10800000">
              <a:off x="9159730"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377205" y="1384839"/>
              <a:ext cx="8305833" cy="123825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rot="10800000">
            <a:off x="1103852" y="1384839"/>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935480" y="1735788"/>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1103852" y="4863179"/>
            <a:ext cx="2210848" cy="1222613"/>
            <a:chOff x="1103852" y="4863179"/>
            <a:chExt cx="2210848" cy="1222613"/>
          </a:xfrm>
        </p:grpSpPr>
        <p:sp>
          <p:nvSpPr>
            <p:cNvPr id="13" name="Freeform 13"/>
            <p:cNvSpPr/>
            <p:nvPr/>
          </p:nvSpPr>
          <p:spPr>
            <a:xfrm rot="10800000">
              <a:off x="1103852" y="4863179"/>
              <a:ext cx="2210848" cy="1222613"/>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159730" y="3116485"/>
            <a:ext cx="2210848" cy="1238250"/>
            <a:chOff x="9159730" y="3116485"/>
            <a:chExt cx="2210848" cy="1238250"/>
          </a:xfrm>
        </p:grpSpPr>
        <p:sp>
          <p:nvSpPr>
            <p:cNvPr id="15" name="Freeform 15"/>
            <p:cNvSpPr/>
            <p:nvPr/>
          </p:nvSpPr>
          <p:spPr>
            <a:xfrm rot="10800000">
              <a:off x="9159730" y="3116485"/>
              <a:ext cx="2210848" cy="123825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936399" y="3300698"/>
            <a:ext cx="685705" cy="695706"/>
            <a:chOff x="9936399" y="3300698"/>
            <a:chExt cx="685705" cy="695706"/>
          </a:xfrm>
        </p:grpSpPr>
        <p:sp>
          <p:nvSpPr>
            <p:cNvPr id="17" name="Freeform 17"/>
            <p:cNvSpPr/>
            <p:nvPr/>
          </p:nvSpPr>
          <p:spPr>
            <a:xfrm>
              <a:off x="9973356" y="3747897"/>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116326" y="3658076"/>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259296" y="3658076"/>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0399028" y="3571494"/>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950591" y="3418332"/>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936399" y="3300698"/>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Freeform 23"/>
          <p:cNvSpPr/>
          <p:nvPr/>
        </p:nvSpPr>
        <p:spPr>
          <a:xfrm>
            <a:off x="1975414" y="5167551"/>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竞争对手市场策略</a:t>
              </a:r>
            </a:p>
          </p:txBody>
        </p:sp>
      </p:grpSp>
      <p:grpSp>
        <p:nvGrpSpPr>
          <p:cNvPr id="46" name="Group 46"/>
          <p:cNvGrpSpPr/>
          <p:nvPr/>
        </p:nvGrpSpPr>
        <p:grpSpPr>
          <a:xfrm>
            <a:off x="3456760" y="1414870"/>
            <a:ext cx="7382690" cy="1197239"/>
            <a:chOff x="3456760" y="1414870"/>
            <a:chExt cx="7382690" cy="1197239"/>
          </a:xfrm>
        </p:grpSpPr>
        <p:sp>
          <p:nvSpPr>
            <p:cNvPr id="47" name="TextBox 47"/>
            <p:cNvSpPr txBox="1"/>
            <p:nvPr/>
          </p:nvSpPr>
          <p:spPr>
            <a:xfrm>
              <a:off x="3456760" y="14148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1500">
                  <a:solidFill>
                    <a:srgbClr val="000000">
                      <a:alpha val="100000"/>
                    </a:srgbClr>
                  </a:solidFill>
                  <a:latin typeface="Microsoft Yahei"/>
                  <a:ea typeface="Microsoft Yahei"/>
                  <a:cs typeface="Microsoft Yahei"/>
                </a:rPr>
                <a:t>竞争对手A的市场策略主要是以提供全面的消防咨询服务为主，通过加强与客户的长期合作关系来巩固市场份额。同时，积极开拓新兴市场，提高品牌影响力。</a:t>
              </a:r>
            </a:p>
          </p:txBody>
        </p:sp>
      </p:grpSp>
      <p:grpSp>
        <p:nvGrpSpPr>
          <p:cNvPr id="48" name="Group 48"/>
          <p:cNvGrpSpPr/>
          <p:nvPr/>
        </p:nvGrpSpPr>
        <p:grpSpPr>
          <a:xfrm>
            <a:off x="1777855" y="3129799"/>
            <a:ext cx="7382690" cy="1197239"/>
            <a:chOff x="1777855" y="3129799"/>
            <a:chExt cx="7382690" cy="1197239"/>
          </a:xfrm>
        </p:grpSpPr>
        <p:sp>
          <p:nvSpPr>
            <p:cNvPr id="49" name="TextBox 49"/>
            <p:cNvSpPr txBox="1"/>
            <p:nvPr/>
          </p:nvSpPr>
          <p:spPr>
            <a:xfrm>
              <a:off x="1777855" y="3129799"/>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竞争对手B的市场策略主要是以高端市场和国际化业务为主，通过引进国际先进的消防咨询理念和技术来提高服务质量。同时，加强本地化服务，提高对中国市场的了解。</a:t>
              </a:r>
            </a:p>
          </p:txBody>
        </p:sp>
      </p:grpSp>
      <p:grpSp>
        <p:nvGrpSpPr>
          <p:cNvPr id="50" name="Group 50"/>
          <p:cNvGrpSpPr/>
          <p:nvPr/>
        </p:nvGrpSpPr>
        <p:grpSpPr>
          <a:xfrm>
            <a:off x="3437710" y="4876970"/>
            <a:ext cx="7382690" cy="1197239"/>
            <a:chOff x="3437710" y="4876970"/>
            <a:chExt cx="7382690" cy="1197239"/>
          </a:xfrm>
        </p:grpSpPr>
        <p:sp>
          <p:nvSpPr>
            <p:cNvPr id="51" name="TextBox 51"/>
            <p:cNvSpPr txBox="1"/>
            <p:nvPr/>
          </p:nvSpPr>
          <p:spPr>
            <a:xfrm>
              <a:off x="3437710" y="4876970"/>
              <a:ext cx="7382690" cy="119723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竞争对手C的市场策略主要是以创新和快速响应市场为主，通过提供个性化的消防咨询服务来满足客户需求。同时，加强品牌建设和市场推广，提高市场份额。</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市场机会与挑战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https://d.book118.com/676023153104010040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2024-09-06T17:53:32.151</cp:lastPrinted>
  <dcterms:created xsi:type="dcterms:W3CDTF">2024-09-06T09:53:32Z</dcterms:created>
  <dcterms:modified xsi:type="dcterms:W3CDTF">2024-09-06T09:53:34Z</dcterms:modified>
</cp:coreProperties>
</file>