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IBSQUU+QGONRC+ArialMT"/>
      <p:regular r:id="rId15"/>
    </p:embeddedFont>
    <p:embeddedFont>
      <p:font typeface="LKEMOI+MS-UIGothic"/>
      <p:regular r:id="rId16"/>
    </p:embeddedFont>
    <p:embeddedFont>
      <p:font typeface="MPRETV+MOUIJN+MicrosoftYaHei-Bold"/>
      <p:regular r:id="rId17"/>
    </p:embeddedFont>
    <p:embeddedFont>
      <p:font typeface="IOSWPJ+BABDAA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C3F4CD-03E9-4551-95F0-27FE7E57B5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E87187-4CD9-4EE8-956F-ABCB9739FC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111042-C78C-4336-9471-93EB707652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95C059-D458-444C-8446-CF60CB5D4A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B3D432-346B-4C76-ACDA-E1CCD2F385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8744C3-DFE6-4791-BE80-9D48FF009A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10A6C8-3EF4-4CBE-859A-0D3459A6E7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3584A7-84B5-4479-96EB-25D7C2A60E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E6E126-C9EA-464D-843D-236078D8BD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7A8863-B4B4-46F0-B800-CE7A66737E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78D2C1-DF00-41C0-8097-D8013F0E7D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6032015023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2491930"/>
            <a:ext cx="4089341" cy="78343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IBSQUU+QGONRC+ArialMT"/>
                <a:cs typeface="IBSQUU+QGONRC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LKEMOI+MS-UIGothic"/>
                <a:cs typeface="LKEMOI+MS-UIGothic"/>
              </a:rPr>
              <a:t>溶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组织</a:t>
            </a:r>
            <a:r>
              <a:rPr sz="2400">
                <a:solidFill>
                  <a:srgbClr val="FF960E"/>
                </a:solidFill>
                <a:latin typeface="LKEMOI+MS-UIGothic"/>
                <a:cs typeface="LKEMOI+MS-UIGothic"/>
              </a:rPr>
              <a:t>内阿米巴原虫概述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28870" y="3040570"/>
            <a:ext cx="4089341" cy="78343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IBSQUU+QGONRC+ArialMT"/>
                <a:cs typeface="IBSQUU+QGONRC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LKEMOI+MS-UIGothic"/>
                <a:cs typeface="LKEMOI+MS-UIGothic"/>
              </a:rPr>
              <a:t>溶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组织</a:t>
            </a:r>
            <a:r>
              <a:rPr sz="2400">
                <a:solidFill>
                  <a:srgbClr val="FF960E"/>
                </a:solidFill>
                <a:latin typeface="LKEMOI+MS-UIGothic"/>
                <a:cs typeface="LKEMOI+MS-UIGothic"/>
              </a:rPr>
              <a:t>内阿米巴原虫感染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928870" y="3589210"/>
            <a:ext cx="5491421" cy="13319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IBSQUU+QGONRC+ArialMT"/>
                <a:cs typeface="IBSQUU+QGONRC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LKEMOI+MS-UIGothic"/>
                <a:cs typeface="LKEMOI+MS-UIGothic"/>
              </a:rPr>
              <a:t>溶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组织</a:t>
            </a:r>
            <a:r>
              <a:rPr sz="2400">
                <a:solidFill>
                  <a:srgbClr val="FF960E"/>
                </a:solidFill>
                <a:latin typeface="LKEMOI+MS-UIGothic"/>
                <a:cs typeface="LKEMOI+MS-UIGothic"/>
              </a:rPr>
              <a:t>内阿米巴原虫与疾病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IBSQUU+QGONRC+ArialMT"/>
                <a:cs typeface="IBSQUU+QGONRC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LKEMOI+MS-UIGothic"/>
                <a:cs typeface="LKEMOI+MS-UIGothic"/>
              </a:rPr>
              <a:t>溶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组织</a:t>
            </a:r>
            <a:r>
              <a:rPr sz="2400">
                <a:solidFill>
                  <a:srgbClr val="FF960E"/>
                </a:solidFill>
                <a:latin typeface="LKEMOI+MS-UIGothic"/>
                <a:cs typeface="LKEMOI+MS-UIGothic"/>
              </a:rPr>
              <a:t>内阿米巴原虫的治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疗</a:t>
            </a:r>
            <a:r>
              <a:rPr sz="2400">
                <a:solidFill>
                  <a:srgbClr val="FF960E"/>
                </a:solidFill>
                <a:latin typeface="LKEMOI+MS-UIGothic"/>
                <a:cs typeface="LKEMOI+MS-UIGothic"/>
              </a:rPr>
              <a:t>与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预</a:t>
            </a:r>
            <a:r>
              <a:rPr sz="2400">
                <a:solidFill>
                  <a:srgbClr val="FF960E"/>
                </a:solidFill>
                <a:latin typeface="LKEMOI+MS-UIGothic"/>
                <a:cs typeface="LKEMOI+MS-UIGothic"/>
              </a:rPr>
              <a:t>防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LKEMOI+MS-UIGothic"/>
                <a:cs typeface="LKEMOI+MS-UIGothic"/>
              </a:rPr>
              <a:t>目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FFC483"/>
                </a:solidFill>
                <a:latin typeface="MPRETV+MOUIJN+MicrosoftYaHei-Bold"/>
                <a:cs typeface="MPRETV+MOUIJN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2609" y="2484517"/>
            <a:ext cx="1997013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FF960E"/>
                </a:solidFill>
                <a:latin typeface="MPRETV+MOUIJN+MicrosoftYaHei-Bold"/>
                <a:cs typeface="MPRETV+MOUIJN+MicrosoftYaHei-Bold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LKEMOI+MS-UIGothic"/>
                <a:cs typeface="LKEMOI+MS-UIGothic"/>
              </a:rPr>
              <a:t>定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FF960E"/>
                </a:solidFill>
                <a:latin typeface="LKEMOI+MS-UIGothic"/>
                <a:cs typeface="LKEMOI+MS-UIGothic"/>
              </a:rPr>
              <a:t>与特性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LKEMOI+MS-UIGothic"/>
                <a:cs typeface="LKEMOI+MS-UIGothic"/>
              </a:rPr>
              <a:t>定</a:t>
            </a:r>
            <a:r>
              <a:rPr sz="1550">
                <a:solidFill>
                  <a:srgbClr val="FF960E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LKEMOI+MS-UIGothic"/>
                <a:cs typeface="LKEMOI+MS-UIGothic"/>
              </a:rPr>
              <a:t>特性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LKEMOI+MS-UIGothic"/>
                <a:cs typeface="LKEMOI+MS-UIGothic"/>
              </a:rPr>
              <a:t>分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FF960E"/>
                </a:solidFill>
                <a:latin typeface="LKEMOI+MS-UIGothic"/>
                <a:cs typeface="LKEMOI+MS-UIGothic"/>
              </a:rPr>
              <a:t>与分布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LKEMOI+MS-UIGothic"/>
                <a:cs typeface="LKEMOI+MS-UIGothic"/>
              </a:rPr>
              <a:t>分</a:t>
            </a:r>
            <a:r>
              <a:rPr sz="1550">
                <a:solidFill>
                  <a:srgbClr val="FF960E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LKEMOI+MS-UIGothic"/>
                <a:cs typeface="LKEMOI+MS-UIGothic"/>
              </a:rPr>
              <a:t>分布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088444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LKEMOI+MS-UIGothic"/>
                <a:cs typeface="LKEMOI+MS-UIGothic"/>
              </a:rPr>
              <a:t>广泛分布于全球各地，主要在温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带</a:t>
            </a:r>
            <a:r>
              <a:rPr sz="1350">
                <a:solidFill>
                  <a:srgbClr val="FFFFFF"/>
                </a:solidFill>
                <a:latin typeface="LKEMOI+MS-UIGothic"/>
                <a:cs typeface="LKEMOI+MS-UIGothic"/>
              </a:rPr>
              <a:t>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热带</a:t>
            </a:r>
            <a:r>
              <a:rPr sz="1350">
                <a:solidFill>
                  <a:srgbClr val="FFFFFF"/>
                </a:solidFill>
                <a:latin typeface="LKEMOI+MS-UIGothic"/>
                <a:cs typeface="LKEMOI+MS-UIGothic"/>
              </a:rPr>
              <a:t>地区流行，感染人群主要集中在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LKEMOI+MS-UIGothic"/>
                <a:cs typeface="LKEMOI+MS-UIGothic"/>
              </a:rPr>
              <a:t>展中国家。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LKEMOI+MS-UIGothic"/>
                <a:cs typeface="LKEMOI+MS-UIGothic"/>
              </a:rPr>
              <a:t>生物学特性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93620" y="170995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LKEMOI+MS-UIGothic"/>
                <a:cs typeface="LKEMOI+MS-UIGothic"/>
              </a:rPr>
              <a:t>生活史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54769" y="17099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LKEMOI+MS-UIGothic"/>
                <a:cs typeface="LKEMOI+MS-UIGothic"/>
              </a:rPr>
              <a:t>生存条件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281292"/>
            <a:ext cx="3505200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KEMOI+MS-UIGothic"/>
                <a:cs typeface="LKEMOI+MS-UIGothic"/>
              </a:rPr>
              <a:t>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FFFDFD"/>
                </a:solidFill>
                <a:latin typeface="LKEMOI+MS-UIGothic"/>
                <a:cs typeface="LKEMOI+MS-UIGothic"/>
              </a:rPr>
              <a:t>内阿米巴原虫的生活史包括滋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KEMOI+MS-UIGothic"/>
                <a:cs typeface="LKEMOI+MS-UIGothic"/>
              </a:rPr>
              <a:t>养体和包囊两个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阶</a:t>
            </a:r>
            <a:r>
              <a:rPr sz="1500">
                <a:solidFill>
                  <a:srgbClr val="FFFDFD"/>
                </a:solidFill>
                <a:latin typeface="LKEMOI+MS-UIGothic"/>
                <a:cs typeface="LKEMOI+MS-UIGothic"/>
              </a:rPr>
              <a:t>段。滋养体是寄生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KEMOI+MS-UIGothic"/>
                <a:cs typeface="LKEMOI+MS-UIGothic"/>
              </a:rPr>
              <a:t>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肠</a:t>
            </a:r>
            <a:r>
              <a:rPr sz="1500">
                <a:solidFill>
                  <a:srgbClr val="FFFDFD"/>
                </a:solidFill>
                <a:latin typeface="LKEMOI+MS-UIGothic"/>
                <a:cs typeface="LKEMOI+MS-UIGothic"/>
              </a:rPr>
              <a:t>道内的寄生形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FFFDFD"/>
                </a:solidFill>
                <a:latin typeface="LKEMOI+MS-UIGothic"/>
                <a:cs typeface="LKEMOI+MS-UIGothic"/>
              </a:rPr>
              <a:t>，包囊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FFFDFD"/>
                </a:solidFill>
                <a:latin typeface="LKEMOI+MS-UIGothic"/>
                <a:cs typeface="LKEMOI+MS-UIGothic"/>
              </a:rPr>
              <a:t>是感染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阶</a:t>
            </a:r>
            <a:r>
              <a:rPr sz="1500">
                <a:solidFill>
                  <a:srgbClr val="FFFDFD"/>
                </a:solidFill>
                <a:latin typeface="LKEMOI+MS-UIGothic"/>
                <a:cs typeface="LKEMOI+MS-UIGothic"/>
              </a:rPr>
              <a:t>段，通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过粪</a:t>
            </a:r>
            <a:r>
              <a:rPr sz="1500">
                <a:solidFill>
                  <a:srgbClr val="FFFDFD"/>
                </a:solidFill>
                <a:latin typeface="LKEMOI+MS-UIGothic"/>
                <a:cs typeface="LKEMOI+MS-UIGothic"/>
              </a:rPr>
              <a:t>便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FFFDFD"/>
                </a:solidFill>
                <a:latin typeface="LKEMOI+MS-UIGothic"/>
                <a:cs typeface="LKEMOI+MS-UIGothic"/>
              </a:rPr>
              <a:t>播。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624192"/>
            <a:ext cx="33580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KEMOI+MS-UIGothic"/>
                <a:cs typeface="LKEMOI+MS-UIGothic"/>
              </a:rPr>
              <a:t>需要在湿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润</a:t>
            </a:r>
            <a:r>
              <a:rPr sz="1500">
                <a:solidFill>
                  <a:srgbClr val="FFFDFD"/>
                </a:solidFill>
                <a:latin typeface="LKEMOI+MS-UIGothic"/>
                <a:cs typeface="LKEMOI+MS-UIGothic"/>
              </a:rPr>
              <a:t>、温暖的条件下生存，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7999730" y="2967093"/>
            <a:ext cx="23362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KEMOI+MS-UIGothic"/>
                <a:cs typeface="LKEMOI+MS-UIGothic"/>
              </a:rPr>
              <a:t>酸碱度也有一定的要求。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560059" y="385371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LKEMOI+MS-UIGothic"/>
                <a:cs typeface="LKEMOI+MS-UIGothic"/>
              </a:rPr>
              <a:t>繁殖方式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604384" y="4768588"/>
            <a:ext cx="34316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KEMOI+MS-UIGothic"/>
                <a:cs typeface="LKEMOI+MS-UIGothic"/>
              </a:rPr>
              <a:t>无性繁殖，通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LKEMOI+MS-UIGothic"/>
                <a:cs typeface="LKEMOI+MS-UIGothic"/>
              </a:rPr>
              <a:t>二分裂法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LKEMOI+MS-UIGothic"/>
                <a:cs typeface="LKEMOI+MS-UIGothic"/>
              </a:rPr>
              <a:t>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FFFDFD"/>
                </a:solidFill>
                <a:latin typeface="LKEMOI+MS-UIGothic"/>
                <a:cs typeface="LKEMOI+MS-UIGothic"/>
              </a:rPr>
              <a:t>胞分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604384" y="5111488"/>
            <a:ext cx="602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KEMOI+MS-UIGothic"/>
                <a:cs typeface="LKEMOI+MS-UIGothic"/>
              </a:rPr>
              <a:t>裂。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2609" y="2484517"/>
            <a:ext cx="1997013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FF960E"/>
                </a:solidFill>
                <a:latin typeface="MPRETV+MOUIJN+MicrosoftYaHei-Bold"/>
                <a:cs typeface="MPRETV+MOUIJN+MicrosoftYaHei-Bold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LKEMOI+MS-UIGothic"/>
                <a:cs typeface="LKEMOI+MS-UIGothic"/>
              </a:rPr>
              <a:t>感染途径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MPRETV+MOUIJN+MicrosoftYaHei-Bold"/>
                <a:cs typeface="MPRETV+MOUIJN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MPRETV+MOUIJN+MicrosoftYaHei-Bold"/>
                <a:cs typeface="MPRETV+MOUIJN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MPRETV+MOUIJN+MicrosoftYaHei-Bold"/>
                <a:cs typeface="MPRETV+MOUIJN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243509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960E"/>
                </a:solidFill>
                <a:latin typeface="SimSun"/>
                <a:cs typeface="SimSun"/>
              </a:rPr>
              <a:t>摄</a:t>
            </a:r>
            <a:r>
              <a:rPr sz="2000" spc="25">
                <a:solidFill>
                  <a:srgbClr val="FF960E"/>
                </a:solidFill>
                <a:latin typeface="LKEMOI+MS-UIGothic"/>
                <a:cs typeface="LKEMOI+MS-UIGothic"/>
              </a:rPr>
              <a:t>入</a:t>
            </a:r>
            <a:r>
              <a:rPr sz="2000" spc="25">
                <a:solidFill>
                  <a:srgbClr val="FF960E"/>
                </a:solidFill>
                <a:latin typeface="SimSun"/>
                <a:cs typeface="SimSun"/>
              </a:rPr>
              <a:t>污</a:t>
            </a:r>
            <a:r>
              <a:rPr sz="2000" spc="23">
                <a:solidFill>
                  <a:srgbClr val="FF960E"/>
                </a:solidFill>
                <a:latin typeface="LKEMOI+MS-UIGothic"/>
                <a:cs typeface="LKEMOI+MS-UIGothic"/>
              </a:rPr>
              <a:t>染食物或水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960E"/>
                </a:solidFill>
                <a:latin typeface="LKEMOI+MS-UIGothic"/>
                <a:cs typeface="LKEMOI+MS-UIGothic"/>
              </a:rPr>
              <a:t>接触</a:t>
            </a:r>
            <a:r>
              <a:rPr sz="2000" spc="25">
                <a:solidFill>
                  <a:srgbClr val="FF960E"/>
                </a:solidFill>
                <a:latin typeface="SimSun"/>
                <a:cs typeface="SimSun"/>
              </a:rPr>
              <a:t>污</a:t>
            </a:r>
            <a:r>
              <a:rPr sz="2000" spc="23">
                <a:solidFill>
                  <a:srgbClr val="FF960E"/>
                </a:solidFill>
                <a:latin typeface="LKEMOI+MS-UIGothic"/>
                <a:cs typeface="LKEMOI+MS-UIGothic"/>
              </a:rPr>
              <a:t>染</a:t>
            </a:r>
            <a:r>
              <a:rPr sz="2000" spc="25">
                <a:solidFill>
                  <a:srgbClr val="FF960E"/>
                </a:solidFill>
                <a:latin typeface="SimSun"/>
                <a:cs typeface="SimSun"/>
              </a:rPr>
              <a:t>环</a:t>
            </a:r>
            <a:r>
              <a:rPr sz="2000">
                <a:solidFill>
                  <a:srgbClr val="FF960E"/>
                </a:solidFill>
                <a:latin typeface="LKEMOI+MS-UIGothic"/>
                <a:cs typeface="LKEMOI+MS-UIGothic"/>
              </a:rPr>
              <a:t>境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960E"/>
                </a:solidFill>
                <a:latin typeface="LKEMOI+MS-UIGothic"/>
                <a:cs typeface="LKEMOI+MS-UIGothic"/>
              </a:rPr>
              <a:t>昆虫媒介</a:t>
            </a:r>
            <a:r>
              <a:rPr sz="2000" spc="25">
                <a:solidFill>
                  <a:srgbClr val="FF960E"/>
                </a:solidFill>
                <a:latin typeface="SimSun"/>
                <a:cs typeface="SimSun"/>
              </a:rPr>
              <a:t>传</a:t>
            </a:r>
            <a:r>
              <a:rPr sz="2000">
                <a:solidFill>
                  <a:srgbClr val="FF960E"/>
                </a:solidFill>
                <a:latin typeface="LKEMOI+MS-UIGothic"/>
                <a:cs typeface="LKEMOI+MS-UIGothic"/>
              </a:rPr>
              <a:t>播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LKEMOI+MS-UIGothic"/>
                <a:cs typeface="LKEMOI+MS-UIGothic"/>
              </a:rPr>
              <a:t>感染症状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LKEMOI+MS-UIGothic"/>
                <a:cs typeface="LKEMOI+MS-UIGothic"/>
              </a:rPr>
              <a:t>腹泻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LKEMOI+MS-UIGothic"/>
                <a:cs typeface="LKEMOI+MS-UIGothic"/>
              </a:rPr>
              <a:t>痢疾</a:t>
            </a: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样</a:t>
            </a:r>
            <a:r>
              <a:rPr sz="2300" spc="23">
                <a:solidFill>
                  <a:srgbClr val="FF960E"/>
                </a:solidFill>
                <a:latin typeface="LKEMOI+MS-UIGothic"/>
                <a:cs typeface="LKEMOI+MS-UIGothic"/>
              </a:rPr>
              <a:t>症状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LKEMOI+MS-UIGothic"/>
                <a:cs typeface="LKEMOI+MS-UIGothic"/>
              </a:rPr>
              <a:t>其他症状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诊</a:t>
            </a:r>
            <a:r>
              <a:rPr sz="3000">
                <a:solidFill>
                  <a:srgbClr val="FF960E"/>
                </a:solidFill>
                <a:latin typeface="LKEMOI+MS-UIGothic"/>
                <a:cs typeface="LKEMOI+MS-UIGothic"/>
              </a:rPr>
              <a:t>断方法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肠镜检查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粪</a:t>
            </a:r>
            <a:r>
              <a:rPr sz="2300" spc="25">
                <a:solidFill>
                  <a:srgbClr val="FF960E"/>
                </a:solidFill>
                <a:latin typeface="LKEMOI+MS-UIGothic"/>
                <a:cs typeface="LKEMOI+MS-UIGothic"/>
              </a:rPr>
              <a:t>便</a:t>
            </a: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检查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LKEMOI+MS-UIGothic"/>
                <a:cs typeface="LKEMOI+MS-UIGothic"/>
              </a:rPr>
              <a:t>血清学</a:t>
            </a:r>
            <a:r>
              <a:rPr sz="2300" spc="23">
                <a:solidFill>
                  <a:srgbClr val="FF960E"/>
                </a:solidFill>
                <a:latin typeface="SimSun"/>
                <a:cs typeface="SimSun"/>
              </a:rPr>
              <a:t>检测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https://d.book118.com/676032015023010103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IBSQUU+QGONRC+ArialMT</vt:lpstr>
      <vt:lpstr>Times New Roman</vt:lpstr>
      <vt:lpstr>LKEMOI+MS-UIGothic</vt:lpstr>
      <vt:lpstr>SimSun</vt:lpstr>
      <vt:lpstr>MPRETV+MOUIJN+MicrosoftYaHei-Bold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2024-09-28T07:28:57.960</cp:lastPrinted>
  <dcterms:created xsi:type="dcterms:W3CDTF">2024-09-27T23:28:57Z</dcterms:created>
  <dcterms:modified xsi:type="dcterms:W3CDTF">2024-09-27T23:28:59Z</dcterms:modified>
</cp:coreProperties>
</file>