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5DD7D31-BE29-460F-B7BB-6ABB112F8CD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252057-A08E-43A6-AFB8-85E844A07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C4761D-5A3B-4691-84D9-2A1AB6A23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474C36-5799-4083-A7EF-A870BED49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F6ECAE-F556-474F-A918-E5D9ABEFA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335B86-D75B-4E08-9120-05B2695B9E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BEF182-72CF-4F4E-B6B1-4F1169DDB2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CAFC7C-E354-43D2-B104-2FE9B5C864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4F50F0-72AA-4778-8A7F-4CF4B8047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BE1D2-4F2D-453C-9D58-81A245B2F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85D7DC-2BE9-4F3F-9883-FC29BAF9F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D5115-069F-48A2-9CA0-148C375C0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4C5F32D-F212-48FD-A7A0-149FCA3F9C5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456CD46-0331-4D19-A0A6-6AF5639EC55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4100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设备操作与维修培训的维修正确方式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设备操作流程培训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常见故障排除方法培训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维修工具使用技巧培训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安全操作规范培训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设备操作与维修培训的重要性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了解设备操作与维修是保障设备正常运转的关键。维修正确方式能够延长设备寿命，减少故障率。培训员工掌握正确的操作和维修技能，提高工作效率。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详细介绍设备操作步骤</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设备操作流程</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介绍排除常见故障的方法</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常见故障排除方法</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探讨维修工具的正确使用技巧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维修工具使用技巧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强调安全操作的重要性</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培训方式</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通过讲解理论知识培训员工</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理论知识讲解</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进行实际操作演练，巩固学习成果</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实地操作演练</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分析实际案例，帮助员工理解</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培训目的</a:t>
            </a:r>
            <a:endParaRPr lang="en-US" sz="3600" b="0" strike="noStrike" spc="-1">
              <a:solidFill>
                <a:schemeClr val="dk1"/>
              </a:solidFill>
              <a:latin typeface="Arial"/>
            </a:endParaRPr>
          </a:p>
        </p:txBody>
      </p:sp>
      <p:sp>
        <p:nvSpPr>
          <p:cNvPr id="10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提升员工技能水平，减少设备维修次数，避免因维修不当导致的生产停顿。</a:t>
            </a:r>
            <a:endParaRPr lang="en-US" sz="2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培训方式</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通过讲解理论知识培训员工</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理论知识讲解</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分析实际案例，帮助员工理解</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进行实际操作演练，巩固学习成果</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实地操作演练</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对员工进行考核评估，检验学习效果</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考核评估</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减少设备维修次数</a:t>
            </a:r>
            <a:endParaRPr lang="en-US" sz="2200" b="0" strike="noStrike" spc="-1">
              <a:solidFill>
                <a:srgbClr val="000000"/>
              </a:solidFill>
              <a:latin typeface="Arial"/>
            </a:endParaRPr>
          </a:p>
        </p:txBody>
      </p:sp>
      <p:sp>
        <p:nvSpPr>
          <p:cNvPr id="11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通过培训减少设备维修次数，提高生产效率</a:t>
            </a:r>
            <a:endParaRPr lang="en-US" sz="1500" b="0" strike="noStrike" spc="-1">
              <a:solidFill>
                <a:srgbClr val="000000"/>
              </a:solidFill>
              <a:latin typeface="Arial"/>
            </a:endParaRPr>
          </a:p>
        </p:txBody>
      </p:sp>
      <p:sp>
        <p:nvSpPr>
          <p:cNvPr id="1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避免生产停顿</a:t>
            </a:r>
            <a:endParaRPr lang="en-US" sz="2200" b="0" strike="noStrike" spc="-1">
              <a:solidFill>
                <a:srgbClr val="000000"/>
              </a:solidFill>
              <a:latin typeface="Arial"/>
            </a:endParaRPr>
          </a:p>
        </p:txBody>
      </p:sp>
      <p:sp>
        <p:nvSpPr>
          <p:cNvPr id="11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避免由于维修不当导致的生产停顿，影响生产进度</a:t>
            </a:r>
            <a:endParaRPr lang="en-US" sz="1500" b="0" strike="noStrike" spc="-1">
              <a:solidFill>
                <a:srgbClr val="000000"/>
              </a:solidFill>
              <a:latin typeface="Arial"/>
            </a:endParaRPr>
          </a:p>
        </p:txBody>
      </p:sp>
      <p:sp>
        <p:nvSpPr>
          <p:cNvPr id="1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培训目的</a:t>
            </a:r>
            <a:endParaRPr lang="en-US" sz="3600" b="0" strike="noStrike" spc="-1">
              <a:solidFill>
                <a:schemeClr val="dk1"/>
              </a:solidFill>
              <a:latin typeface="Arial"/>
            </a:endParaRPr>
          </a:p>
        </p:txBody>
      </p:sp>
      <p:sp>
        <p:nvSpPr>
          <p:cNvPr id="1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提升员工技能水平</a:t>
            </a:r>
            <a:endParaRPr lang="en-US" sz="2200" b="0" strike="noStrike" spc="-1">
              <a:solidFill>
                <a:srgbClr val="000000"/>
              </a:solidFill>
              <a:latin typeface="Arial"/>
            </a:endParaRPr>
          </a:p>
        </p:txBody>
      </p:sp>
      <p:sp>
        <p:nvSpPr>
          <p:cNvPr id="12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加强员工对设备操作与维修技能的掌握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提高员工维修设备故障的能力</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培训内容概述</a:t>
            </a:r>
            <a:endParaRPr lang="en-US" sz="3600" b="0" strike="noStrike" spc="-1">
              <a:solidFill>
                <a:schemeClr val="dk1"/>
              </a:solidFill>
              <a:latin typeface="Arial"/>
            </a:endParaRPr>
          </a:p>
        </p:txBody>
      </p:sp>
      <p:sp>
        <p:nvSpPr>
          <p:cNvPr id="12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详细介绍设备操作步骤</a:t>
            </a:r>
            <a:endParaRPr lang="en-US" sz="2000" b="0" strike="noStrike" spc="-1">
              <a:solidFill>
                <a:srgbClr val="000000"/>
              </a:solidFill>
              <a:latin typeface="Arial"/>
            </a:endParaRPr>
          </a:p>
        </p:txBody>
      </p:sp>
      <p:sp>
        <p:nvSpPr>
          <p:cNvPr id="12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设备操作流程</a:t>
            </a:r>
            <a:endParaRPr lang="en-US" sz="3000" b="0" strike="noStrike" spc="-1">
              <a:solidFill>
                <a:srgbClr val="000000"/>
              </a:solidFill>
              <a:latin typeface="Arial"/>
            </a:endParaRPr>
          </a:p>
        </p:txBody>
      </p:sp>
      <p:sp>
        <p:nvSpPr>
          <p:cNvPr id="13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探讨维修工具的正确使用技巧</a:t>
            </a:r>
            <a:endParaRPr lang="en-US" sz="2000" b="0" strike="noStrike" spc="-1">
              <a:solidFill>
                <a:srgbClr val="000000"/>
              </a:solidFill>
              <a:latin typeface="Arial"/>
            </a:endParaRPr>
          </a:p>
        </p:txBody>
      </p:sp>
      <p:sp>
        <p:nvSpPr>
          <p:cNvPr id="13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维修工具使用技巧</a:t>
            </a:r>
            <a:endParaRPr lang="en-US" sz="3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介绍排除常见故障的方法</a:t>
            </a:r>
            <a:endParaRPr lang="en-US" sz="2000" b="0" strike="noStrike" spc="-1">
              <a:solidFill>
                <a:srgbClr val="000000"/>
              </a:solidFill>
              <a:latin typeface="Arial"/>
            </a:endParaRPr>
          </a:p>
        </p:txBody>
      </p:sp>
      <p:sp>
        <p:nvSpPr>
          <p:cNvPr id="13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常见故障排除方法</a:t>
            </a:r>
            <a:endParaRPr lang="en-US" sz="3000" b="0" strike="noStrike" spc="-1">
              <a:solidFill>
                <a:srgbClr val="000000"/>
              </a:solidFill>
              <a:latin typeface="Arial"/>
            </a:endParaRPr>
          </a:p>
        </p:txBody>
      </p:sp>
      <p:sp>
        <p:nvSpPr>
          <p:cNvPr id="13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培训方式</a:t>
            </a:r>
            <a:endParaRPr lang="en-US" sz="3600" b="0" strike="noStrike" spc="-1">
              <a:solidFill>
                <a:schemeClr val="dk1"/>
              </a:solidFill>
              <a:latin typeface="Arial"/>
            </a:endParaRPr>
          </a:p>
        </p:txBody>
      </p:sp>
      <p:sp>
        <p:nvSpPr>
          <p:cNvPr id="13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通过讲解理论知识培训员工</a:t>
            </a:r>
            <a:endParaRPr lang="en-US" sz="1500" b="0" strike="noStrike" spc="-1">
              <a:solidFill>
                <a:srgbClr val="000000"/>
              </a:solidFill>
              <a:latin typeface="Arial"/>
            </a:endParaRPr>
          </a:p>
        </p:txBody>
      </p:sp>
      <p:sp>
        <p:nvSpPr>
          <p:cNvPr id="13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理论知识讲解</a:t>
            </a:r>
            <a:endParaRPr lang="en-US" sz="2200" b="0" strike="noStrike" spc="-1">
              <a:solidFill>
                <a:srgbClr val="000000"/>
              </a:solidFill>
              <a:latin typeface="Arial"/>
            </a:endParaRPr>
          </a:p>
        </p:txBody>
      </p:sp>
      <p:sp>
        <p:nvSpPr>
          <p:cNvPr id="14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分析实际案例，帮助员工理解</a:t>
            </a:r>
            <a:endParaRPr lang="en-US" sz="1500" b="0" strike="noStrike" spc="-1">
              <a:solidFill>
                <a:srgbClr val="000000"/>
              </a:solidFill>
              <a:latin typeface="Arial"/>
            </a:endParaRPr>
          </a:p>
        </p:txBody>
      </p:sp>
      <p:sp>
        <p:nvSpPr>
          <p:cNvPr id="14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4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进行实际操作演练，巩固学习成果</a:t>
            </a:r>
            <a:endParaRPr lang="en-US" sz="1500" b="0" strike="noStrike" spc="-1">
              <a:solidFill>
                <a:srgbClr val="000000"/>
              </a:solidFill>
              <a:latin typeface="Arial"/>
            </a:endParaRPr>
          </a:p>
        </p:txBody>
      </p:sp>
      <p:sp>
        <p:nvSpPr>
          <p:cNvPr id="14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实地操作演练</a:t>
            </a:r>
            <a:endParaRPr lang="en-US" sz="2200" b="0" strike="noStrike" spc="-1">
              <a:solidFill>
                <a:srgbClr val="000000"/>
              </a:solidFill>
              <a:latin typeface="Arial"/>
            </a:endParaRPr>
          </a:p>
        </p:txBody>
      </p:sp>
      <p:sp>
        <p:nvSpPr>
          <p:cNvPr id="14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对员工进行考核评估，检验学习效果</a:t>
            </a:r>
            <a:endParaRPr lang="en-US" sz="1500" b="0" strike="noStrike" spc="-1">
              <a:solidFill>
                <a:srgbClr val="000000"/>
              </a:solidFill>
              <a:latin typeface="Arial"/>
            </a:endParaRPr>
          </a:p>
        </p:txBody>
      </p:sp>
      <p:sp>
        <p:nvSpPr>
          <p:cNvPr id="14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考核评估</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培训方式</a:t>
            </a:r>
            <a:endParaRPr lang="en-US" sz="3600" b="0" strike="noStrike" spc="-1">
              <a:solidFill>
                <a:schemeClr val="dk1"/>
              </a:solidFill>
              <a:latin typeface="Arial"/>
            </a:endParaRPr>
          </a:p>
        </p:txBody>
      </p:sp>
      <p:sp>
        <p:nvSpPr>
          <p:cNvPr id="1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理论知识讲解、案例分析、实地操作演练和考核评估是培训员工设备操作与维修技能的有效方式。</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4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设备操作流程培训</a:t>
            </a:r>
            <a:endParaRPr lang="en-US" sz="3600" b="0" strike="noStrike" spc="-1">
              <a:solidFill>
                <a:schemeClr val="dk1"/>
              </a:solidFill>
              <a:latin typeface="Arial"/>
            </a:endParaRPr>
          </a:p>
        </p:txBody>
      </p:sp>
      <p:sp>
        <p:nvSpPr>
          <p:cNvPr id="15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设备结构及工作原理介绍</a:t>
            </a:r>
            <a:endParaRPr lang="en-US" sz="3600" b="0" strike="noStrike" spc="-1">
              <a:solidFill>
                <a:schemeClr val="dk1"/>
              </a:solidFill>
              <a:latin typeface="Arial"/>
            </a:endParaRPr>
          </a:p>
        </p:txBody>
      </p:sp>
      <p:sp>
        <p:nvSpPr>
          <p:cNvPr id="15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设备操作与维修培训中，了解设备的结构和工作原理是非常重要的。设备的各部分功能需要逐一介绍，并且深入解析设备的工作原理，这样能够帮助培训人员更好地掌握设备操作的核心要点。同时，操作流程的概述也需要在此部分进行详细说明，以便后续的操作步骤更加清晰。</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操作注意事项</a:t>
            </a:r>
            <a:endParaRPr lang="en-US" sz="3600" b="0" strike="noStrike" spc="-1">
              <a:solidFill>
                <a:schemeClr val="dk1"/>
              </a:solidFill>
              <a:latin typeface="Arial"/>
            </a:endParaRPr>
          </a:p>
        </p:txBody>
      </p:sp>
      <p:sp>
        <p:nvSpPr>
          <p:cNvPr id="15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详细介绍设备启动的步骤</a:t>
            </a:r>
            <a:endParaRPr lang="en-US" sz="2000" b="0" strike="noStrike" spc="-1">
              <a:solidFill>
                <a:srgbClr val="000000"/>
              </a:solidFill>
              <a:latin typeface="Arial"/>
            </a:endParaRPr>
          </a:p>
        </p:txBody>
      </p:sp>
      <p:sp>
        <p:nvSpPr>
          <p:cNvPr id="15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设备启动步骤</a:t>
            </a:r>
            <a:endParaRPr lang="en-US" sz="3000" b="0" strike="noStrike" spc="-1">
              <a:solidFill>
                <a:srgbClr val="000000"/>
              </a:solidFill>
              <a:latin typeface="Arial"/>
            </a:endParaRPr>
          </a:p>
        </p:txBody>
      </p:sp>
      <p:sp>
        <p:nvSpPr>
          <p:cNvPr id="15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总结常见的操作失误并提供解决方法</a:t>
            </a:r>
            <a:endParaRPr lang="en-US" sz="2000" b="0" strike="noStrike" spc="-1">
              <a:solidFill>
                <a:srgbClr val="000000"/>
              </a:solidFill>
              <a:latin typeface="Arial"/>
            </a:endParaRPr>
          </a:p>
        </p:txBody>
      </p:sp>
      <p:sp>
        <p:nvSpPr>
          <p:cNvPr id="15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常见操作失误及解决方法</a:t>
            </a:r>
            <a:endParaRPr lang="en-US" sz="3000" b="0" strike="noStrike" spc="-1">
              <a:solidFill>
                <a:srgbClr val="000000"/>
              </a:solidFill>
              <a:latin typeface="Arial"/>
            </a:endParaRPr>
          </a:p>
        </p:txBody>
      </p:sp>
      <p:sp>
        <p:nvSpPr>
          <p:cNvPr id="15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列举操作过程中需要注意的细节</a:t>
            </a:r>
            <a:endParaRPr lang="en-US" sz="2000" b="0" strike="noStrike" spc="-1">
              <a:solidFill>
                <a:srgbClr val="000000"/>
              </a:solidFill>
              <a:latin typeface="Arial"/>
            </a:endParaRPr>
          </a:p>
        </p:txBody>
      </p:sp>
      <p:sp>
        <p:nvSpPr>
          <p:cNvPr id="16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操作过程中的注意事项</a:t>
            </a:r>
            <a:endParaRPr lang="en-US" sz="3000" b="0" strike="noStrike" spc="-1">
              <a:solidFill>
                <a:srgbClr val="000000"/>
              </a:solidFill>
              <a:latin typeface="Arial"/>
            </a:endParaRPr>
          </a:p>
        </p:txBody>
      </p:sp>
      <p:sp>
        <p:nvSpPr>
          <p:cNvPr id="16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操作技巧讲解</a:t>
            </a:r>
            <a:endParaRPr lang="en-US" sz="2200" b="0" strike="noStrike" spc="-1">
              <a:solidFill>
                <a:srgbClr val="000000"/>
              </a:solidFill>
              <a:latin typeface="Arial"/>
            </a:endParaRPr>
          </a:p>
        </p:txBody>
      </p:sp>
      <p:sp>
        <p:nvSpPr>
          <p:cNvPr id="16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详细介绍操作技巧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注意事项解析</a:t>
            </a:r>
            <a:endParaRPr lang="en-US" sz="1500" b="0" strike="noStrike" spc="-1">
              <a:solidFill>
                <a:srgbClr val="000000"/>
              </a:solidFill>
              <a:latin typeface="Arial"/>
            </a:endParaRPr>
          </a:p>
        </p:txBody>
      </p:sp>
      <p:sp>
        <p:nvSpPr>
          <p:cNvPr id="16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实际操作演练</a:t>
            </a:r>
            <a:endParaRPr lang="en-US" sz="2200" b="0" strike="noStrike" spc="-1">
              <a:solidFill>
                <a:srgbClr val="000000"/>
              </a:solidFill>
              <a:latin typeface="Arial"/>
            </a:endParaRPr>
          </a:p>
        </p:txBody>
      </p:sp>
      <p:sp>
        <p:nvSpPr>
          <p:cNvPr id="16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实际操作练习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操作技巧指导</a:t>
            </a:r>
            <a:endParaRPr lang="en-US" sz="1500" b="0" strike="noStrike" spc="-1">
              <a:solidFill>
                <a:srgbClr val="000000"/>
              </a:solidFill>
              <a:latin typeface="Arial"/>
            </a:endParaRPr>
          </a:p>
        </p:txBody>
      </p:sp>
      <p:sp>
        <p:nvSpPr>
          <p:cNvPr id="16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操作技巧示范</a:t>
            </a:r>
            <a:endParaRPr lang="en-US" sz="3600" b="0" strike="noStrike" spc="-1">
              <a:solidFill>
                <a:schemeClr val="dk1"/>
              </a:solidFill>
              <a:latin typeface="Arial"/>
            </a:endParaRPr>
          </a:p>
        </p:txBody>
      </p:sp>
      <p:sp>
        <p:nvSpPr>
          <p:cNvPr id="17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操作示范视频展示</a:t>
            </a:r>
            <a:endParaRPr lang="en-US" sz="2200" b="0" strike="noStrike" spc="-1">
              <a:solidFill>
                <a:srgbClr val="000000"/>
              </a:solidFill>
              <a:latin typeface="Arial"/>
            </a:endParaRPr>
          </a:p>
        </p:txBody>
      </p:sp>
      <p:sp>
        <p:nvSpPr>
          <p:cNvPr id="17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展示正确的操作姿势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操作技巧演示</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操作流程考核</a:t>
            </a:r>
            <a:endParaRPr lang="en-US" sz="3600" b="0" strike="noStrike" spc="-1">
              <a:solidFill>
                <a:schemeClr val="dk1"/>
              </a:solidFill>
              <a:latin typeface="Arial"/>
            </a:endParaRPr>
          </a:p>
        </p:txBody>
      </p:sp>
      <p:sp>
        <p:nvSpPr>
          <p:cNvPr id="17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介绍考核的方式和标准要求</a:t>
            </a:r>
            <a:endParaRPr lang="en-US" sz="1500" b="0" strike="noStrike" spc="-1">
              <a:solidFill>
                <a:srgbClr val="000000"/>
              </a:solidFill>
              <a:latin typeface="Arial"/>
            </a:endParaRPr>
          </a:p>
        </p:txBody>
      </p:sp>
      <p:sp>
        <p:nvSpPr>
          <p:cNvPr id="17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考核方式及标准</a:t>
            </a:r>
            <a:endParaRPr lang="en-US" sz="2200" b="0" strike="noStrike" spc="-1">
              <a:solidFill>
                <a:srgbClr val="000000"/>
              </a:solidFill>
              <a:latin typeface="Arial"/>
            </a:endParaRPr>
          </a:p>
        </p:txBody>
      </p:sp>
      <p:sp>
        <p:nvSpPr>
          <p:cNvPr id="17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统计考核结果，分析优劣势</a:t>
            </a:r>
            <a:endParaRPr lang="en-US" sz="1500" b="0" strike="noStrike" spc="-1">
              <a:solidFill>
                <a:srgbClr val="000000"/>
              </a:solidFill>
              <a:latin typeface="Arial"/>
            </a:endParaRPr>
          </a:p>
        </p:txBody>
      </p:sp>
      <p:sp>
        <p:nvSpPr>
          <p:cNvPr id="18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操作流程考核结果统计</a:t>
            </a:r>
            <a:endParaRPr lang="en-US" sz="2200" b="0" strike="noStrike" spc="-1">
              <a:solidFill>
                <a:srgbClr val="000000"/>
              </a:solidFill>
              <a:latin typeface="Arial"/>
            </a:endParaRPr>
          </a:p>
        </p:txBody>
      </p:sp>
      <p:sp>
        <p:nvSpPr>
          <p:cNvPr id="18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根据考核结果进行针对性培训</a:t>
            </a:r>
            <a:endParaRPr lang="en-US" sz="1500" b="0" strike="noStrike" spc="-1">
              <a:solidFill>
                <a:srgbClr val="000000"/>
              </a:solidFill>
              <a:latin typeface="Arial"/>
            </a:endParaRPr>
          </a:p>
        </p:txBody>
      </p:sp>
      <p:sp>
        <p:nvSpPr>
          <p:cNvPr id="18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针对性培训</a:t>
            </a:r>
            <a:endParaRPr lang="en-US" sz="2200" b="0" strike="noStrike" spc="-1">
              <a:solidFill>
                <a:srgbClr val="000000"/>
              </a:solidFill>
              <a:latin typeface="Arial"/>
            </a:endParaRPr>
          </a:p>
        </p:txBody>
      </p:sp>
      <p:sp>
        <p:nvSpPr>
          <p:cNvPr id="18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常见故障排除方法培训</a:t>
            </a:r>
            <a:endParaRPr lang="en-US" sz="3600" b="0" strike="noStrike" spc="-1">
              <a:solidFill>
                <a:schemeClr val="dk1"/>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https://d.book118.com/676041002013010104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设备操作与维修培训的维修正确方式</vt:lpstr>
      <vt:lpstr>目录</vt:lpstr>
      <vt:lpstr>第1章 简介</vt:lpstr>
      <vt:lpstr> </vt:lpstr>
      <vt:lpstr>培训内容概述</vt:lpstr>
      <vt:lpstr>培训方式</vt:lpstr>
      <vt:lpstr>培训目的</vt:lpstr>
      <vt:lpstr>培训方式</vt:lpstr>
      <vt:lpstr>培训目的</vt:lpstr>
      <vt:lpstr>培训内容概述</vt:lpstr>
      <vt:lpstr>培训方式</vt:lpstr>
      <vt:lpstr>培训方式</vt:lpstr>
      <vt:lpstr>第二章 设备操作流程培训</vt:lpstr>
      <vt:lpstr>设备结构及工作原理介绍</vt:lpstr>
      <vt:lpstr>操作注意事项</vt:lpstr>
      <vt:lpstr>操作技巧示范</vt:lpstr>
      <vt:lpstr>操作流程考核</vt:lpstr>
      <vt:lpstr>第3章 常见故障排除方法培训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2024-09-29T15:00:57.482</cp:lastPrinted>
  <dcterms:created xsi:type="dcterms:W3CDTF">2024-09-29T07:00:57Z</dcterms:created>
  <dcterms:modified xsi:type="dcterms:W3CDTF">2024-09-29T07:00:59Z</dcterms:modified>
</cp:coreProperties>
</file>